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Синтаксический анализ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814499" cx="8111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lvl="0" indent="-419100" marL="457200">
              <a:buClr>
                <a:schemeClr val="dk1"/>
              </a:buClr>
              <a:buSzPct val="249999"/>
              <a:buFont typeface="Arial"/>
              <a:buChar char="•"/>
            </a:pPr>
            <a:r>
              <a:rPr sz="2000" lang="en">
                <a:solidFill>
                  <a:srgbClr val="000000"/>
                </a:solidFill>
              </a:rPr>
              <a:t>E =&gt; -E =&gt; -(E) =&gt; -(E + E) =&gt; -(id + E) =&gt; -(id + id)</a:t>
            </a:r>
          </a:p>
        </p:txBody>
      </p:sp>
      <p:sp>
        <p:nvSpPr>
          <p:cNvPr id="86" name="Shape 86"/>
          <p:cNvSpPr/>
          <p:nvPr/>
        </p:nvSpPr>
        <p:spPr>
          <a:xfrm>
            <a:off y="2447925" x="733425"/>
            <a:ext cy="4073262" cx="755153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Неоднозначность вывода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id + id * id</a:t>
            </a:r>
          </a:p>
        </p:txBody>
      </p:sp>
      <p:sp>
        <p:nvSpPr>
          <p:cNvPr id="93" name="Shape 93"/>
          <p:cNvSpPr/>
          <p:nvPr/>
        </p:nvSpPr>
        <p:spPr>
          <a:xfrm>
            <a:off y="2424436" x="2235616"/>
            <a:ext cy="1822226" cx="43593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4" name="Shape 94"/>
          <p:cNvSpPr/>
          <p:nvPr/>
        </p:nvSpPr>
        <p:spPr>
          <a:xfrm>
            <a:off y="4247062" x="1683350"/>
            <a:ext cy="2370164" cx="580895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Нисходящий анализ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Построение дерева разбора с корня, создавая узлы дерева в прямом порядке обхода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Поиск левого порождения входной строки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618875" x="550625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id + id * id</a:t>
            </a:r>
          </a:p>
        </p:txBody>
      </p:sp>
      <p:sp>
        <p:nvSpPr>
          <p:cNvPr id="107" name="Shape 107"/>
          <p:cNvSpPr/>
          <p:nvPr/>
        </p:nvSpPr>
        <p:spPr>
          <a:xfrm>
            <a:off y="2617137" x="3089962"/>
            <a:ext cy="2714625" cx="3057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/>
        </p:nvSpPr>
        <p:spPr>
          <a:xfrm>
            <a:off y="208202" x="948650"/>
            <a:ext cy="6431036" cx="7275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Метод рекурсивного спуска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Набор процедур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по одной на нетерминал</a:t>
            </a:r>
          </a:p>
        </p:txBody>
      </p:sp>
      <p:sp>
        <p:nvSpPr>
          <p:cNvPr id="119" name="Shape 119"/>
          <p:cNvSpPr/>
          <p:nvPr/>
        </p:nvSpPr>
        <p:spPr>
          <a:xfrm>
            <a:off y="2800399" x="1178700"/>
            <a:ext cy="3040175" cx="686423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Пример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600200" x="457200"/>
            <a:ext cy="1192199" cx="8265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Грамматика: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6" name="Shape 126"/>
          <p:cNvSpPr/>
          <p:nvPr/>
        </p:nvSpPr>
        <p:spPr>
          <a:xfrm>
            <a:off y="1730500" x="3587800"/>
            <a:ext cy="950531" cx="22579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7" name="Shape 127"/>
          <p:cNvSpPr/>
          <p:nvPr/>
        </p:nvSpPr>
        <p:spPr>
          <a:xfrm>
            <a:off y="3891916" x="555863"/>
            <a:ext cy="2389507" cx="832178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 txBox="1"/>
          <p:nvPr/>
        </p:nvSpPr>
        <p:spPr>
          <a:xfrm>
            <a:off y="2757231" x="479663"/>
            <a:ext cy="1283100" cx="5451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chemeClr val="dk1"/>
                </a:solidFill>
              </a:rPr>
              <a:t>Строка: 				w = cad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Синтаксический анализ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Процесс сопоставления последовательности токенов с формальной грамматикой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Построение структур данных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синтаксические деревья</a:t>
            </a:r>
          </a:p>
          <a:p>
            <a:r>
              <a:t/>
            </a:r>
          </a:p>
        </p:txBody>
      </p:sp>
      <p:sp>
        <p:nvSpPr>
          <p:cNvPr id="30" name="Shape 30"/>
          <p:cNvSpPr/>
          <p:nvPr/>
        </p:nvSpPr>
        <p:spPr>
          <a:xfrm>
            <a:off y="4181716" x="1944300"/>
            <a:ext cy="1575696" cx="49422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Обнаружение ошибок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Лексические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Синтаксические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Семантические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Логические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Формальные грамматики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Σ — алфавит терминалов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 — алфавит нетерминалов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 — стартовый символ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 — набор правил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ЛеваяЧасть -&gt; ПраваяЧасть</a:t>
            </a:r>
          </a:p>
        </p:txBody>
      </p:sp>
      <p:sp>
        <p:nvSpPr>
          <p:cNvPr id="43" name="Shape 43"/>
          <p:cNvSpPr/>
          <p:nvPr/>
        </p:nvSpPr>
        <p:spPr>
          <a:xfrm>
            <a:off y="4261625" x="3145712"/>
            <a:ext cy="1628191" cx="31553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Типы грамматик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27575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Иерархия грамматик Хомского: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0" type="arabicPeriod"/>
            </a:pPr>
            <a:r>
              <a:rPr lang="en"/>
              <a:t>Неограниченные грамматики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0" type="arabicPeriod"/>
            </a:pPr>
            <a:r>
              <a:rPr lang="en"/>
              <a:t>Контекстно-зависимые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startAt="0" type="arabicPeriod"/>
            </a:pPr>
            <a:r>
              <a:rPr lang="en"/>
              <a:t>Контекстно-свободные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AutoNum startAt="0" type="arabicPeriod"/>
            </a:pPr>
            <a:r>
              <a:rPr lang="en"/>
              <a:t>Регулярные грамматики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Построение вывода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1194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Грамматика:</a:t>
            </a:r>
          </a:p>
          <a:p>
            <a:pPr algn="ctr" rtl="0" lvl="0" indent="0" marL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 -&gt; E + E | E * E | -E | (E) | id</a:t>
            </a:r>
          </a:p>
          <a:p>
            <a:r>
              <a:t/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2871300" x="495900"/>
            <a:ext cy="1078200" cx="7401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chemeClr val="dk1"/>
                </a:solidFill>
              </a:rPr>
              <a:t>Cтрока:         -(id + id)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3819625" x="514925"/>
            <a:ext cy="2840700" cx="8155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3000" lang="en"/>
              <a:t>Порождения: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левые</a:t>
            </a:r>
            <a:r>
              <a:rPr sz="1800" lang="en"/>
              <a:t>E =&gt; -E =&gt; -(E) =&gt; -(E + E) =&gt; -(id + E) =&gt; -(id + id)     (*)</a:t>
            </a:r>
          </a:p>
          <a:p>
            <a:pPr rtl="0" lvl="1" indent="-3810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правые</a:t>
            </a:r>
            <a:r>
              <a:rPr sz="1800" lang="en"/>
              <a:t>E =&gt; -E =&gt; -(E) =&gt; -(E + E) =&gt; -(E + id) =&gt; -(id + id)    (**)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Алгоритмы разбора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Нисходящий анализ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LL-анализатор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Восходящий анализ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LR-анализатор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Левая рекурсия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2265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Проблема: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А -&gt; Аа | b</a:t>
            </a:r>
          </a:p>
        </p:txBody>
      </p:sp>
      <p:sp>
        <p:nvSpPr>
          <p:cNvPr id="70" name="Shape 70"/>
          <p:cNvSpPr/>
          <p:nvPr/>
        </p:nvSpPr>
        <p:spPr>
          <a:xfrm>
            <a:off y="3643800" x="642862"/>
            <a:ext cy="1541708" cx="29871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y="3643800" x="4860937"/>
            <a:ext cy="2407728" cx="27114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 txBox="1"/>
          <p:nvPr/>
        </p:nvSpPr>
        <p:spPr>
          <a:xfrm>
            <a:off y="1605600" x="4471725"/>
            <a:ext cy="2038200" cx="4613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3000" lang="en">
                <a:solidFill>
                  <a:schemeClr val="dk1"/>
                </a:solidFill>
              </a:rPr>
              <a:t>Замена: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 -&gt; b A’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A’ -&gt; aA’ | </a:t>
            </a:r>
            <a:r>
              <a:rPr sz="2400" lang="en"/>
              <a:t>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Деревья разбора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Каждый внутренний узел — примение продукции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Листья — терминалы</a:t>
            </a:r>
          </a:p>
        </p:txBody>
      </p:sp>
      <p:sp>
        <p:nvSpPr>
          <p:cNvPr id="79" name="Shape 79"/>
          <p:cNvSpPr/>
          <p:nvPr/>
        </p:nvSpPr>
        <p:spPr>
          <a:xfrm>
            <a:off y="3279355" x="3033300"/>
            <a:ext cy="3102406" cx="30961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