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12.png" Type="http://schemas.openxmlformats.org/officeDocument/2006/relationships/image" Id="rId3"/><Relationship Target="../media/image04.png" Type="http://schemas.openxmlformats.org/officeDocument/2006/relationships/image" Id="rId6"/><Relationship Target="../media/image06.png" Type="http://schemas.openxmlformats.org/officeDocument/2006/relationships/image" Id="rId5"/><Relationship Target="../media/image05.png" Type="http://schemas.openxmlformats.org/officeDocument/2006/relationships/image" Id="rId7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4"/><Relationship Target="../media/image07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US"/>
              <a:t>Лексический анализ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Диаграммы переходов</a:t>
            </a:r>
          </a:p>
        </p:txBody>
      </p:sp>
      <p:sp>
        <p:nvSpPr>
          <p:cNvPr id="79" name="Shape 79"/>
          <p:cNvSpPr/>
          <p:nvPr/>
        </p:nvSpPr>
        <p:spPr>
          <a:xfrm>
            <a:off y="2072400" x="1195200"/>
            <a:ext cy="3719455" cx="62755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Диаграммы переходов</a:t>
            </a:r>
          </a:p>
        </p:txBody>
      </p:sp>
      <p:sp>
        <p:nvSpPr>
          <p:cNvPr id="85" name="Shape 85"/>
          <p:cNvSpPr/>
          <p:nvPr/>
        </p:nvSpPr>
        <p:spPr>
          <a:xfrm>
            <a:off y="2469050" x="290200"/>
            <a:ext cy="2205883" cx="372181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6" name="Shape 86"/>
          <p:cNvSpPr/>
          <p:nvPr/>
        </p:nvSpPr>
        <p:spPr>
          <a:xfrm>
            <a:off y="1753187" x="4364991"/>
            <a:ext cy="4462263" cx="461408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НКА, ДКА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(S, Σ, move, s0, F)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S — множество состояний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Σ — входной алфавит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move — функция переходов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s0 — начальное состояние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F — мн-во допускающих состояний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Конечные автоматы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14478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a a *  | b b *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Пример</a:t>
            </a:r>
          </a:p>
        </p:txBody>
      </p:sp>
      <p:sp>
        <p:nvSpPr>
          <p:cNvPr id="99" name="Shape 99"/>
          <p:cNvSpPr/>
          <p:nvPr/>
        </p:nvSpPr>
        <p:spPr>
          <a:xfrm>
            <a:off y="2316017" x="1604962"/>
            <a:ext cy="3528682" cx="56982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1447800" x="457200"/>
            <a:ext cy="687300" cx="2106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lang="en-US"/>
              <a:t>1. Ɛ									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-US"/>
              <a:t>								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Построение НКА по РВ</a:t>
            </a:r>
          </a:p>
        </p:txBody>
      </p:sp>
      <p:sp>
        <p:nvSpPr>
          <p:cNvPr id="106" name="Shape 106"/>
          <p:cNvSpPr/>
          <p:nvPr/>
        </p:nvSpPr>
        <p:spPr>
          <a:xfrm>
            <a:off y="2223128" x="457200"/>
            <a:ext cy="684888" cx="2547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y="2206400" x="5322525"/>
            <a:ext cy="792362" cx="237995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y="3659610" x="727753"/>
            <a:ext cy="1542822" cx="318122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9" name="Shape 109"/>
          <p:cNvSpPr/>
          <p:nvPr/>
        </p:nvSpPr>
        <p:spPr>
          <a:xfrm>
            <a:off y="3960104" x="4907262"/>
            <a:ext cy="737233" cx="35524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10" name="Shape 110"/>
          <p:cNvSpPr/>
          <p:nvPr/>
        </p:nvSpPr>
        <p:spPr>
          <a:xfrm>
            <a:off y="5317281" x="2696149"/>
            <a:ext cy="1306431" cx="34469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11" name="Shape 111"/>
          <p:cNvSpPr txBox="1"/>
          <p:nvPr/>
        </p:nvSpPr>
        <p:spPr>
          <a:xfrm>
            <a:off y="1524000" x="525252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-US"/>
              <a:t>2. a из Σ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2998762" x="489564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-US"/>
              <a:t>3. r|s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3056175" x="513155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-US"/>
              <a:t>4. rs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5270825" x="489564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-US"/>
              <a:t>5. s*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14478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</a:p>
          <a:p>
            <a:pPr rtl="0" lvl="0">
              <a:buNone/>
            </a:pPr>
          </a:p>
          <a:p>
            <a:r>
              <a:t/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Таблица переходов НКА</a:t>
            </a:r>
          </a:p>
        </p:txBody>
      </p:sp>
      <p:sp>
        <p:nvSpPr>
          <p:cNvPr id="121" name="Shape 121"/>
          <p:cNvSpPr/>
          <p:nvPr/>
        </p:nvSpPr>
        <p:spPr>
          <a:xfrm>
            <a:off y="1703143" x="1939762"/>
            <a:ext cy="1912394" cx="56045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2" name="Shape 122"/>
          <p:cNvSpPr/>
          <p:nvPr/>
        </p:nvSpPr>
        <p:spPr>
          <a:xfrm>
            <a:off y="3837578" x="437437"/>
            <a:ext cy="2212158" cx="8433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14478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</a:p>
          <a:p>
            <a:pPr rtl="0" lvl="0">
              <a:buNone/>
            </a:pPr>
          </a:p>
          <a:p>
            <a:r>
              <a:t/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Моделирование ДКА</a:t>
            </a:r>
          </a:p>
        </p:txBody>
      </p:sp>
      <p:sp>
        <p:nvSpPr>
          <p:cNvPr id="129" name="Shape 129"/>
          <p:cNvSpPr/>
          <p:nvPr/>
        </p:nvSpPr>
        <p:spPr>
          <a:xfrm>
            <a:off y="2470923" x="2370090"/>
            <a:ext cy="2393413" cx="425141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Пример ДКА</a:t>
            </a:r>
          </a:p>
        </p:txBody>
      </p:sp>
      <p:sp>
        <p:nvSpPr>
          <p:cNvPr id="135" name="Shape 135"/>
          <p:cNvSpPr/>
          <p:nvPr/>
        </p:nvSpPr>
        <p:spPr>
          <a:xfrm>
            <a:off y="2564098" x="673757"/>
            <a:ext cy="2465868" cx="77990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-US"/>
              <a:t>.cpp -&gt; .exe</a:t>
            </a:r>
          </a:p>
        </p:txBody>
      </p:sp>
      <p:sp>
        <p:nvSpPr>
          <p:cNvPr id="29" name="Shape 29"/>
          <p:cNvSpPr/>
          <p:nvPr/>
        </p:nvSpPr>
        <p:spPr>
          <a:xfrm>
            <a:off y="1413346" x="2466975"/>
            <a:ext cy="5322014" cx="47404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Фазы компилятора</a:t>
            </a:r>
          </a:p>
        </p:txBody>
      </p:sp>
      <p:sp>
        <p:nvSpPr>
          <p:cNvPr id="35" name="Shape 35"/>
          <p:cNvSpPr/>
          <p:nvPr/>
        </p:nvSpPr>
        <p:spPr>
          <a:xfrm>
            <a:off y="1287384" x="2905125"/>
            <a:ext cy="5456315" cx="35633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-US"/>
              <a:t>Фазы компилятора</a:t>
            </a:r>
          </a:p>
        </p:txBody>
      </p:sp>
      <p:sp>
        <p:nvSpPr>
          <p:cNvPr id="41" name="Shape 41"/>
          <p:cNvSpPr/>
          <p:nvPr/>
        </p:nvSpPr>
        <p:spPr>
          <a:xfrm>
            <a:off y="1399325" x="2141762"/>
            <a:ext cy="5298149" cx="48604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/>
              <a:t>преобразование потока символов в поток токенов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/>
              <a:t>position := initial + rate * 60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/>
              <a:t>Идентификатор position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/>
              <a:t>Символ присвоения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/>
              <a:t>Идентификатор initial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/>
              <a:t>Знак сложения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/>
              <a:t>Идентификатор rate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/>
              <a:t>Знак умножения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/>
              <a:t>Число 60</a:t>
            </a: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Лексический анализатор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1143000"/>
            <a:ext cy="2566799" cx="324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Алфавит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Строка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Ɛ 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Основные понятия</a:t>
            </a:r>
          </a:p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y="1623150" x="4903925"/>
            <a:ext cy="2566799" cx="324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Конкатенация</a:t>
            </a:r>
          </a:p>
          <a:p>
            <a:pPr lvl="0" indent="-419100" marL="457200"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Язык</a:t>
            </a:r>
          </a:p>
        </p:txBody>
      </p:sp>
      <p:sp>
        <p:nvSpPr>
          <p:cNvPr id="55" name="Shape 55"/>
          <p:cNvSpPr/>
          <p:nvPr/>
        </p:nvSpPr>
        <p:spPr>
          <a:xfrm>
            <a:off y="3222996" x="914400"/>
            <a:ext cy="3055916" cx="72446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Пусть РВ r задает язык L(r):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AutoNum type="arabicPeriod"/>
            </a:pPr>
            <a:r>
              <a:rPr sz="2400" lang="en-US"/>
              <a:t>Ɛ -&gt; {Ɛ}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AutoNum type="arabicPeriod"/>
            </a:pPr>
            <a:r>
              <a:rPr sz="2400" lang="en-US"/>
              <a:t>a -&gt; {a}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AutoNum type="arabicPeriod"/>
            </a:pPr>
            <a:r>
              <a:rPr sz="2400" lang="en-US"/>
              <a:t>r и s — регулярные выражения, L(r) и L(s)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-US"/>
              <a:t>(r)|(s) -&gt; объединение L(r) и L(s)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-US"/>
              <a:t>(r)(s) -&gt; конкатенация L(r) и L(s)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-US"/>
              <a:t>(r)* -&gt; (L(r))*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-US"/>
              <a:t>(r) -&gt; (L(r))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AutoNum type="arabicPeriod"/>
            </a:pPr>
            <a:r>
              <a:rPr sz="2400" lang="en-US"/>
              <a:t>r? -&gt; r | Ɛ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AutoNum type="arabicPeriod"/>
            </a:pPr>
            <a:r>
              <a:rPr sz="2400" lang="en-US"/>
              <a:t>r+ -&gt; r r*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AutoNum type="arabicPeriod"/>
            </a:pPr>
            <a:r>
              <a:rPr sz="2400" lang="en-US"/>
              <a:t>[a..z] -&gt; a | b | c | ... | z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Регулярные выражения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/>
              <a:t>letter -&gt; A | B | ... | Z | a | b | ... | z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/>
              <a:t>digit -&gt; 0 | 1 | ... | 9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/>
              <a:t>id -&gt; letter ( letter | digit ) *</a:t>
            </a:r>
          </a:p>
          <a:p>
            <a:r>
              <a:t/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Регулярные определения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expr2 -&gt; if &lt;expr&gt; then &lt;stmt&gt; </a:t>
            </a:r>
            <a:br>
              <a:rPr sz="2400" lang="en-US"/>
            </a:br>
            <a:r>
              <a:rPr sz="2400" lang="en-US"/>
              <a:t>| if &lt;expr&gt; then &lt;stmt&gt; else &lt;stmt&gt; | Ɛ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expr -&gt; &lt;term&gt; &lt;relop&gt; &lt;term&gt; | &lt;term&gt;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term -&gt; &lt;id&gt; | &lt;num&gt;.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relop -&gt; &lt; | &lt;= | = | &lt;&gt; | &gt; | &gt;=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id -&gt; letter (letter | digit)*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num -&gt; digit+ (. digit+)? (E(+ | -)? digit+)?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delim -&gt; blank | tab | newline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-US"/>
              <a:t>ws -&gt; delim+</a:t>
            </a:r>
          </a:p>
          <a:p>
            <a:r>
              <a:t/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buNone/>
            </a:pPr>
            <a:r>
              <a:rPr lang="en-US"/>
              <a:t>Пример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