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enet.ru/win/cherezov/" Type="http://schemas.openxmlformats.org/officeDocument/2006/relationships/hyperlink" TargetMode="External" Id="rId4"/><Relationship Target="../media/image01.png" Type="http://schemas.openxmlformats.org/officeDocument/2006/relationships/image" Id="rId3"/><Relationship Target="http://www.forth.org/" Type="http://schemas.openxmlformats.org/officeDocument/2006/relationships/hyperlink" TargetMode="External" Id="rId6"/><Relationship Target="http://www.forth.ru/smal32.html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1747250" x="1111725"/>
            <a:ext cy="1914925" cx="83545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5879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Обзор парадигм программирования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101600" x="609600"/>
            <a:ext cy="1547175" cx="875274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Инкапсуляция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25600" x="508000"/>
            <a:ext cy="4961425" cx="92007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667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Сокрытие реализации от пользователя. Пользователь может взаимодействовать с объектом только через интерфейс.</a:t>
            </a:r>
          </a:p>
          <a:p>
            <a:pPr algn="l" rtl="0" lvl="0" marR="0" indent="-2667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менять реализацию объекта, не модифицируя код, который этот объект использует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101600" x="609600"/>
            <a:ext cy="1547175" cx="875274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Наследование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777125" x="507750"/>
            <a:ext cy="5002500" cx="92223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66700" marL="38100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описать новый класс на основе существующего, наследуя его свойства и функциональность</a:t>
            </a:r>
          </a:p>
          <a:p>
            <a:pPr algn="l" rtl="0" lvl="0" marR="0" indent="-266700" marL="381000">
              <a:lnSpc>
                <a:spcPct val="104583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 классом-наследником можно обращаться так же, как с классом-предком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101600" x="711200"/>
            <a:ext cy="1547175" cx="875274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Полиморфизм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828800" x="508000"/>
            <a:ext cy="5002500" cx="92223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66700" marL="38100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Классы-потомки могут изменять реализацию методов класса-предка, сохраняя их сигнатуру</a:t>
            </a:r>
          </a:p>
          <a:p>
            <a:pPr algn="l" rtl="0" lvl="0" marR="0" indent="-266700" marL="381000">
              <a:lnSpc>
                <a:spcPct val="104583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Клиенты могут работать с объектами класса-родителя, но вызываться будут методы класса-потомка (позднее связывание)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кода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1371600" x="609600"/>
            <a:ext cy="5883599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Animal</a:t>
            </a:r>
          </a:p>
          <a:p>
            <a:pPr algn="l" rtl="0" marR="0" indent="0" marL="0">
              <a:lnSpc>
                <a:spcPct val="119791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algn="l" rtl="0" marR="0" indent="0" marL="0">
              <a:lnSpc>
                <a:spcPct val="119791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</a:p>
          <a:p>
            <a:pPr algn="l" rtl="0" marR="0" indent="0" marL="0">
              <a:lnSpc>
                <a:spcPct val="119791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Animal(const string&amp; _name) </a:t>
            </a:r>
          </a:p>
          <a:p>
            <a:pPr algn="l" rtl="0" marR="0" indent="0" marL="0">
              <a:lnSpc>
                <a:spcPct val="119791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  { name = _name; }</a:t>
            </a:r>
          </a:p>
          <a:p>
            <a:pPr algn="l" rtl="0" marR="0" indent="0" marL="0">
              <a:lnSpc>
                <a:spcPct val="119791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virtual string talk() = 0;</a:t>
            </a:r>
          </a:p>
          <a:p>
            <a:pPr algn="l" rtl="0" marR="0" indent="0" marL="0">
              <a:lnSpc>
                <a:spcPct val="119791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void rename(string newName);</a:t>
            </a:r>
          </a:p>
          <a:p>
            <a:pPr algn="l" rtl="0" marR="0" indent="0" marL="0">
              <a:lnSpc>
                <a:spcPct val="119791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private:</a:t>
            </a:r>
          </a:p>
          <a:p>
            <a:pPr algn="l" rtl="0" marR="0" indent="0" marL="0">
              <a:lnSpc>
                <a:spcPct val="119791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const string name;</a:t>
            </a:r>
          </a:p>
          <a:p>
            <a:pPr algn="l" rtl="0" marR="0" indent="0" marL="0">
              <a:lnSpc>
                <a:spcPct val="119791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кода (2)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1348775" x="585725"/>
            <a:ext cy="5002500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Cat : public Animal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public: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Cat(const string&amp; name) : Animal(name) {}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string talk() { return "Meow!"; }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Dog : public Animal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public: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Dog(const string&amp; name) : Animal(name) {}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string talk() { return "Arf! Arf!"; }</a:t>
            </a:r>
          </a:p>
          <a:p>
            <a:pPr algn="l" marR="0" indent="0" marL="0">
              <a:lnSpc>
                <a:spcPct val="120000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0275" x="50775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Языки-представители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777125" x="507750"/>
            <a:ext cy="5002500" cx="92223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74807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  <a:p>
            <a:pPr algn="l" rtl="0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</a:p>
          <a:p>
            <a:pPr algn="l" rtl="0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Pascal / Delphi language</a:t>
            </a:r>
          </a:p>
          <a:p>
            <a:pPr algn="l" rtl="0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Smalltalk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362125" x="603975"/>
            <a:ext cy="1420899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20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6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Функциональное программирование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438400" x="609600"/>
            <a:ext cy="5002500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667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Вычисления рассматриваются как вычисления значения функций в математическом понимании (без побочных эффектов)</a:t>
            </a:r>
          </a:p>
          <a:p>
            <a:pPr algn="l" lvl="0" marR="0" indent="-2667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Основано на </a:t>
            </a:r>
            <a:r>
              <a:rPr sz="34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λ-</a:t>
            </a:r>
            <a:r>
              <a:rPr sz="3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исчислении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-исчисление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831250" x="603975"/>
            <a:ext cy="5002500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37066" marL="38100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8582"/>
              <a:buFont typeface="Arial"/>
              <a:buChar char="•"/>
            </a:pPr>
            <a:r>
              <a:rPr sz="2933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-исчисление основано на функциях</a:t>
            </a:r>
          </a:p>
          <a:p>
            <a:pPr algn="l" rtl="0" lvl="1" marR="0" indent="-237066" marL="76200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Courier New"/>
              <a:buChar char="o"/>
            </a:pP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r>
              <a:rPr sz="2933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λx.2*x+1</a:t>
            </a:r>
          </a:p>
          <a:p>
            <a:pPr algn="l" rtl="0" lvl="0" marR="0" indent="-237066" marL="381000">
              <a:lnSpc>
                <a:spcPct val="107916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8582"/>
              <a:buFont typeface="Arial"/>
              <a:buChar char="•"/>
            </a:pP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могут принимать функции в качестве параметров и возвращать функции в качестве результата</a:t>
            </a:r>
          </a:p>
          <a:p>
            <a:pPr algn="l" rtl="0" lvl="0" marR="0" indent="-237066" marL="381000">
              <a:lnSpc>
                <a:spcPct val="107916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8582"/>
              <a:buFont typeface="Arial"/>
              <a:buChar char="•"/>
            </a:pP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Функция от n переменных может быть представлена, как функция от одной переменной, возвращающая функцию от n-1 переменной (карринг)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Языки-представители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831250" x="603975"/>
            <a:ext cy="5002500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74807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Лисп (LIst PRocessing)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(OCaml)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Haskell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Erlang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Особенности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831250" x="603975"/>
            <a:ext cy="5002500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540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Программы не имеют состояния и не имеют побочных эффектов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Порядок вычислений не важен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Циклы выражаются через рекурсию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«Ленивые» вычисления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Формальные преобразования программ по математическим законам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831250" x="603975"/>
            <a:ext cy="507497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74807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0"/>
              <a:buFont typeface="Arial"/>
              <a:buAutoNum type="arabicPeriod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Структурное программирование</a:t>
            </a:r>
          </a:p>
          <a:p>
            <a:pPr algn="l" rtl="0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00790"/>
              <a:buFont typeface="Arial"/>
              <a:buAutoNum type="arabicPeriod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</a:t>
            </a:r>
          </a:p>
          <a:p>
            <a:pPr algn="l" rtl="0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00790"/>
              <a:buFont typeface="Arial"/>
              <a:buAutoNum type="arabicPeriod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Функциональное программирование</a:t>
            </a:r>
          </a:p>
          <a:p>
            <a:pPr algn="l" rtl="0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00790"/>
              <a:buFont typeface="Arial"/>
              <a:buAutoNum type="arabicPeriod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Логическое программирование</a:t>
            </a:r>
          </a:p>
          <a:p>
            <a:pPr algn="l" rtl="0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00790"/>
              <a:buFont typeface="Arial"/>
              <a:buAutoNum type="arabicPeriod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Стековое программирование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даёт ФП?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831250" x="603975"/>
            <a:ext cy="5002500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74807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Отладка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Параллелизм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Горячая замена кода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Машинные доказательства 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Оптимизация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Ленивые вычисления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Примеры на языке Haskell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526450" x="603975"/>
            <a:ext cy="5002500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93700" marL="45720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Факториал</a:t>
            </a:r>
            <a:r>
              <a:rPr sz="2600" lang="en-US"/>
              <a:t>:</a:t>
            </a:r>
          </a:p>
          <a:p>
            <a:pPr algn="l" rtl="0" marR="0" indent="0" marL="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 0 = 1 </a:t>
            </a:r>
          </a:p>
          <a:p>
            <a:pPr algn="l" rtl="0" marR="0" indent="0" marL="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 n | n &gt; 0 = n * fact (n - 1) </a:t>
            </a:r>
          </a:p>
          <a:p>
            <a:pPr algn="l" rtl="0" lvl="0" marR="0" indent="-393700" marL="45720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QSort:</a:t>
            </a:r>
          </a:p>
          <a:p>
            <a:pPr algn="l" rtl="0" marR="0" indent="0" marL="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[] = [] </a:t>
            </a:r>
          </a:p>
          <a:p>
            <a:pPr algn="l" rtl="0" marR="0" indent="0" marL="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(pivot:rest) = sort [y | y &lt;- rest, y &lt; pivot] </a:t>
            </a:r>
          </a:p>
          <a:p>
            <a:pPr algn="l" rtl="0" lvl="0" marR="0" indent="0" marL="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 [pivot] ++ sort [y | y &lt;- rest, y &gt;=pivot]</a:t>
            </a:r>
          </a:p>
          <a:p>
            <a:pPr algn="l" rtl="0" lvl="0" marR="0" indent="-393700" marL="45720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600" lang="en-US"/>
              <a:t>Подсчет числа четных элементов:</a:t>
            </a:r>
          </a:p>
          <a:p>
            <a:pPr algn="l" rtl="0" lvl="0" marR="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400" lang="en-US"/>
              <a:t>numberOfEven = length . filter even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360275" x="50775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8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99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Логическое программирование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2133600" x="508000"/>
            <a:ext cy="5002500" cx="92223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540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представляет собой набор фактов и правил, система сама строит решение с использованием правил логики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Создавалось в 60-х для решения задач искусственного интеллекта и экспертных систем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360275" x="50775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Пролог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777125" x="507750"/>
            <a:ext cy="5002500" cx="92223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540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Появился в 1972 г. как научная разработка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Реализации:</a:t>
            </a:r>
          </a:p>
          <a:p>
            <a:pPr algn="l" rtl="0" lvl="1" marR="0" indent="-220133" marL="76200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SWI-Prolog</a:t>
            </a:r>
          </a:p>
          <a:p>
            <a:pPr algn="l" rtl="0" lvl="1" marR="0" indent="-220133" marL="76200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Amzi Prolog</a:t>
            </a:r>
          </a:p>
          <a:p>
            <a:pPr algn="l" rtl="0" lvl="1" marR="0" indent="-220133" marL="76200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Turbo Prolog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360275" x="50775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программы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585325" x="746675"/>
            <a:ext cy="5209800" cx="87527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sibling(X, Y) :- parent_child(Z, X), parent_child(Z, Y).</a:t>
            </a:r>
          </a:p>
          <a:p>
            <a:pPr algn="l" rt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parent_child(X, Y) :- father_child(X, Y).</a:t>
            </a:r>
          </a:p>
          <a:p>
            <a:pPr algn="l" rt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parent_child(X, Y) :- mother_child(X, Y).</a:t>
            </a:r>
          </a:p>
          <a:p>
            <a:pPr algn="l" rt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mother_child(trude, sally).</a:t>
            </a:r>
          </a:p>
          <a:p>
            <a:pPr algn="l" rt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father_child(tom, sally).</a:t>
            </a:r>
          </a:p>
          <a:p>
            <a:pPr algn="l" rt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father_child(tom, erica).</a:t>
            </a:r>
          </a:p>
          <a:p>
            <a:pPr algn="l" rtl="0" lv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father_child(mike, tom).</a:t>
            </a:r>
          </a:p>
          <a:p>
            <a:r>
              <a:t/>
            </a:r>
          </a:p>
          <a:p>
            <a:pPr algn="l" rtl="0" lv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200" lang="en-US"/>
              <a:t> </a:t>
            </a:r>
          </a:p>
          <a:p>
            <a:pPr rtl="0" lvl="0">
              <a:lnSpc>
                <a:spcPct val="120000"/>
              </a:lnSpc>
              <a:buClr>
                <a:schemeClr val="dk1"/>
              </a:buClr>
              <a:buSzPct val="50000"/>
              <a:buFont typeface="Arial"/>
              <a:buNone/>
            </a:pPr>
            <a:r>
              <a:rPr sz="2200" lang="en-US">
                <a:solidFill>
                  <a:schemeClr val="dk1"/>
                </a:solidFill>
              </a:rPr>
              <a:t>?- sibling(sally, erica).</a:t>
            </a:r>
          </a:p>
          <a:p>
            <a:pPr rtl="0" lvl="0">
              <a:lnSpc>
                <a:spcPct val="120000"/>
              </a:lnSpc>
              <a:spcBef>
                <a:spcPts val="639"/>
              </a:spcBef>
              <a:buNone/>
            </a:pPr>
            <a:r>
              <a:rPr sz="2200" lang="en-US">
                <a:solidFill>
                  <a:schemeClr val="dk1"/>
                </a:solidFill>
              </a:rPr>
              <a:t>Yes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360275" x="50775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Быстрая сортировка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609100" x="638825"/>
            <a:ext cy="5271299" cx="87527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partition([], _, [], []).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partition([X|Xs], Pivot, Smalls, Bigs) :-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(   X @&lt; Pivot -&gt;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Smalls = [X|Rest],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partition(Xs, Pivot, Rest, Bigs)‏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;   Bigs = [X|Rest],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partition(Xs, Pivot, Smalls, Rest)‏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).</a:t>
            </a:r>
          </a:p>
          <a:p>
            <a:r>
              <a:t/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quicksort([])         --&gt; [].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quicksort([X|Xs])  --&gt; 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{ partition(Xs, X, Smaller, Bigger) },</a:t>
            </a:r>
          </a:p>
          <a:p>
            <a:pPr algn="l" rtl="0" marR="0" indent="0" marL="0">
              <a:lnSpc>
                <a:spcPct val="108125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quicksort(Smaller), [X], quicksort(Bigger).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360275" x="50775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20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6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Стековое программирование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777125" x="507750"/>
            <a:ext cy="5002500" cx="92223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540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Форт </a:t>
            </a:r>
          </a:p>
          <a:p>
            <a:pPr rtl="0" lvl="0" marR="0" indent="-254000" marL="38100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Разработан в 60-х Чарльзом Муром «для себя»</a:t>
            </a:r>
          </a:p>
          <a:p>
            <a:pPr rtl="0" lvl="0" marR="0" indent="-254000" marL="38100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Широко распространён для программирования встроенных систем и задач, естественным образом выражающихся в терминах стеков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360275" x="50775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Форт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777125" x="507750"/>
            <a:ext cy="5002500" cx="92223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540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Основной элемент программы: слово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Форт-система состоит из словаря (набора слов) и стеков — арифметического и командного (с их помощью производятся вычисления)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Используется обратная польская нотация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360275" x="50775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693125" x="638825"/>
            <a:ext cy="5241425" cx="91078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28600" marL="38100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 10 * 50 + .</a:t>
            </a:r>
          </a:p>
          <a:p>
            <a:pPr algn="l" rt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Вывод: 300 ok</a:t>
            </a:r>
          </a:p>
          <a:p>
            <a:pPr algn="l" rtl="0" lvl="0" marR="0" indent="-228600" marL="38100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FLOOR5 ( n -- n' ) DUP 6 &lt; IF DROP 5 ELSE 1 - THEN ;</a:t>
            </a:r>
          </a:p>
          <a:p>
            <a:pPr algn="l" rtl="0" lvl="1" marR="0" indent="-228600" marL="76200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 же самое на С++:</a:t>
            </a:r>
          </a:p>
          <a:p>
            <a:pPr algn="l" rt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int floor5(int v) { return v &lt; 6 ? 5 : v - 1; }</a:t>
            </a:r>
          </a:p>
          <a:p>
            <a:pPr rtl="0" lvl="1" marR="0" indent="-228600" marL="76200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более красиво на Форте:</a:t>
            </a:r>
          </a:p>
          <a:p>
            <a:pPr algn="l" rtl="0" marR="0" indent="0" marL="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None/>
            </a:pPr>
            <a:r>
              <a:rPr sz="2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: FLOOR5 ( n -- n' ) 1- 5 MAX ;</a:t>
            </a:r>
          </a:p>
          <a:p>
            <a:pPr algn="l" rtl="0" lvl="0" marR="0" indent="-228600" marL="38100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HELLO ( -- ) CR ." Hello, world!" 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360275" x="50775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Реализации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777125" x="715150"/>
            <a:ext cy="4901700" cx="87527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032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СП-Форт </a:t>
            </a:r>
          </a:p>
          <a:p>
            <a:pPr algn="l" rtl="0" marR="0" indent="0" marL="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u="sng" sz="2400" lang="en-US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http://www.enet.ru/win/cherezov/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0" marR="0" indent="-2032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GP-Forth (</a:t>
            </a:r>
            <a:r>
              <a:rPr u="sng" sz="2400" lang="en-US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http://www.forth.ru/smal32.html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0" marR="0" indent="-2032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Огромное количество других реализаций</a:t>
            </a:r>
          </a:p>
          <a:p>
            <a:pPr algn="l" rtl="0" marR="0" indent="0" marL="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u="sng" sz="2400" lang="en-US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http://www.forth.org/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0" marR="0" indent="-2032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Книга для знакомства с Фортом:</a:t>
            </a:r>
          </a:p>
          <a:p>
            <a:pPr algn="l" rtl="0" marR="0" indent="0" marL="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Броуди Л. «Начальный курс программирования на Форте»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Модели вычислений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831250" x="603975"/>
            <a:ext cy="5659649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54000" marL="38100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можно посчитать, имея вычислительную машину неограниченной мощности?</a:t>
            </a:r>
          </a:p>
          <a:p>
            <a:pPr algn="l" rtl="0" lvl="0" marR="0" indent="-254000" marL="381000">
              <a:lnSpc>
                <a:spcPct val="107916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Формальные модели вычислений:</a:t>
            </a:r>
          </a:p>
          <a:p>
            <a:pPr algn="l" rtl="0" lvl="1" marR="0" indent="-254000" marL="76200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Машина Тьюринга</a:t>
            </a:r>
          </a:p>
          <a:p>
            <a:pPr algn="l" rtl="0" lvl="1" marR="0" indent="-254000" marL="762000">
              <a:lnSpc>
                <a:spcPct val="108173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λ-</a:t>
            </a: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исчисление Чёрча</a:t>
            </a:r>
          </a:p>
          <a:p>
            <a:pPr algn="l" rtl="0" lvl="0" marR="0" indent="-254000" marL="381000">
              <a:lnSpc>
                <a:spcPct val="107916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Тезис Чёрча: «</a:t>
            </a:r>
            <a:r>
              <a:rPr sz="3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Любая функция, которая может быть вычислена физическим устройством, может быть вычислена машиной Тьюринга</a:t>
            </a: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.»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101600" x="508000"/>
            <a:ext cy="1557325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Автоматное программирование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777125" x="715150"/>
            <a:ext cy="4901700" cx="87527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540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— модель формального автомата </a:t>
            </a:r>
          </a:p>
          <a:p>
            <a:pPr algn="l" rtl="0" lvl="1" marR="0" indent="-254000" marL="76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например, конечного автомата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разбивается на шаги автомата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Выполнение программы — цикл шагов автомата</a:t>
            </a:r>
          </a:p>
          <a:p>
            <a:pPr algn="l" rtl="0" lvl="0" marR="0" indent="-2540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Передача информации — только через состояние автомата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Машина Тьюринга</a:t>
            </a:r>
          </a:p>
        </p:txBody>
      </p:sp>
      <p:sp>
        <p:nvSpPr>
          <p:cNvPr id="37" name="Shape 37"/>
          <p:cNvSpPr/>
          <p:nvPr/>
        </p:nvSpPr>
        <p:spPr>
          <a:xfrm>
            <a:off y="1524000" x="2032000"/>
            <a:ext cy="5050225" cx="5578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362125" x="603975"/>
            <a:ext cy="1235425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Архитектура фон Неймана</a:t>
            </a:r>
          </a:p>
        </p:txBody>
      </p:sp>
      <p:sp>
        <p:nvSpPr>
          <p:cNvPr id="43" name="Shape 43"/>
          <p:cNvSpPr/>
          <p:nvPr/>
        </p:nvSpPr>
        <p:spPr>
          <a:xfrm>
            <a:off y="1812550" x="5827950"/>
            <a:ext cy="3061500" cx="3804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831250" x="603975"/>
            <a:ext cy="5659500" cx="9028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81000" marL="457200">
              <a:lnSpc>
                <a:spcPct val="107916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Принцип программного </a:t>
            </a:r>
            <a:br>
              <a:rPr sz="2400" lang="en-US"/>
            </a:br>
            <a:r>
              <a:rPr sz="2400" lang="en-US"/>
              <a:t>управления</a:t>
            </a:r>
          </a:p>
          <a:p>
            <a:pPr algn="l" rtl="0" lvl="0" marR="0" indent="-381000" marL="457200">
              <a:lnSpc>
                <a:spcPct val="107916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Принцип однородности </a:t>
            </a:r>
            <a:br>
              <a:rPr sz="2400" lang="en-US"/>
            </a:br>
            <a:r>
              <a:rPr sz="2400" lang="en-US"/>
              <a:t>памяти</a:t>
            </a:r>
          </a:p>
          <a:p>
            <a:pPr algn="l" rtl="0" lvl="0" marR="0" indent="-381000" marL="457200">
              <a:lnSpc>
                <a:spcPct val="107916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Принцип адресуемости </a:t>
            </a:r>
            <a:br>
              <a:rPr sz="2400" lang="en-US"/>
            </a:br>
            <a:r>
              <a:rPr sz="2400" lang="en-US"/>
              <a:t>памяти</a:t>
            </a:r>
          </a:p>
          <a:p>
            <a:pPr algn="l" rtl="0" lvl="0" marR="0" indent="-381000" marL="457200">
              <a:lnSpc>
                <a:spcPct val="107916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Принцип последовательного </a:t>
            </a:r>
            <a:br>
              <a:rPr sz="2400" lang="en-US"/>
            </a:br>
            <a:r>
              <a:rPr sz="2400" lang="en-US"/>
              <a:t>программного управления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01600" x="508000"/>
            <a:ext cy="1345575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8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99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Структурное программирование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524000" x="508000"/>
            <a:ext cy="6029924" cx="92223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413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Пришло на смену неструктурированному программированию в начале 70-х</a:t>
            </a:r>
          </a:p>
          <a:p>
            <a:pPr algn="l" rtl="0" lvl="0" marR="0" indent="-2413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Любая программа может быть представлена как комбинация</a:t>
            </a:r>
          </a:p>
          <a:p>
            <a:pPr algn="l" rtl="0" lvl="1" marR="0" indent="-197555" marL="76200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00483"/>
              <a:buFont typeface="Courier New"/>
              <a:buChar char="o"/>
            </a:pPr>
            <a:r>
              <a:rPr sz="23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последовательно исполняемых операторов</a:t>
            </a:r>
          </a:p>
          <a:p>
            <a:pPr algn="l" rtl="0" lvl="1" marR="0" indent="-197555" marL="76200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00483"/>
              <a:buFont typeface="Courier New"/>
              <a:buChar char="o"/>
            </a:pPr>
            <a:r>
              <a:rPr sz="23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ветвлений</a:t>
            </a:r>
          </a:p>
          <a:p>
            <a:pPr algn="l" rtl="0" lvl="1" marR="0" indent="-197555" marL="762000">
              <a:lnSpc>
                <a:spcPct val="120192"/>
              </a:lnSpc>
              <a:spcBef>
                <a:spcPts val="551"/>
              </a:spcBef>
              <a:spcAft>
                <a:spcPts val="0"/>
              </a:spcAft>
              <a:buClr>
                <a:srgbClr val="000000"/>
              </a:buClr>
              <a:buSzPct val="100483"/>
              <a:buFont typeface="Courier New"/>
              <a:buChar char="o"/>
            </a:pPr>
            <a:r>
              <a:rPr sz="23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итераций</a:t>
            </a:r>
          </a:p>
          <a:p>
            <a:pPr algn="l" rtl="0" lvl="0" marR="0" indent="-2413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Статья Дейкстры «Go To Statement Considered Harmful» (1968г)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3200" x="50800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Языки-представители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777125" x="507750"/>
            <a:ext cy="5002500" cx="92223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74807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Алгол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Паскаль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Модула-2</a:t>
            </a:r>
          </a:p>
          <a:p>
            <a:pPr algn="l" lvl="0" marR="0" indent="-274807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7984"/>
              <a:buFont typeface="Arial"/>
              <a:buChar char="•"/>
            </a:pPr>
            <a:r>
              <a:rPr sz="3527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Ада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41600" x="507750"/>
            <a:ext cy="1475372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8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99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2158125" x="507750"/>
            <a:ext cy="4108800" cx="92223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413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Первый ОО-язык – Симула-67, были и более ранние разработки</a:t>
            </a:r>
          </a:p>
          <a:p>
            <a:pPr algn="l" rtl="0" lvl="0" marR="0" indent="-2413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Популярной методология стала только в середине 90-х</a:t>
            </a:r>
          </a:p>
          <a:p>
            <a:pPr algn="l" rtl="0" lvl="0" marR="0" indent="-2413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Развитие связано с широким распространением графических интерфейсов и компьютерных игр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3200" x="508000"/>
            <a:ext cy="1239149" cx="92256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93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концепции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9100" x="715150"/>
            <a:ext cy="4967800" cx="87527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41300" marL="381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представляет собой набор объектов</a:t>
            </a:r>
          </a:p>
          <a:p>
            <a:pPr algn="l" rtl="0" lvl="0" marR="0" indent="-2413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Объекты взаимодействуют путём посылки сообщений по строго определённым интерфейсам</a:t>
            </a:r>
          </a:p>
          <a:p>
            <a:pPr algn="l" rtl="0" lvl="0" marR="0" indent="-2413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Объекты имеют своё состояние и поведение</a:t>
            </a:r>
          </a:p>
          <a:p>
            <a:pPr algn="l" rtl="0" lvl="0" marR="0" indent="-241300" marL="381000">
              <a:lnSpc>
                <a:spcPct val="120000"/>
              </a:lnSpc>
              <a:spcBef>
                <a:spcPts val="639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объект является экземпляром некоего класса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