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49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1A6B4-ED75-450A-9E6B-5BCBE23B42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7F15FD6E-49F3-4B7F-8196-70A171CDB5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6A768A84-8A7D-4472-A20D-2CFB98933F06}"/>
              </a:ext>
            </a:extLst>
          </p:cNvPr>
          <p:cNvSpPr>
            <a:spLocks noGrp="1"/>
          </p:cNvSpPr>
          <p:nvPr>
            <p:ph type="dt" sz="half" idx="10"/>
          </p:nvPr>
        </p:nvSpPr>
        <p:spPr/>
        <p:txBody>
          <a:bodyPr/>
          <a:lstStyle/>
          <a:p>
            <a:fld id="{2DD2BE52-AD5E-4FEC-8385-A192C64EDE29}" type="datetimeFigureOut">
              <a:rPr lang="en-SG" smtClean="0"/>
              <a:t>5/9/2019</a:t>
            </a:fld>
            <a:endParaRPr lang="en-SG"/>
          </a:p>
        </p:txBody>
      </p:sp>
      <p:sp>
        <p:nvSpPr>
          <p:cNvPr id="5" name="Footer Placeholder 4">
            <a:extLst>
              <a:ext uri="{FF2B5EF4-FFF2-40B4-BE49-F238E27FC236}">
                <a16:creationId xmlns:a16="http://schemas.microsoft.com/office/drawing/2014/main" id="{2D85AF15-CBF6-4AC2-B61E-851A1B7735D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EBFBB20-243B-49F6-9A2A-9172AAD40776}"/>
              </a:ext>
            </a:extLst>
          </p:cNvPr>
          <p:cNvSpPr>
            <a:spLocks noGrp="1"/>
          </p:cNvSpPr>
          <p:nvPr>
            <p:ph type="sldNum" sz="quarter" idx="12"/>
          </p:nvPr>
        </p:nvSpPr>
        <p:spPr/>
        <p:txBody>
          <a:bodyPr/>
          <a:lstStyle/>
          <a:p>
            <a:fld id="{793822B0-6FCA-488A-914D-C7BDA78535EE}" type="slidenum">
              <a:rPr lang="en-SG" smtClean="0"/>
              <a:t>‹#›</a:t>
            </a:fld>
            <a:endParaRPr lang="en-SG"/>
          </a:p>
        </p:txBody>
      </p:sp>
    </p:spTree>
    <p:extLst>
      <p:ext uri="{BB962C8B-B14F-4D97-AF65-F5344CB8AC3E}">
        <p14:creationId xmlns:p14="http://schemas.microsoft.com/office/powerpoint/2010/main" val="3840910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A1F09-C9CD-43BF-A9DB-3CBB41767FD7}"/>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4D72A46D-E4F5-4158-B733-92A4D121CE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1DB154C-B852-418E-AC42-47092CFECCC6}"/>
              </a:ext>
            </a:extLst>
          </p:cNvPr>
          <p:cNvSpPr>
            <a:spLocks noGrp="1"/>
          </p:cNvSpPr>
          <p:nvPr>
            <p:ph type="dt" sz="half" idx="10"/>
          </p:nvPr>
        </p:nvSpPr>
        <p:spPr/>
        <p:txBody>
          <a:bodyPr/>
          <a:lstStyle/>
          <a:p>
            <a:fld id="{2DD2BE52-AD5E-4FEC-8385-A192C64EDE29}" type="datetimeFigureOut">
              <a:rPr lang="en-SG" smtClean="0"/>
              <a:t>5/9/2019</a:t>
            </a:fld>
            <a:endParaRPr lang="en-SG"/>
          </a:p>
        </p:txBody>
      </p:sp>
      <p:sp>
        <p:nvSpPr>
          <p:cNvPr id="5" name="Footer Placeholder 4">
            <a:extLst>
              <a:ext uri="{FF2B5EF4-FFF2-40B4-BE49-F238E27FC236}">
                <a16:creationId xmlns:a16="http://schemas.microsoft.com/office/drawing/2014/main" id="{4C55E830-D692-4A4D-8414-096A1AF4059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5EBAA7E-D8F1-4948-B7B9-900F97CD18F3}"/>
              </a:ext>
            </a:extLst>
          </p:cNvPr>
          <p:cNvSpPr>
            <a:spLocks noGrp="1"/>
          </p:cNvSpPr>
          <p:nvPr>
            <p:ph type="sldNum" sz="quarter" idx="12"/>
          </p:nvPr>
        </p:nvSpPr>
        <p:spPr/>
        <p:txBody>
          <a:bodyPr/>
          <a:lstStyle/>
          <a:p>
            <a:fld id="{793822B0-6FCA-488A-914D-C7BDA78535EE}" type="slidenum">
              <a:rPr lang="en-SG" smtClean="0"/>
              <a:t>‹#›</a:t>
            </a:fld>
            <a:endParaRPr lang="en-SG"/>
          </a:p>
        </p:txBody>
      </p:sp>
    </p:spTree>
    <p:extLst>
      <p:ext uri="{BB962C8B-B14F-4D97-AF65-F5344CB8AC3E}">
        <p14:creationId xmlns:p14="http://schemas.microsoft.com/office/powerpoint/2010/main" val="1706194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1C3A72-B4C0-4FF1-A3A1-2703F0402A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6C2B31CE-2795-47DF-BDC4-E148773002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22F2D71-99AC-4F4E-BB41-5B4DC479B02A}"/>
              </a:ext>
            </a:extLst>
          </p:cNvPr>
          <p:cNvSpPr>
            <a:spLocks noGrp="1"/>
          </p:cNvSpPr>
          <p:nvPr>
            <p:ph type="dt" sz="half" idx="10"/>
          </p:nvPr>
        </p:nvSpPr>
        <p:spPr/>
        <p:txBody>
          <a:bodyPr/>
          <a:lstStyle/>
          <a:p>
            <a:fld id="{2DD2BE52-AD5E-4FEC-8385-A192C64EDE29}" type="datetimeFigureOut">
              <a:rPr lang="en-SG" smtClean="0"/>
              <a:t>5/9/2019</a:t>
            </a:fld>
            <a:endParaRPr lang="en-SG"/>
          </a:p>
        </p:txBody>
      </p:sp>
      <p:sp>
        <p:nvSpPr>
          <p:cNvPr id="5" name="Footer Placeholder 4">
            <a:extLst>
              <a:ext uri="{FF2B5EF4-FFF2-40B4-BE49-F238E27FC236}">
                <a16:creationId xmlns:a16="http://schemas.microsoft.com/office/drawing/2014/main" id="{309F662B-250F-4FC0-8941-48CBE7C2C30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240BE58-5525-4EE6-9125-00421E444711}"/>
              </a:ext>
            </a:extLst>
          </p:cNvPr>
          <p:cNvSpPr>
            <a:spLocks noGrp="1"/>
          </p:cNvSpPr>
          <p:nvPr>
            <p:ph type="sldNum" sz="quarter" idx="12"/>
          </p:nvPr>
        </p:nvSpPr>
        <p:spPr/>
        <p:txBody>
          <a:bodyPr/>
          <a:lstStyle/>
          <a:p>
            <a:fld id="{793822B0-6FCA-488A-914D-C7BDA78535EE}" type="slidenum">
              <a:rPr lang="en-SG" smtClean="0"/>
              <a:t>‹#›</a:t>
            </a:fld>
            <a:endParaRPr lang="en-SG"/>
          </a:p>
        </p:txBody>
      </p:sp>
    </p:spTree>
    <p:extLst>
      <p:ext uri="{BB962C8B-B14F-4D97-AF65-F5344CB8AC3E}">
        <p14:creationId xmlns:p14="http://schemas.microsoft.com/office/powerpoint/2010/main" val="3230012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C73E7-B2B9-42F2-AAF1-18DAED2C933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C419D4BE-141A-42A4-AB5D-D5891EA03F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9B8116B-6EA6-46B2-8C41-AAE275CCFFB5}"/>
              </a:ext>
            </a:extLst>
          </p:cNvPr>
          <p:cNvSpPr>
            <a:spLocks noGrp="1"/>
          </p:cNvSpPr>
          <p:nvPr>
            <p:ph type="dt" sz="half" idx="10"/>
          </p:nvPr>
        </p:nvSpPr>
        <p:spPr/>
        <p:txBody>
          <a:bodyPr/>
          <a:lstStyle/>
          <a:p>
            <a:fld id="{2DD2BE52-AD5E-4FEC-8385-A192C64EDE29}" type="datetimeFigureOut">
              <a:rPr lang="en-SG" smtClean="0"/>
              <a:t>5/9/2019</a:t>
            </a:fld>
            <a:endParaRPr lang="en-SG"/>
          </a:p>
        </p:txBody>
      </p:sp>
      <p:sp>
        <p:nvSpPr>
          <p:cNvPr id="5" name="Footer Placeholder 4">
            <a:extLst>
              <a:ext uri="{FF2B5EF4-FFF2-40B4-BE49-F238E27FC236}">
                <a16:creationId xmlns:a16="http://schemas.microsoft.com/office/drawing/2014/main" id="{7705A122-A38A-4CD8-91E3-D92DF5CF91B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A239C39-0C38-499C-AA1F-39CCB1C7E478}"/>
              </a:ext>
            </a:extLst>
          </p:cNvPr>
          <p:cNvSpPr>
            <a:spLocks noGrp="1"/>
          </p:cNvSpPr>
          <p:nvPr>
            <p:ph type="sldNum" sz="quarter" idx="12"/>
          </p:nvPr>
        </p:nvSpPr>
        <p:spPr/>
        <p:txBody>
          <a:bodyPr/>
          <a:lstStyle/>
          <a:p>
            <a:fld id="{793822B0-6FCA-488A-914D-C7BDA78535EE}" type="slidenum">
              <a:rPr lang="en-SG" smtClean="0"/>
              <a:t>‹#›</a:t>
            </a:fld>
            <a:endParaRPr lang="en-SG"/>
          </a:p>
        </p:txBody>
      </p:sp>
    </p:spTree>
    <p:extLst>
      <p:ext uri="{BB962C8B-B14F-4D97-AF65-F5344CB8AC3E}">
        <p14:creationId xmlns:p14="http://schemas.microsoft.com/office/powerpoint/2010/main" val="4258812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ACDE3-E255-4ACB-BBDC-A421051FB0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C7833494-8EAE-45D7-916C-C78DCC48D3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9735DB-CF7A-41A0-B5CB-233C3348B636}"/>
              </a:ext>
            </a:extLst>
          </p:cNvPr>
          <p:cNvSpPr>
            <a:spLocks noGrp="1"/>
          </p:cNvSpPr>
          <p:nvPr>
            <p:ph type="dt" sz="half" idx="10"/>
          </p:nvPr>
        </p:nvSpPr>
        <p:spPr/>
        <p:txBody>
          <a:bodyPr/>
          <a:lstStyle/>
          <a:p>
            <a:fld id="{2DD2BE52-AD5E-4FEC-8385-A192C64EDE29}" type="datetimeFigureOut">
              <a:rPr lang="en-SG" smtClean="0"/>
              <a:t>5/9/2019</a:t>
            </a:fld>
            <a:endParaRPr lang="en-SG"/>
          </a:p>
        </p:txBody>
      </p:sp>
      <p:sp>
        <p:nvSpPr>
          <p:cNvPr id="5" name="Footer Placeholder 4">
            <a:extLst>
              <a:ext uri="{FF2B5EF4-FFF2-40B4-BE49-F238E27FC236}">
                <a16:creationId xmlns:a16="http://schemas.microsoft.com/office/drawing/2014/main" id="{F3116733-FB54-47B8-8FB3-2C3EB7A485A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F310B04-8343-431A-A069-2A3DD0475B97}"/>
              </a:ext>
            </a:extLst>
          </p:cNvPr>
          <p:cNvSpPr>
            <a:spLocks noGrp="1"/>
          </p:cNvSpPr>
          <p:nvPr>
            <p:ph type="sldNum" sz="quarter" idx="12"/>
          </p:nvPr>
        </p:nvSpPr>
        <p:spPr/>
        <p:txBody>
          <a:bodyPr/>
          <a:lstStyle/>
          <a:p>
            <a:fld id="{793822B0-6FCA-488A-914D-C7BDA78535EE}" type="slidenum">
              <a:rPr lang="en-SG" smtClean="0"/>
              <a:t>‹#›</a:t>
            </a:fld>
            <a:endParaRPr lang="en-SG"/>
          </a:p>
        </p:txBody>
      </p:sp>
    </p:spTree>
    <p:extLst>
      <p:ext uri="{BB962C8B-B14F-4D97-AF65-F5344CB8AC3E}">
        <p14:creationId xmlns:p14="http://schemas.microsoft.com/office/powerpoint/2010/main" val="2157674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55C88-F7EB-4326-BD6F-97C18F3EB003}"/>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B23F7441-9C05-47DA-BA56-A3E4C0CA84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46512F4E-8BA7-4A8F-9B5E-B90A8FD743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07A3A85A-7C5A-40CE-A360-5637E6FA63FB}"/>
              </a:ext>
            </a:extLst>
          </p:cNvPr>
          <p:cNvSpPr>
            <a:spLocks noGrp="1"/>
          </p:cNvSpPr>
          <p:nvPr>
            <p:ph type="dt" sz="half" idx="10"/>
          </p:nvPr>
        </p:nvSpPr>
        <p:spPr/>
        <p:txBody>
          <a:bodyPr/>
          <a:lstStyle/>
          <a:p>
            <a:fld id="{2DD2BE52-AD5E-4FEC-8385-A192C64EDE29}" type="datetimeFigureOut">
              <a:rPr lang="en-SG" smtClean="0"/>
              <a:t>5/9/2019</a:t>
            </a:fld>
            <a:endParaRPr lang="en-SG"/>
          </a:p>
        </p:txBody>
      </p:sp>
      <p:sp>
        <p:nvSpPr>
          <p:cNvPr id="6" name="Footer Placeholder 5">
            <a:extLst>
              <a:ext uri="{FF2B5EF4-FFF2-40B4-BE49-F238E27FC236}">
                <a16:creationId xmlns:a16="http://schemas.microsoft.com/office/drawing/2014/main" id="{F72198F0-661B-4DD6-A7DE-3FF4D5EE8F8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1F6ACCAD-85F4-4DE9-8297-E61D14B791F5}"/>
              </a:ext>
            </a:extLst>
          </p:cNvPr>
          <p:cNvSpPr>
            <a:spLocks noGrp="1"/>
          </p:cNvSpPr>
          <p:nvPr>
            <p:ph type="sldNum" sz="quarter" idx="12"/>
          </p:nvPr>
        </p:nvSpPr>
        <p:spPr/>
        <p:txBody>
          <a:bodyPr/>
          <a:lstStyle/>
          <a:p>
            <a:fld id="{793822B0-6FCA-488A-914D-C7BDA78535EE}" type="slidenum">
              <a:rPr lang="en-SG" smtClean="0"/>
              <a:t>‹#›</a:t>
            </a:fld>
            <a:endParaRPr lang="en-SG"/>
          </a:p>
        </p:txBody>
      </p:sp>
    </p:spTree>
    <p:extLst>
      <p:ext uri="{BB962C8B-B14F-4D97-AF65-F5344CB8AC3E}">
        <p14:creationId xmlns:p14="http://schemas.microsoft.com/office/powerpoint/2010/main" val="2409717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54106-CD56-4B45-9713-17B1F26A3340}"/>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9769F51A-9C9E-442F-92B8-334B5A4831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DDA005-3A0D-4ABF-A3E7-19DED83332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55CBF103-B31E-4643-BD7E-09F6A6E76B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891D08-ACF8-4A60-B619-D617F28F98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943C1F8C-B3FA-404E-8652-A4F8624535CE}"/>
              </a:ext>
            </a:extLst>
          </p:cNvPr>
          <p:cNvSpPr>
            <a:spLocks noGrp="1"/>
          </p:cNvSpPr>
          <p:nvPr>
            <p:ph type="dt" sz="half" idx="10"/>
          </p:nvPr>
        </p:nvSpPr>
        <p:spPr/>
        <p:txBody>
          <a:bodyPr/>
          <a:lstStyle/>
          <a:p>
            <a:fld id="{2DD2BE52-AD5E-4FEC-8385-A192C64EDE29}" type="datetimeFigureOut">
              <a:rPr lang="en-SG" smtClean="0"/>
              <a:t>5/9/2019</a:t>
            </a:fld>
            <a:endParaRPr lang="en-SG"/>
          </a:p>
        </p:txBody>
      </p:sp>
      <p:sp>
        <p:nvSpPr>
          <p:cNvPr id="8" name="Footer Placeholder 7">
            <a:extLst>
              <a:ext uri="{FF2B5EF4-FFF2-40B4-BE49-F238E27FC236}">
                <a16:creationId xmlns:a16="http://schemas.microsoft.com/office/drawing/2014/main" id="{22967887-F98A-44E3-8AC7-7AA10BA43CAE}"/>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DCA5974F-4BEB-46D1-A000-ACABB024DF6C}"/>
              </a:ext>
            </a:extLst>
          </p:cNvPr>
          <p:cNvSpPr>
            <a:spLocks noGrp="1"/>
          </p:cNvSpPr>
          <p:nvPr>
            <p:ph type="sldNum" sz="quarter" idx="12"/>
          </p:nvPr>
        </p:nvSpPr>
        <p:spPr/>
        <p:txBody>
          <a:bodyPr/>
          <a:lstStyle/>
          <a:p>
            <a:fld id="{793822B0-6FCA-488A-914D-C7BDA78535EE}" type="slidenum">
              <a:rPr lang="en-SG" smtClean="0"/>
              <a:t>‹#›</a:t>
            </a:fld>
            <a:endParaRPr lang="en-SG"/>
          </a:p>
        </p:txBody>
      </p:sp>
    </p:spTree>
    <p:extLst>
      <p:ext uri="{BB962C8B-B14F-4D97-AF65-F5344CB8AC3E}">
        <p14:creationId xmlns:p14="http://schemas.microsoft.com/office/powerpoint/2010/main" val="1746672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12053-7C97-4025-A441-B03607E0A748}"/>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94101E5B-FFB6-48F2-B1FD-E3E00F294DBA}"/>
              </a:ext>
            </a:extLst>
          </p:cNvPr>
          <p:cNvSpPr>
            <a:spLocks noGrp="1"/>
          </p:cNvSpPr>
          <p:nvPr>
            <p:ph type="dt" sz="half" idx="10"/>
          </p:nvPr>
        </p:nvSpPr>
        <p:spPr/>
        <p:txBody>
          <a:bodyPr/>
          <a:lstStyle/>
          <a:p>
            <a:fld id="{2DD2BE52-AD5E-4FEC-8385-A192C64EDE29}" type="datetimeFigureOut">
              <a:rPr lang="en-SG" smtClean="0"/>
              <a:t>5/9/2019</a:t>
            </a:fld>
            <a:endParaRPr lang="en-SG"/>
          </a:p>
        </p:txBody>
      </p:sp>
      <p:sp>
        <p:nvSpPr>
          <p:cNvPr id="4" name="Footer Placeholder 3">
            <a:extLst>
              <a:ext uri="{FF2B5EF4-FFF2-40B4-BE49-F238E27FC236}">
                <a16:creationId xmlns:a16="http://schemas.microsoft.com/office/drawing/2014/main" id="{61244AEB-5902-4234-AE39-28E74371A4DD}"/>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616E52A2-D873-4A4F-BCC3-0F3C6B99C80D}"/>
              </a:ext>
            </a:extLst>
          </p:cNvPr>
          <p:cNvSpPr>
            <a:spLocks noGrp="1"/>
          </p:cNvSpPr>
          <p:nvPr>
            <p:ph type="sldNum" sz="quarter" idx="12"/>
          </p:nvPr>
        </p:nvSpPr>
        <p:spPr/>
        <p:txBody>
          <a:bodyPr/>
          <a:lstStyle/>
          <a:p>
            <a:fld id="{793822B0-6FCA-488A-914D-C7BDA78535EE}" type="slidenum">
              <a:rPr lang="en-SG" smtClean="0"/>
              <a:t>‹#›</a:t>
            </a:fld>
            <a:endParaRPr lang="en-SG"/>
          </a:p>
        </p:txBody>
      </p:sp>
    </p:spTree>
    <p:extLst>
      <p:ext uri="{BB962C8B-B14F-4D97-AF65-F5344CB8AC3E}">
        <p14:creationId xmlns:p14="http://schemas.microsoft.com/office/powerpoint/2010/main" val="1349154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B2D078-45F1-4CB8-9892-4400C758F749}"/>
              </a:ext>
            </a:extLst>
          </p:cNvPr>
          <p:cNvSpPr>
            <a:spLocks noGrp="1"/>
          </p:cNvSpPr>
          <p:nvPr>
            <p:ph type="dt" sz="half" idx="10"/>
          </p:nvPr>
        </p:nvSpPr>
        <p:spPr/>
        <p:txBody>
          <a:bodyPr/>
          <a:lstStyle/>
          <a:p>
            <a:fld id="{2DD2BE52-AD5E-4FEC-8385-A192C64EDE29}" type="datetimeFigureOut">
              <a:rPr lang="en-SG" smtClean="0"/>
              <a:t>5/9/2019</a:t>
            </a:fld>
            <a:endParaRPr lang="en-SG"/>
          </a:p>
        </p:txBody>
      </p:sp>
      <p:sp>
        <p:nvSpPr>
          <p:cNvPr id="3" name="Footer Placeholder 2">
            <a:extLst>
              <a:ext uri="{FF2B5EF4-FFF2-40B4-BE49-F238E27FC236}">
                <a16:creationId xmlns:a16="http://schemas.microsoft.com/office/drawing/2014/main" id="{D019F32E-DD98-44FB-ADBE-4B585EA21F21}"/>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73A5F4CD-66D1-40FB-A169-8182A7A59F9D}"/>
              </a:ext>
            </a:extLst>
          </p:cNvPr>
          <p:cNvSpPr>
            <a:spLocks noGrp="1"/>
          </p:cNvSpPr>
          <p:nvPr>
            <p:ph type="sldNum" sz="quarter" idx="12"/>
          </p:nvPr>
        </p:nvSpPr>
        <p:spPr/>
        <p:txBody>
          <a:bodyPr/>
          <a:lstStyle/>
          <a:p>
            <a:fld id="{793822B0-6FCA-488A-914D-C7BDA78535EE}" type="slidenum">
              <a:rPr lang="en-SG" smtClean="0"/>
              <a:t>‹#›</a:t>
            </a:fld>
            <a:endParaRPr lang="en-SG"/>
          </a:p>
        </p:txBody>
      </p:sp>
    </p:spTree>
    <p:extLst>
      <p:ext uri="{BB962C8B-B14F-4D97-AF65-F5344CB8AC3E}">
        <p14:creationId xmlns:p14="http://schemas.microsoft.com/office/powerpoint/2010/main" val="771671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6C7D-4792-4D2A-A25E-BEEBFA4C45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A3C81109-AC65-49D3-91C8-8C9CEE7029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5A9AE9B5-7F96-4531-B49E-9ED3C8B90B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BDC293-276D-49B3-9137-936CEA90EA4C}"/>
              </a:ext>
            </a:extLst>
          </p:cNvPr>
          <p:cNvSpPr>
            <a:spLocks noGrp="1"/>
          </p:cNvSpPr>
          <p:nvPr>
            <p:ph type="dt" sz="half" idx="10"/>
          </p:nvPr>
        </p:nvSpPr>
        <p:spPr/>
        <p:txBody>
          <a:bodyPr/>
          <a:lstStyle/>
          <a:p>
            <a:fld id="{2DD2BE52-AD5E-4FEC-8385-A192C64EDE29}" type="datetimeFigureOut">
              <a:rPr lang="en-SG" smtClean="0"/>
              <a:t>5/9/2019</a:t>
            </a:fld>
            <a:endParaRPr lang="en-SG"/>
          </a:p>
        </p:txBody>
      </p:sp>
      <p:sp>
        <p:nvSpPr>
          <p:cNvPr id="6" name="Footer Placeholder 5">
            <a:extLst>
              <a:ext uri="{FF2B5EF4-FFF2-40B4-BE49-F238E27FC236}">
                <a16:creationId xmlns:a16="http://schemas.microsoft.com/office/drawing/2014/main" id="{1CDA2427-BDC3-402C-8B08-8189531D5C8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6B442BF9-0912-409A-B253-72BC47F59E42}"/>
              </a:ext>
            </a:extLst>
          </p:cNvPr>
          <p:cNvSpPr>
            <a:spLocks noGrp="1"/>
          </p:cNvSpPr>
          <p:nvPr>
            <p:ph type="sldNum" sz="quarter" idx="12"/>
          </p:nvPr>
        </p:nvSpPr>
        <p:spPr/>
        <p:txBody>
          <a:bodyPr/>
          <a:lstStyle/>
          <a:p>
            <a:fld id="{793822B0-6FCA-488A-914D-C7BDA78535EE}" type="slidenum">
              <a:rPr lang="en-SG" smtClean="0"/>
              <a:t>‹#›</a:t>
            </a:fld>
            <a:endParaRPr lang="en-SG"/>
          </a:p>
        </p:txBody>
      </p:sp>
    </p:spTree>
    <p:extLst>
      <p:ext uri="{BB962C8B-B14F-4D97-AF65-F5344CB8AC3E}">
        <p14:creationId xmlns:p14="http://schemas.microsoft.com/office/powerpoint/2010/main" val="3661359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14927-CB22-46B3-86F5-2A718AEA16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295775B1-9768-4DB3-96D6-52E15884D7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187F6C44-5E80-4E72-995E-5DD56C4828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44453F-AE5E-4F0D-9696-CE3A92932441}"/>
              </a:ext>
            </a:extLst>
          </p:cNvPr>
          <p:cNvSpPr>
            <a:spLocks noGrp="1"/>
          </p:cNvSpPr>
          <p:nvPr>
            <p:ph type="dt" sz="half" idx="10"/>
          </p:nvPr>
        </p:nvSpPr>
        <p:spPr/>
        <p:txBody>
          <a:bodyPr/>
          <a:lstStyle/>
          <a:p>
            <a:fld id="{2DD2BE52-AD5E-4FEC-8385-A192C64EDE29}" type="datetimeFigureOut">
              <a:rPr lang="en-SG" smtClean="0"/>
              <a:t>5/9/2019</a:t>
            </a:fld>
            <a:endParaRPr lang="en-SG"/>
          </a:p>
        </p:txBody>
      </p:sp>
      <p:sp>
        <p:nvSpPr>
          <p:cNvPr id="6" name="Footer Placeholder 5">
            <a:extLst>
              <a:ext uri="{FF2B5EF4-FFF2-40B4-BE49-F238E27FC236}">
                <a16:creationId xmlns:a16="http://schemas.microsoft.com/office/drawing/2014/main" id="{85036CA4-FE08-48B5-926E-E891FC299FF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45ED21D-E120-439A-9AB4-61E69485EC9F}"/>
              </a:ext>
            </a:extLst>
          </p:cNvPr>
          <p:cNvSpPr>
            <a:spLocks noGrp="1"/>
          </p:cNvSpPr>
          <p:nvPr>
            <p:ph type="sldNum" sz="quarter" idx="12"/>
          </p:nvPr>
        </p:nvSpPr>
        <p:spPr/>
        <p:txBody>
          <a:bodyPr/>
          <a:lstStyle/>
          <a:p>
            <a:fld id="{793822B0-6FCA-488A-914D-C7BDA78535EE}" type="slidenum">
              <a:rPr lang="en-SG" smtClean="0"/>
              <a:t>‹#›</a:t>
            </a:fld>
            <a:endParaRPr lang="en-SG"/>
          </a:p>
        </p:txBody>
      </p:sp>
    </p:spTree>
    <p:extLst>
      <p:ext uri="{BB962C8B-B14F-4D97-AF65-F5344CB8AC3E}">
        <p14:creationId xmlns:p14="http://schemas.microsoft.com/office/powerpoint/2010/main" val="817096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656678-D55C-4764-9AB8-9C7D065538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108D2F4-8F9E-4242-998A-45E6622CCF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0EC73CD-8606-478B-91CC-943CB14670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D2BE52-AD5E-4FEC-8385-A192C64EDE29}" type="datetimeFigureOut">
              <a:rPr lang="en-SG" smtClean="0"/>
              <a:t>5/9/2019</a:t>
            </a:fld>
            <a:endParaRPr lang="en-SG"/>
          </a:p>
        </p:txBody>
      </p:sp>
      <p:sp>
        <p:nvSpPr>
          <p:cNvPr id="5" name="Footer Placeholder 4">
            <a:extLst>
              <a:ext uri="{FF2B5EF4-FFF2-40B4-BE49-F238E27FC236}">
                <a16:creationId xmlns:a16="http://schemas.microsoft.com/office/drawing/2014/main" id="{C1BBD240-0EB0-497A-A640-4127D6814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2B46E3E9-D77C-4A7D-B21C-30C3C619C2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3822B0-6FCA-488A-914D-C7BDA78535EE}" type="slidenum">
              <a:rPr lang="en-SG" smtClean="0"/>
              <a:t>‹#›</a:t>
            </a:fld>
            <a:endParaRPr lang="en-SG"/>
          </a:p>
        </p:txBody>
      </p:sp>
    </p:spTree>
    <p:extLst>
      <p:ext uri="{BB962C8B-B14F-4D97-AF65-F5344CB8AC3E}">
        <p14:creationId xmlns:p14="http://schemas.microsoft.com/office/powerpoint/2010/main" val="2344201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travelchinaguide.com/" TargetMode="External"/><Relationship Id="rId2" Type="http://schemas.openxmlformats.org/officeDocument/2006/relationships/hyperlink" Target="https://www.china-mike.com/" TargetMode="External"/><Relationship Id="rId1" Type="http://schemas.openxmlformats.org/officeDocument/2006/relationships/slideLayout" Target="../slideLayouts/slideLayout1.xml"/><Relationship Id="rId4" Type="http://schemas.openxmlformats.org/officeDocument/2006/relationships/hyperlink" Target="https://vidalingua.com/blog/top-travel-blogs-chin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6D6E67-ADAB-4451-B183-0DB38AF0FF7D}"/>
              </a:ext>
            </a:extLst>
          </p:cNvPr>
          <p:cNvSpPr txBox="1"/>
          <p:nvPr/>
        </p:nvSpPr>
        <p:spPr>
          <a:xfrm>
            <a:off x="3551876" y="2644170"/>
            <a:ext cx="5088252" cy="1569660"/>
          </a:xfrm>
          <a:prstGeom prst="rect">
            <a:avLst/>
          </a:prstGeom>
          <a:noFill/>
        </p:spPr>
        <p:txBody>
          <a:bodyPr wrap="none" rtlCol="0">
            <a:spAutoFit/>
          </a:bodyPr>
          <a:lstStyle/>
          <a:p>
            <a:pPr algn="ctr"/>
            <a:r>
              <a:rPr lang="en-SG" sz="3200" b="1" dirty="0">
                <a:latin typeface="Arial" panose="020B0604020202020204" pitchFamily="34" charset="0"/>
                <a:cs typeface="Arial" panose="020B0604020202020204" pitchFamily="34" charset="0"/>
              </a:rPr>
              <a:t>WEBSITE DESIGN BRIEF</a:t>
            </a:r>
          </a:p>
          <a:p>
            <a:pPr algn="ctr"/>
            <a:endParaRPr lang="en-SG" sz="2400" dirty="0">
              <a:latin typeface="Arial" panose="020B0604020202020204" pitchFamily="34" charset="0"/>
              <a:cs typeface="Arial" panose="020B0604020202020204" pitchFamily="34" charset="0"/>
            </a:endParaRPr>
          </a:p>
          <a:p>
            <a:pPr algn="ctr"/>
            <a:r>
              <a:rPr lang="en-SG" sz="2000" dirty="0">
                <a:latin typeface="Arial" panose="020B0604020202020204" pitchFamily="34" charset="0"/>
                <a:cs typeface="Arial" panose="020B0604020202020204" pitchFamily="34" charset="0"/>
              </a:rPr>
              <a:t>19 Sep 2019</a:t>
            </a:r>
          </a:p>
          <a:p>
            <a:pPr algn="ctr"/>
            <a:r>
              <a:rPr lang="en-SG" sz="2000" dirty="0">
                <a:latin typeface="Arial" panose="020B0604020202020204" pitchFamily="34" charset="0"/>
                <a:cs typeface="Arial" panose="020B0604020202020204" pitchFamily="34" charset="0"/>
              </a:rPr>
              <a:t>CHIONH HWAI TECK</a:t>
            </a:r>
          </a:p>
        </p:txBody>
      </p:sp>
    </p:spTree>
    <p:extLst>
      <p:ext uri="{BB962C8B-B14F-4D97-AF65-F5344CB8AC3E}">
        <p14:creationId xmlns:p14="http://schemas.microsoft.com/office/powerpoint/2010/main" val="69109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6D6E67-ADAB-4451-B183-0DB38AF0FF7D}"/>
              </a:ext>
            </a:extLst>
          </p:cNvPr>
          <p:cNvSpPr txBox="1"/>
          <p:nvPr/>
        </p:nvSpPr>
        <p:spPr>
          <a:xfrm>
            <a:off x="253210" y="458956"/>
            <a:ext cx="9517349" cy="5940088"/>
          </a:xfrm>
          <a:prstGeom prst="rect">
            <a:avLst/>
          </a:prstGeom>
          <a:noFill/>
        </p:spPr>
        <p:txBody>
          <a:bodyPr wrap="none" rtlCol="0">
            <a:spAutoFit/>
          </a:bodyPr>
          <a:lstStyle/>
          <a:p>
            <a:r>
              <a:rPr lang="en-SG" sz="4000" b="1" dirty="0">
                <a:latin typeface="Arial" panose="020B0604020202020204" pitchFamily="34" charset="0"/>
                <a:cs typeface="Arial" panose="020B0604020202020204" pitchFamily="34" charset="0"/>
              </a:rPr>
              <a:t>BACKGROUND INFORMATION</a:t>
            </a:r>
          </a:p>
          <a:p>
            <a:endParaRPr lang="en-SG" sz="3200" b="1" dirty="0">
              <a:latin typeface="Arial" panose="020B0604020202020204" pitchFamily="34" charset="0"/>
              <a:cs typeface="Arial" panose="020B0604020202020204" pitchFamily="34" charset="0"/>
            </a:endParaRPr>
          </a:p>
          <a:p>
            <a:r>
              <a:rPr lang="en-SG" sz="2000" i="1" dirty="0">
                <a:latin typeface="Arial" panose="020B0604020202020204" pitchFamily="34" charset="0"/>
                <a:cs typeface="Arial" panose="020B0604020202020204" pitchFamily="34" charset="0"/>
              </a:rPr>
              <a:t>Organization:</a:t>
            </a:r>
            <a:r>
              <a:rPr lang="en-SG" sz="2800" i="1" dirty="0">
                <a:latin typeface="Arial" panose="020B0604020202020204" pitchFamily="34" charset="0"/>
                <a:cs typeface="Arial" panose="020B0604020202020204" pitchFamily="34" charset="0"/>
              </a:rPr>
              <a:t> </a:t>
            </a:r>
          </a:p>
          <a:p>
            <a:r>
              <a:rPr lang="en-SG" sz="2400" dirty="0">
                <a:latin typeface="Arial" panose="020B0604020202020204" pitchFamily="34" charset="0"/>
                <a:cs typeface="Arial" panose="020B0604020202020204" pitchFamily="34" charset="0"/>
              </a:rPr>
              <a:t>“</a:t>
            </a:r>
            <a:r>
              <a:rPr lang="en-SG" sz="2400" dirty="0" err="1">
                <a:latin typeface="Arial" panose="020B0604020202020204" pitchFamily="34" charset="0"/>
                <a:cs typeface="Arial" panose="020B0604020202020204" pitchFamily="34" charset="0"/>
              </a:rPr>
              <a:t>Gochi</a:t>
            </a:r>
            <a:r>
              <a:rPr lang="en-SG" sz="2400" dirty="0">
                <a:latin typeface="Arial" panose="020B0604020202020204" pitchFamily="34" charset="0"/>
                <a:cs typeface="Arial" panose="020B0604020202020204" pitchFamily="34" charset="0"/>
              </a:rPr>
              <a:t>” is a travel service specializing in independent travel in China.</a:t>
            </a:r>
          </a:p>
          <a:p>
            <a:endParaRPr lang="en-SG" sz="2400" i="1" dirty="0">
              <a:latin typeface="Arial" panose="020B0604020202020204" pitchFamily="34" charset="0"/>
              <a:cs typeface="Arial" panose="020B0604020202020204" pitchFamily="34" charset="0"/>
            </a:endParaRPr>
          </a:p>
          <a:p>
            <a:r>
              <a:rPr lang="en-SG" sz="2000" i="1" dirty="0">
                <a:latin typeface="Arial" panose="020B0604020202020204" pitchFamily="34" charset="0"/>
                <a:cs typeface="Arial" panose="020B0604020202020204" pitchFamily="34" charset="0"/>
              </a:rPr>
              <a:t>Vision:</a:t>
            </a:r>
          </a:p>
          <a:p>
            <a:r>
              <a:rPr lang="en-SG" sz="2400" dirty="0">
                <a:latin typeface="Arial" panose="020B0604020202020204" pitchFamily="34" charset="0"/>
                <a:cs typeface="Arial" panose="020B0604020202020204" pitchFamily="34" charset="0"/>
              </a:rPr>
              <a:t>A world that knows China better.</a:t>
            </a:r>
          </a:p>
          <a:p>
            <a:endParaRPr lang="en-SG" sz="2400" i="1" dirty="0">
              <a:latin typeface="Arial" panose="020B0604020202020204" pitchFamily="34" charset="0"/>
              <a:cs typeface="Arial" panose="020B0604020202020204" pitchFamily="34" charset="0"/>
            </a:endParaRPr>
          </a:p>
          <a:p>
            <a:r>
              <a:rPr lang="en-SG" sz="2000" i="1" dirty="0">
                <a:latin typeface="Arial" panose="020B0604020202020204" pitchFamily="34" charset="0"/>
                <a:cs typeface="Arial" panose="020B0604020202020204" pitchFamily="34" charset="0"/>
              </a:rPr>
              <a:t>Mission:</a:t>
            </a:r>
          </a:p>
          <a:p>
            <a:r>
              <a:rPr lang="en-SG" sz="2400" dirty="0">
                <a:latin typeface="Arial" panose="020B0604020202020204" pitchFamily="34" charset="0"/>
                <a:cs typeface="Arial" panose="020B0604020202020204" pitchFamily="34" charset="0"/>
              </a:rPr>
              <a:t>To inspire more solo independent travellers to explore China.</a:t>
            </a:r>
          </a:p>
          <a:p>
            <a:endParaRPr lang="en-SG" sz="2400" i="1" dirty="0">
              <a:latin typeface="Arial" panose="020B0604020202020204" pitchFamily="34" charset="0"/>
              <a:cs typeface="Arial" panose="020B0604020202020204" pitchFamily="34" charset="0"/>
            </a:endParaRPr>
          </a:p>
          <a:p>
            <a:r>
              <a:rPr lang="en-SG" sz="2000" i="1" dirty="0">
                <a:latin typeface="Arial" panose="020B0604020202020204" pitchFamily="34" charset="0"/>
                <a:cs typeface="Arial" panose="020B0604020202020204" pitchFamily="34" charset="0"/>
              </a:rPr>
              <a:t>Main Message:</a:t>
            </a:r>
          </a:p>
          <a:p>
            <a:r>
              <a:rPr lang="en-SG" sz="2400" dirty="0">
                <a:latin typeface="Arial" panose="020B0604020202020204" pitchFamily="34" charset="0"/>
                <a:cs typeface="Arial" panose="020B0604020202020204" pitchFamily="34" charset="0"/>
              </a:rPr>
              <a:t>China is a good destination (culturally, economically, safety) to visit.</a:t>
            </a:r>
          </a:p>
          <a:p>
            <a:endParaRPr lang="en-SG" sz="2400" i="1" dirty="0">
              <a:latin typeface="Arial" panose="020B0604020202020204" pitchFamily="34" charset="0"/>
              <a:cs typeface="Arial" panose="020B0604020202020204" pitchFamily="34" charset="0"/>
            </a:endParaRPr>
          </a:p>
          <a:p>
            <a:endParaRPr lang="en-SG" sz="2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9659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6D6E67-ADAB-4451-B183-0DB38AF0FF7D}"/>
              </a:ext>
            </a:extLst>
          </p:cNvPr>
          <p:cNvSpPr txBox="1"/>
          <p:nvPr/>
        </p:nvSpPr>
        <p:spPr>
          <a:xfrm>
            <a:off x="262447" y="766732"/>
            <a:ext cx="5053563" cy="5324535"/>
          </a:xfrm>
          <a:prstGeom prst="rect">
            <a:avLst/>
          </a:prstGeom>
          <a:noFill/>
        </p:spPr>
        <p:txBody>
          <a:bodyPr wrap="none" rtlCol="0">
            <a:spAutoFit/>
          </a:bodyPr>
          <a:lstStyle/>
          <a:p>
            <a:r>
              <a:rPr lang="en-SG" sz="4000" b="1" dirty="0">
                <a:latin typeface="Arial" panose="020B0604020202020204" pitchFamily="34" charset="0"/>
                <a:cs typeface="Arial" panose="020B0604020202020204" pitchFamily="34" charset="0"/>
              </a:rPr>
              <a:t>TARGET AUDIENCE</a:t>
            </a:r>
          </a:p>
          <a:p>
            <a:endParaRPr lang="en-SG" sz="3200" b="1" dirty="0">
              <a:latin typeface="Arial" panose="020B0604020202020204" pitchFamily="34" charset="0"/>
              <a:cs typeface="Arial" panose="020B0604020202020204" pitchFamily="34" charset="0"/>
            </a:endParaRPr>
          </a:p>
          <a:p>
            <a:r>
              <a:rPr lang="en-SG" sz="2400" dirty="0">
                <a:latin typeface="Arial" panose="020B0604020202020204" pitchFamily="34" charset="0"/>
                <a:cs typeface="Arial" panose="020B0604020202020204" pitchFamily="34" charset="0"/>
              </a:rPr>
              <a:t>Young people (16-30 years old).</a:t>
            </a:r>
          </a:p>
          <a:p>
            <a:endParaRPr lang="en-SG" sz="2400" dirty="0">
              <a:latin typeface="Arial" panose="020B0604020202020204" pitchFamily="34" charset="0"/>
              <a:cs typeface="Arial" panose="020B0604020202020204" pitchFamily="34" charset="0"/>
            </a:endParaRPr>
          </a:p>
          <a:p>
            <a:r>
              <a:rPr lang="en-SG" sz="2400" dirty="0">
                <a:latin typeface="Arial" panose="020B0604020202020204" pitchFamily="34" charset="0"/>
                <a:cs typeface="Arial" panose="020B0604020202020204" pitchFamily="34" charset="0"/>
              </a:rPr>
              <a:t>Interest in solo travel.</a:t>
            </a:r>
          </a:p>
          <a:p>
            <a:endParaRPr lang="en-SG" sz="2400" dirty="0">
              <a:latin typeface="Arial" panose="020B0604020202020204" pitchFamily="34" charset="0"/>
              <a:cs typeface="Arial" panose="020B0604020202020204" pitchFamily="34" charset="0"/>
            </a:endParaRPr>
          </a:p>
          <a:p>
            <a:r>
              <a:rPr lang="en-SG" sz="2400" dirty="0">
                <a:latin typeface="Arial" panose="020B0604020202020204" pitchFamily="34" charset="0"/>
                <a:cs typeface="Arial" panose="020B0604020202020204" pitchFamily="34" charset="0"/>
              </a:rPr>
              <a:t>Curious about China.</a:t>
            </a:r>
          </a:p>
          <a:p>
            <a:endParaRPr lang="en-SG" sz="2400" dirty="0">
              <a:latin typeface="Arial" panose="020B0604020202020204" pitchFamily="34" charset="0"/>
              <a:cs typeface="Arial" panose="020B0604020202020204" pitchFamily="34" charset="0"/>
            </a:endParaRPr>
          </a:p>
          <a:p>
            <a:r>
              <a:rPr lang="en-SG" sz="2400" dirty="0">
                <a:latin typeface="Arial" panose="020B0604020202020204" pitchFamily="34" charset="0"/>
                <a:cs typeface="Arial" panose="020B0604020202020204" pitchFamily="34" charset="0"/>
              </a:rPr>
              <a:t>Living on a shoestring.</a:t>
            </a:r>
          </a:p>
          <a:p>
            <a:endParaRPr lang="en-SG" sz="2400" dirty="0">
              <a:latin typeface="Arial" panose="020B0604020202020204" pitchFamily="34" charset="0"/>
              <a:cs typeface="Arial" panose="020B0604020202020204" pitchFamily="34" charset="0"/>
            </a:endParaRPr>
          </a:p>
          <a:p>
            <a:r>
              <a:rPr lang="en-SG" sz="2400" dirty="0">
                <a:latin typeface="Arial" panose="020B0604020202020204" pitchFamily="34" charset="0"/>
                <a:cs typeface="Arial" panose="020B0604020202020204" pitchFamily="34" charset="0"/>
              </a:rPr>
              <a:t>Internet-savvy.</a:t>
            </a:r>
          </a:p>
          <a:p>
            <a:endParaRPr lang="en-SG" sz="2400" i="1" dirty="0">
              <a:latin typeface="Arial" panose="020B0604020202020204" pitchFamily="34" charset="0"/>
              <a:cs typeface="Arial" panose="020B0604020202020204" pitchFamily="34" charset="0"/>
            </a:endParaRPr>
          </a:p>
          <a:p>
            <a:endParaRPr lang="en-SG" sz="2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892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6D6E67-ADAB-4451-B183-0DB38AF0FF7D}"/>
              </a:ext>
            </a:extLst>
          </p:cNvPr>
          <p:cNvSpPr txBox="1"/>
          <p:nvPr/>
        </p:nvSpPr>
        <p:spPr>
          <a:xfrm>
            <a:off x="299391" y="1043731"/>
            <a:ext cx="9362050" cy="4770537"/>
          </a:xfrm>
          <a:prstGeom prst="rect">
            <a:avLst/>
          </a:prstGeom>
          <a:noFill/>
        </p:spPr>
        <p:txBody>
          <a:bodyPr wrap="none" rtlCol="0">
            <a:spAutoFit/>
          </a:bodyPr>
          <a:lstStyle/>
          <a:p>
            <a:r>
              <a:rPr lang="en-SG" sz="4000" b="1" dirty="0">
                <a:latin typeface="Arial" panose="020B0604020202020204" pitchFamily="34" charset="0"/>
                <a:cs typeface="Arial" panose="020B0604020202020204" pitchFamily="34" charset="0"/>
              </a:rPr>
              <a:t>WEBSITE ACTIVITIES &amp; OBJECTIVES</a:t>
            </a:r>
          </a:p>
          <a:p>
            <a:endParaRPr lang="en-SG" sz="3200" b="1" dirty="0">
              <a:latin typeface="Arial" panose="020B0604020202020204" pitchFamily="34" charset="0"/>
              <a:cs typeface="Arial" panose="020B0604020202020204" pitchFamily="34" charset="0"/>
            </a:endParaRPr>
          </a:p>
          <a:p>
            <a:r>
              <a:rPr lang="en-SG" sz="2000" i="1" dirty="0">
                <a:latin typeface="Arial" panose="020B0604020202020204" pitchFamily="34" charset="0"/>
                <a:cs typeface="Arial" panose="020B0604020202020204" pitchFamily="34" charset="0"/>
              </a:rPr>
              <a:t>Major Objectives/Activities:</a:t>
            </a:r>
            <a:endParaRPr lang="en-SG" sz="2800" i="1" dirty="0">
              <a:latin typeface="Arial" panose="020B0604020202020204" pitchFamily="34" charset="0"/>
              <a:cs typeface="Arial" panose="020B0604020202020204" pitchFamily="34" charset="0"/>
            </a:endParaRPr>
          </a:p>
          <a:p>
            <a:r>
              <a:rPr lang="en-SG" sz="2400" dirty="0">
                <a:latin typeface="Arial" panose="020B0604020202020204" pitchFamily="34" charset="0"/>
                <a:cs typeface="Arial" panose="020B0604020202020204" pitchFamily="34" charset="0"/>
              </a:rPr>
              <a:t>Suggest an itinerary for solo travel in China.</a:t>
            </a:r>
          </a:p>
          <a:p>
            <a:endParaRPr lang="en-SG" sz="2400" dirty="0">
              <a:latin typeface="Arial" panose="020B0604020202020204" pitchFamily="34" charset="0"/>
              <a:cs typeface="Arial" panose="020B0604020202020204" pitchFamily="34" charset="0"/>
            </a:endParaRPr>
          </a:p>
          <a:p>
            <a:r>
              <a:rPr lang="en-SG" sz="2400" dirty="0">
                <a:latin typeface="Arial" panose="020B0604020202020204" pitchFamily="34" charset="0"/>
                <a:cs typeface="Arial" panose="020B0604020202020204" pitchFamily="34" charset="0"/>
              </a:rPr>
              <a:t>Showcase highlights from solo travel in China.</a:t>
            </a:r>
          </a:p>
          <a:p>
            <a:endParaRPr lang="en-SG" sz="2400" dirty="0">
              <a:latin typeface="Arial" panose="020B0604020202020204" pitchFamily="34" charset="0"/>
              <a:cs typeface="Arial" panose="020B0604020202020204" pitchFamily="34" charset="0"/>
            </a:endParaRPr>
          </a:p>
          <a:p>
            <a:endParaRPr lang="en-SG" sz="2400" dirty="0">
              <a:latin typeface="Arial" panose="020B0604020202020204" pitchFamily="34" charset="0"/>
              <a:cs typeface="Arial" panose="020B0604020202020204" pitchFamily="34" charset="0"/>
            </a:endParaRPr>
          </a:p>
          <a:p>
            <a:r>
              <a:rPr lang="en-SG" sz="2000" i="1" dirty="0">
                <a:latin typeface="Arial" panose="020B0604020202020204" pitchFamily="34" charset="0"/>
                <a:cs typeface="Arial" panose="020B0604020202020204" pitchFamily="34" charset="0"/>
              </a:rPr>
              <a:t>Major Objectives/Activities:</a:t>
            </a:r>
            <a:endParaRPr lang="en-SG" sz="2000" dirty="0">
              <a:latin typeface="Arial" panose="020B0604020202020204" pitchFamily="34" charset="0"/>
              <a:cs typeface="Arial" panose="020B0604020202020204" pitchFamily="34" charset="0"/>
            </a:endParaRPr>
          </a:p>
          <a:p>
            <a:r>
              <a:rPr lang="en-SG" sz="2400" dirty="0">
                <a:latin typeface="Arial" panose="020B0604020202020204" pitchFamily="34" charset="0"/>
                <a:cs typeface="Arial" panose="020B0604020202020204" pitchFamily="34" charset="0"/>
              </a:rPr>
              <a:t>Invite people to a trial consultation about solo travel in China.</a:t>
            </a:r>
          </a:p>
          <a:p>
            <a:endParaRPr lang="en-SG" sz="2400" dirty="0">
              <a:latin typeface="Arial" panose="020B0604020202020204" pitchFamily="34" charset="0"/>
              <a:cs typeface="Arial" panose="020B0604020202020204" pitchFamily="34" charset="0"/>
            </a:endParaRPr>
          </a:p>
          <a:p>
            <a:r>
              <a:rPr lang="en-SG" sz="2400" dirty="0">
                <a:latin typeface="Arial" panose="020B0604020202020204" pitchFamily="34" charset="0"/>
                <a:cs typeface="Arial" panose="020B0604020202020204" pitchFamily="34" charset="0"/>
              </a:rPr>
              <a:t>Join the mailing list.</a:t>
            </a:r>
          </a:p>
        </p:txBody>
      </p:sp>
    </p:spTree>
    <p:extLst>
      <p:ext uri="{BB962C8B-B14F-4D97-AF65-F5344CB8AC3E}">
        <p14:creationId xmlns:p14="http://schemas.microsoft.com/office/powerpoint/2010/main" val="453511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6D6E67-ADAB-4451-B183-0DB38AF0FF7D}"/>
              </a:ext>
            </a:extLst>
          </p:cNvPr>
          <p:cNvSpPr txBox="1"/>
          <p:nvPr/>
        </p:nvSpPr>
        <p:spPr>
          <a:xfrm>
            <a:off x="317863" y="1536174"/>
            <a:ext cx="7148624" cy="3785652"/>
          </a:xfrm>
          <a:prstGeom prst="rect">
            <a:avLst/>
          </a:prstGeom>
          <a:noFill/>
        </p:spPr>
        <p:txBody>
          <a:bodyPr wrap="none" rtlCol="0">
            <a:spAutoFit/>
          </a:bodyPr>
          <a:lstStyle/>
          <a:p>
            <a:r>
              <a:rPr lang="en-SG" sz="4000" b="1" dirty="0">
                <a:latin typeface="Arial" panose="020B0604020202020204" pitchFamily="34" charset="0"/>
                <a:cs typeface="Arial" panose="020B0604020202020204" pitchFamily="34" charset="0"/>
              </a:rPr>
              <a:t>NAVIGATION STRUCTURE</a:t>
            </a:r>
          </a:p>
          <a:p>
            <a:endParaRPr lang="en-SG" sz="3200" b="1" dirty="0">
              <a:latin typeface="Arial" panose="020B0604020202020204" pitchFamily="34" charset="0"/>
              <a:cs typeface="Arial" panose="020B0604020202020204" pitchFamily="34" charset="0"/>
            </a:endParaRPr>
          </a:p>
          <a:p>
            <a:r>
              <a:rPr lang="en-SG" sz="2000" i="1" dirty="0">
                <a:latin typeface="Arial" panose="020B0604020202020204" pitchFamily="34" charset="0"/>
                <a:cs typeface="Arial" panose="020B0604020202020204" pitchFamily="34" charset="0"/>
              </a:rPr>
              <a:t>Home (Index):</a:t>
            </a:r>
          </a:p>
          <a:p>
            <a:r>
              <a:rPr lang="en-SG" sz="2000" dirty="0">
                <a:latin typeface="Arial" panose="020B0604020202020204" pitchFamily="34" charset="0"/>
                <a:cs typeface="Arial" panose="020B0604020202020204" pitchFamily="34" charset="0"/>
              </a:rPr>
              <a:t>Profile picture. Navigation bar. 1 main banner, 3 sub-banners.</a:t>
            </a:r>
            <a:endParaRPr lang="en-SG" sz="2400" dirty="0">
              <a:latin typeface="Arial" panose="020B0604020202020204" pitchFamily="34" charset="0"/>
              <a:cs typeface="Arial" panose="020B0604020202020204" pitchFamily="34" charset="0"/>
            </a:endParaRPr>
          </a:p>
          <a:p>
            <a:endParaRPr lang="en-SG" sz="2400" dirty="0">
              <a:latin typeface="Arial" panose="020B0604020202020204" pitchFamily="34" charset="0"/>
              <a:cs typeface="Arial" panose="020B0604020202020204" pitchFamily="34" charset="0"/>
            </a:endParaRPr>
          </a:p>
          <a:p>
            <a:r>
              <a:rPr lang="en-SG" sz="2000" i="1" dirty="0">
                <a:latin typeface="Arial" panose="020B0604020202020204" pitchFamily="34" charset="0"/>
                <a:cs typeface="Arial" panose="020B0604020202020204" pitchFamily="34" charset="0"/>
              </a:rPr>
              <a:t>Sample:</a:t>
            </a:r>
          </a:p>
          <a:p>
            <a:r>
              <a:rPr lang="en-SG" sz="2000" dirty="0">
                <a:latin typeface="Arial" panose="020B0604020202020204" pitchFamily="34" charset="0"/>
                <a:cs typeface="Arial" panose="020B0604020202020204" pitchFamily="34" charset="0"/>
              </a:rPr>
              <a:t>Video. List.</a:t>
            </a:r>
            <a:endParaRPr lang="en-SG" sz="2400" dirty="0">
              <a:latin typeface="Arial" panose="020B0604020202020204" pitchFamily="34" charset="0"/>
              <a:cs typeface="Arial" panose="020B0604020202020204" pitchFamily="34" charset="0"/>
            </a:endParaRPr>
          </a:p>
          <a:p>
            <a:endParaRPr lang="en-SG" sz="2400" dirty="0">
              <a:latin typeface="Arial" panose="020B0604020202020204" pitchFamily="34" charset="0"/>
              <a:cs typeface="Arial" panose="020B0604020202020204" pitchFamily="34" charset="0"/>
            </a:endParaRPr>
          </a:p>
          <a:p>
            <a:r>
              <a:rPr lang="en-SG" sz="2000" i="1" dirty="0">
                <a:latin typeface="Arial" panose="020B0604020202020204" pitchFamily="34" charset="0"/>
                <a:cs typeface="Arial" panose="020B0604020202020204" pitchFamily="34" charset="0"/>
              </a:rPr>
              <a:t>Contact Us:</a:t>
            </a:r>
          </a:p>
          <a:p>
            <a:r>
              <a:rPr lang="en-SG" sz="2000" dirty="0">
                <a:latin typeface="Arial" panose="020B0604020202020204" pitchFamily="34" charset="0"/>
                <a:cs typeface="Arial" panose="020B0604020202020204" pitchFamily="34" charset="0"/>
              </a:rPr>
              <a:t>Registration Form. Contact Us.</a:t>
            </a:r>
          </a:p>
        </p:txBody>
      </p:sp>
    </p:spTree>
    <p:extLst>
      <p:ext uri="{BB962C8B-B14F-4D97-AF65-F5344CB8AC3E}">
        <p14:creationId xmlns:p14="http://schemas.microsoft.com/office/powerpoint/2010/main" val="4182771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6D6E67-ADAB-4451-B183-0DB38AF0FF7D}"/>
              </a:ext>
            </a:extLst>
          </p:cNvPr>
          <p:cNvSpPr txBox="1"/>
          <p:nvPr/>
        </p:nvSpPr>
        <p:spPr>
          <a:xfrm>
            <a:off x="317864" y="1536174"/>
            <a:ext cx="11698646" cy="3354765"/>
          </a:xfrm>
          <a:prstGeom prst="rect">
            <a:avLst/>
          </a:prstGeom>
          <a:noFill/>
        </p:spPr>
        <p:txBody>
          <a:bodyPr wrap="square" rtlCol="0">
            <a:spAutoFit/>
          </a:bodyPr>
          <a:lstStyle/>
          <a:p>
            <a:r>
              <a:rPr lang="en-SG" sz="4000" b="1" dirty="0">
                <a:latin typeface="Arial" panose="020B0604020202020204" pitchFamily="34" charset="0"/>
                <a:cs typeface="Arial" panose="020B0604020202020204" pitchFamily="34" charset="0"/>
              </a:rPr>
              <a:t>DESIGN REQUIREMENTS</a:t>
            </a:r>
          </a:p>
          <a:p>
            <a:endParaRPr lang="en-SG" sz="3200" b="1" dirty="0">
              <a:latin typeface="Arial" panose="020B0604020202020204" pitchFamily="34" charset="0"/>
              <a:cs typeface="Arial" panose="020B0604020202020204" pitchFamily="34" charset="0"/>
            </a:endParaRPr>
          </a:p>
          <a:p>
            <a:pPr>
              <a:lnSpc>
                <a:spcPct val="150000"/>
              </a:lnSpc>
            </a:pPr>
            <a:r>
              <a:rPr lang="en-SG" sz="2000" dirty="0">
                <a:latin typeface="Arial" panose="020B0604020202020204" pitchFamily="34" charset="0"/>
                <a:cs typeface="Arial" panose="020B0604020202020204" pitchFamily="34" charset="0"/>
              </a:rPr>
              <a:t>The design should be fresh, enigmatic and vivacious. This is to spur excitement and evoke a sense of freedom, so as to motivate a visitor to pick up their bags and go. There should be ease of navigation, with maximum visuals and minimum text. The main target audience, youth, have short attention spans on average and the website should capitalize on their “just-keep-swiping” culture.</a:t>
            </a:r>
          </a:p>
          <a:p>
            <a:endParaRPr lang="en-SG" sz="20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9972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6D6E67-ADAB-4451-B183-0DB38AF0FF7D}"/>
              </a:ext>
            </a:extLst>
          </p:cNvPr>
          <p:cNvSpPr txBox="1"/>
          <p:nvPr/>
        </p:nvSpPr>
        <p:spPr>
          <a:xfrm>
            <a:off x="317864" y="1536174"/>
            <a:ext cx="11698646" cy="2739211"/>
          </a:xfrm>
          <a:prstGeom prst="rect">
            <a:avLst/>
          </a:prstGeom>
          <a:noFill/>
        </p:spPr>
        <p:txBody>
          <a:bodyPr wrap="square" rtlCol="0">
            <a:spAutoFit/>
          </a:bodyPr>
          <a:lstStyle/>
          <a:p>
            <a:r>
              <a:rPr lang="en-SG" sz="4000" b="1" dirty="0">
                <a:latin typeface="Arial" panose="020B0604020202020204" pitchFamily="34" charset="0"/>
                <a:cs typeface="Arial" panose="020B0604020202020204" pitchFamily="34" charset="0"/>
              </a:rPr>
              <a:t>COMPETITORS’ WEBSITES</a:t>
            </a:r>
          </a:p>
          <a:p>
            <a:endParaRPr lang="en-SG" sz="3200" b="1" dirty="0">
              <a:latin typeface="Arial" panose="020B0604020202020204" pitchFamily="34" charset="0"/>
              <a:cs typeface="Arial" panose="020B0604020202020204" pitchFamily="34" charset="0"/>
            </a:endParaRPr>
          </a:p>
          <a:p>
            <a:r>
              <a:rPr lang="en-SG" sz="2000" i="1" dirty="0">
                <a:latin typeface="Arial" panose="020B0604020202020204" pitchFamily="34" charset="0"/>
                <a:cs typeface="Arial" panose="020B0604020202020204" pitchFamily="34" charset="0"/>
              </a:rPr>
              <a:t>China Mike: </a:t>
            </a:r>
            <a:r>
              <a:rPr lang="en-SG" sz="2000" dirty="0">
                <a:latin typeface="Arial" panose="020B0604020202020204" pitchFamily="34" charset="0"/>
                <a:cs typeface="Arial" panose="020B0604020202020204" pitchFamily="34" charset="0"/>
                <a:hlinkClick r:id="rId2"/>
              </a:rPr>
              <a:t>https://www.china-mike.com</a:t>
            </a:r>
            <a:r>
              <a:rPr lang="en-SG" sz="2000" dirty="0">
                <a:latin typeface="Arial" panose="020B0604020202020204" pitchFamily="34" charset="0"/>
                <a:cs typeface="Arial" panose="020B0604020202020204" pitchFamily="34" charset="0"/>
              </a:rPr>
              <a:t> </a:t>
            </a:r>
          </a:p>
          <a:p>
            <a:endParaRPr lang="en-SG" sz="2000" i="1" dirty="0">
              <a:latin typeface="Arial" panose="020B0604020202020204" pitchFamily="34" charset="0"/>
              <a:cs typeface="Arial" panose="020B0604020202020204" pitchFamily="34" charset="0"/>
            </a:endParaRPr>
          </a:p>
          <a:p>
            <a:r>
              <a:rPr lang="en-SG" sz="2000" i="1" dirty="0">
                <a:latin typeface="Arial" panose="020B0604020202020204" pitchFamily="34" charset="0"/>
                <a:cs typeface="Arial" panose="020B0604020202020204" pitchFamily="34" charset="0"/>
              </a:rPr>
              <a:t>Travel China: </a:t>
            </a:r>
            <a:r>
              <a:rPr lang="en-SG" sz="2000" dirty="0">
                <a:latin typeface="Arial" panose="020B0604020202020204" pitchFamily="34" charset="0"/>
                <a:cs typeface="Arial" panose="020B0604020202020204" pitchFamily="34" charset="0"/>
                <a:hlinkClick r:id="rId3"/>
              </a:rPr>
              <a:t>https://www.travelchinaguide.com</a:t>
            </a:r>
            <a:r>
              <a:rPr lang="en-SG" sz="2000" dirty="0">
                <a:latin typeface="Arial" panose="020B0604020202020204" pitchFamily="34" charset="0"/>
                <a:cs typeface="Arial" panose="020B0604020202020204" pitchFamily="34" charset="0"/>
              </a:rPr>
              <a:t> </a:t>
            </a:r>
          </a:p>
          <a:p>
            <a:endParaRPr lang="en-SG" sz="2000" dirty="0">
              <a:latin typeface="Arial" panose="020B0604020202020204" pitchFamily="34" charset="0"/>
              <a:cs typeface="Arial" panose="020B0604020202020204" pitchFamily="34" charset="0"/>
            </a:endParaRPr>
          </a:p>
          <a:p>
            <a:r>
              <a:rPr lang="en-SG" sz="2000" i="1" dirty="0">
                <a:latin typeface="Arial" panose="020B0604020202020204" pitchFamily="34" charset="0"/>
                <a:cs typeface="Arial" panose="020B0604020202020204" pitchFamily="34" charset="0"/>
              </a:rPr>
              <a:t>Goats on the Road: </a:t>
            </a:r>
            <a:r>
              <a:rPr lang="en-SG" sz="2000" dirty="0">
                <a:latin typeface="Arial" panose="020B0604020202020204" pitchFamily="34" charset="0"/>
                <a:cs typeface="Arial" panose="020B0604020202020204" pitchFamily="34" charset="0"/>
                <a:hlinkClick r:id="rId4"/>
              </a:rPr>
              <a:t>https://vidalingua.com/blog/top-travel-blogs-china</a:t>
            </a:r>
            <a:endParaRPr lang="en-SG"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4256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287</Words>
  <Application>Microsoft Office PowerPoint</Application>
  <PresentationFormat>Widescreen</PresentationFormat>
  <Paragraphs>60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Arthur Chionh(蒋怀德)</dc:creator>
  <cp:lastModifiedBy>Arthur Chionh(蒋怀德)</cp:lastModifiedBy>
  <cp:revision>67</cp:revision>
  <dcterms:created xsi:type="dcterms:W3CDTF">2019-09-05T11:21:28Z</dcterms:created>
  <dcterms:modified xsi:type="dcterms:W3CDTF">2019-09-05T12:49:13Z</dcterms:modified>
</cp:coreProperties>
</file>