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65" r:id="rId5"/>
    <p:sldId id="267" r:id="rId6"/>
    <p:sldId id="258" r:id="rId7"/>
    <p:sldId id="266" r:id="rId8"/>
    <p:sldId id="259" r:id="rId9"/>
    <p:sldId id="263" r:id="rId10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1419" autoAdjust="0"/>
  </p:normalViewPr>
  <p:slideViewPr>
    <p:cSldViewPr showGuides="1">
      <p:cViewPr varScale="1">
        <p:scale>
          <a:sx n="106" d="100"/>
          <a:sy n="106" d="100"/>
        </p:scale>
        <p:origin x="12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4BDA1-0650-4460-8DB3-D2CB589C24C8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84EBC-6054-4733-BC87-006875494F8F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6E561-8123-4B24-BA54-8ECF857EAA35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1E0C-B4E3-41C0-AA09-E9946842A736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D5005-8B5D-47E4-A633-844994C2F4ED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1970C-35B4-431D-A8E2-14DAB99A75BF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1233A-0A02-4F6E-991F-B898C2A0E653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D7E5F-B366-4DE7-9724-A5F11996875E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901B5-99DF-4AA0-A55C-06295ADE42EE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327AC-45E4-4221-B34A-963B8E12EDD2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7A4F2-671B-49FB-8BCD-F147DD05266D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30B95-A027-48FB-9C21-E9624B378AC4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ru-RU" altLang="ru-RU"/>
              <a:t>Образец заголовка</a:t>
            </a:r>
            <a:endParaRPr lang="ru-RU" alt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 altLang="ru-RU"/>
              <a:t>Образец текста</a:t>
            </a:r>
            <a:endParaRPr lang="ru-RU" altLang="ru-RU"/>
          </a:p>
          <a:p>
            <a:pPr lvl="1"/>
            <a:r>
              <a:rPr lang="ru-RU" altLang="ru-RU"/>
              <a:t>Второй уровень</a:t>
            </a:r>
            <a:endParaRPr lang="ru-RU" altLang="ru-RU"/>
          </a:p>
          <a:p>
            <a:pPr lvl="2"/>
            <a:r>
              <a:rPr lang="ru-RU" altLang="ru-RU"/>
              <a:t>Третий уровень</a:t>
            </a:r>
            <a:endParaRPr lang="ru-RU" altLang="ru-RU"/>
          </a:p>
          <a:p>
            <a:pPr lvl="3"/>
            <a:r>
              <a:rPr lang="ru-RU" altLang="ru-RU"/>
              <a:t>Четвертый уровень</a:t>
            </a:r>
            <a:endParaRPr lang="ru-RU" altLang="ru-RU"/>
          </a:p>
          <a:p>
            <a:pPr lvl="4"/>
            <a:r>
              <a:rPr lang="ru-RU" altLang="ru-RU"/>
              <a:t>Пятый уровень</a:t>
            </a:r>
            <a:endParaRPr lang="ru-RU" altLang="ru-RU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5B3DA374-C618-41B5-B8E5-4EEEA6BBE0EC}" type="slidenum">
              <a:rPr lang="ru-RU" altLang="ru-RU"/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53751" y="1052736"/>
            <a:ext cx="9036496" cy="3046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800" dirty="0">
              <a:latin typeface="GOST type A" panose="020B0500000000000000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800" dirty="0">
              <a:latin typeface="GOST type A" panose="020B0500000000000000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800" dirty="0">
              <a:latin typeface="GOST type A" panose="020B0500000000000000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800" dirty="0">
              <a:latin typeface="GOST type A" panose="020B0500000000000000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800" dirty="0">
              <a:latin typeface="GOST type A" panose="020B0500000000000000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800" dirty="0">
              <a:latin typeface="GOST type A" panose="020B0500000000000000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b="1" dirty="0">
                <a:latin typeface="GOST type A" panose="020B0500000000000000" pitchFamily="34" charset="0"/>
              </a:rPr>
              <a:t>Тема: </a:t>
            </a:r>
            <a:endParaRPr lang="ru-RU" altLang="ru-RU" sz="2800" b="1" dirty="0">
              <a:latin typeface="GOST type A" panose="020B0500000000000000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GOST type A" panose="020B0500000000000000" pitchFamily="34" charset="0"/>
              </a:rPr>
              <a:t>Разработка веб-сайта для генерации</a:t>
            </a:r>
            <a:endParaRPr lang="en-US" altLang="en-US" sz="2800" dirty="0">
              <a:latin typeface="GOST type A" panose="020B0500000000000000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GOST type A" panose="020B0500000000000000" pitchFamily="34" charset="0"/>
              </a:rPr>
              <a:t>протоколов</a:t>
            </a:r>
            <a:r>
              <a:rPr lang="ru-RU" altLang="ru-RU" sz="2800" dirty="0">
                <a:latin typeface="GOST type A" panose="020B0500000000000000" pitchFamily="34" charset="0"/>
              </a:rPr>
              <a:t> </a:t>
            </a:r>
            <a:r>
              <a:rPr lang="en-US" altLang="en-US" sz="2800" dirty="0">
                <a:latin typeface="GOST type A" panose="020B0500000000000000" pitchFamily="34" charset="0"/>
              </a:rPr>
              <a:t>совещаний </a:t>
            </a:r>
            <a:r>
              <a:rPr lang="en-US" altLang="en-US" sz="2800" dirty="0">
                <a:latin typeface="GOST type A" panose="020B0500000000000000" pitchFamily="34" charset="0"/>
              </a:rPr>
              <a:t>«</a:t>
            </a:r>
            <a:r>
              <a:rPr lang="en-US" altLang="en-US" sz="2800" dirty="0">
                <a:latin typeface="GOST type A" panose="020B0500000000000000" pitchFamily="34" charset="0"/>
              </a:rPr>
              <a:t>Conference</a:t>
            </a:r>
            <a:r>
              <a:rPr lang="en-US" altLang="en-US" sz="2800" dirty="0">
                <a:latin typeface="GOST type A" panose="020B0500000000000000" pitchFamily="34" charset="0"/>
              </a:rPr>
              <a:t>»</a:t>
            </a:r>
            <a:endParaRPr lang="en-US" altLang="en-US" sz="2800" dirty="0">
              <a:latin typeface="GOST type A" panose="020B0500000000000000" pitchFamily="34" charset="0"/>
            </a:endParaRPr>
          </a:p>
        </p:txBody>
      </p:sp>
      <p:pic>
        <p:nvPicPr>
          <p:cNvPr id="2051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7" y="260648"/>
            <a:ext cx="2232025" cy="141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1"/>
          <p:cNvSpPr>
            <a:spLocks noChangeArrowheads="1"/>
          </p:cNvSpPr>
          <p:nvPr/>
        </p:nvSpPr>
        <p:spPr bwMode="auto">
          <a:xfrm>
            <a:off x="0" y="333375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62738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indent="0"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b="1" dirty="0">
                <a:latin typeface="GOST type A" panose="020B0500000000000000" pitchFamily="34" charset="0"/>
                <a:cs typeface="Times New Roman" panose="02020603050405020304" pitchFamily="18" charset="0"/>
              </a:rPr>
              <a:t>Краткая информация о базе практики</a:t>
            </a:r>
            <a:endParaRPr lang="ru-RU" altLang="ru-RU" sz="2800" b="1" dirty="0">
              <a:latin typeface="GOST type A" panose="020B0500000000000000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2060848"/>
            <a:ext cx="91440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GOST type A" panose="020B0500000000000000" pitchFamily="34" charset="0"/>
              </a:rPr>
              <a:t>Название организации </a:t>
            </a:r>
            <a:r>
              <a:rPr lang="ru-RU" sz="2400" dirty="0">
                <a:latin typeface="GOST type A" panose="020B0500000000000000" pitchFamily="34" charset="0"/>
              </a:rPr>
              <a:t>– </a:t>
            </a:r>
            <a:r>
              <a:rPr lang="en-US" altLang="en-US" sz="2400" dirty="0">
                <a:latin typeface="GOST type A" panose="020B0500000000000000" pitchFamily="34" charset="0"/>
              </a:rPr>
              <a:t>ООО </a:t>
            </a:r>
            <a:r>
              <a:rPr lang="en-US" altLang="en-US" sz="2400" dirty="0">
                <a:latin typeface="GOST type A" panose="020B0500000000000000" pitchFamily="34" charset="0"/>
              </a:rPr>
              <a:t>«</a:t>
            </a:r>
            <a:r>
              <a:rPr lang="en-US" altLang="en-US" sz="2400" dirty="0">
                <a:latin typeface="GOST type A" panose="020B0500000000000000" pitchFamily="34" charset="0"/>
              </a:rPr>
              <a:t>Айшэ</a:t>
            </a:r>
            <a:r>
              <a:rPr lang="en-US" altLang="en-US" sz="2400" dirty="0">
                <a:latin typeface="GOST type A" panose="020B0500000000000000" pitchFamily="34" charset="0"/>
              </a:rPr>
              <a:t>»</a:t>
            </a:r>
            <a:endParaRPr lang="en-US" altLang="en-US" sz="2400" dirty="0">
              <a:latin typeface="GOST type A" panose="020B0500000000000000" pitchFamily="34" charset="0"/>
            </a:endParaRPr>
          </a:p>
          <a:p>
            <a:r>
              <a:rPr lang="ru-RU" sz="2400" b="1" dirty="0">
                <a:latin typeface="GOST type A" panose="020B0500000000000000" pitchFamily="34" charset="0"/>
              </a:rPr>
              <a:t>Основной вид деятельности </a:t>
            </a:r>
            <a:r>
              <a:rPr lang="ru-RU" sz="2400" dirty="0">
                <a:latin typeface="GOST type A" panose="020B0500000000000000" pitchFamily="34" charset="0"/>
              </a:rPr>
              <a:t>– </a:t>
            </a:r>
            <a:r>
              <a:rPr lang="en-US" altLang="en-US" sz="2400" dirty="0">
                <a:latin typeface="GOST type A" panose="020B0500000000000000" pitchFamily="34" charset="0"/>
              </a:rPr>
              <a:t>производство хлеба и мучных кондитерских изделий</a:t>
            </a:r>
            <a:endParaRPr lang="en-US" altLang="en-US" sz="2400" dirty="0">
              <a:latin typeface="GOST type A" panose="020B0500000000000000" pitchFamily="34" charset="0"/>
            </a:endParaRPr>
          </a:p>
          <a:p>
            <a:r>
              <a:rPr lang="ru-RU" sz="2400" b="1" dirty="0">
                <a:latin typeface="GOST type A" panose="020B0500000000000000" pitchFamily="34" charset="0"/>
              </a:rPr>
              <a:t>Подразделение, для которого создан программный продукт </a:t>
            </a:r>
            <a:r>
              <a:rPr lang="ru-RU" sz="2400" dirty="0">
                <a:latin typeface="GOST type A" panose="020B0500000000000000" pitchFamily="34" charset="0"/>
              </a:rPr>
              <a:t>– </a:t>
            </a:r>
            <a:r>
              <a:rPr lang="ru-RU" altLang="en-US" sz="2400" dirty="0">
                <a:latin typeface="GOST type A" panose="020B0500000000000000" pitchFamily="34" charset="0"/>
              </a:rPr>
              <a:t>а</a:t>
            </a:r>
            <a:r>
              <a:rPr lang="en-US" altLang="en-US" sz="2400" dirty="0">
                <a:latin typeface="GOST type A" panose="020B0500000000000000" pitchFamily="34" charset="0"/>
              </a:rPr>
              <a:t>дминистративно-управленческое подразделение, ответственное за проведение внутренних совещаний и конференций</a:t>
            </a:r>
            <a:endParaRPr lang="en-US" altLang="en-US" sz="2400" dirty="0">
              <a:latin typeface="GOST type A" panose="020B0500000000000000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1"/>
          <p:cNvSpPr>
            <a:spLocks noChangeArrowheads="1"/>
          </p:cNvSpPr>
          <p:nvPr/>
        </p:nvSpPr>
        <p:spPr bwMode="auto">
          <a:xfrm>
            <a:off x="611188" y="1275715"/>
            <a:ext cx="8137525" cy="439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 dirty="0">
                <a:latin typeface="GOST type A" panose="020B0500000000000000" pitchFamily="34" charset="0"/>
              </a:rPr>
              <a:t>Цель дипломного проекта </a:t>
            </a:r>
            <a:r>
              <a:rPr lang="ru-RU" altLang="ru-RU" sz="2800" dirty="0">
                <a:latin typeface="GOST type A" panose="020B0500000000000000" pitchFamily="34" charset="0"/>
              </a:rPr>
              <a:t>– </a:t>
            </a:r>
            <a:r>
              <a:rPr lang="en-US" altLang="en-US" sz="2800" dirty="0">
                <a:latin typeface="GOST type A" panose="020B0500000000000000" pitchFamily="34" charset="0"/>
              </a:rPr>
              <a:t>разработка информационной системы на базе веб-технологий для автоматизации организации внутренних совещаний на предприятии ООО </a:t>
            </a:r>
            <a:r>
              <a:rPr lang="en-US" altLang="en-US" sz="2800" dirty="0">
                <a:latin typeface="GOST type A" panose="020B0500000000000000" pitchFamily="34" charset="0"/>
              </a:rPr>
              <a:t>«</a:t>
            </a:r>
            <a:r>
              <a:rPr lang="en-US" altLang="en-US" sz="2800" dirty="0">
                <a:latin typeface="GOST type A" panose="020B0500000000000000" pitchFamily="34" charset="0"/>
              </a:rPr>
              <a:t>Айшэ</a:t>
            </a:r>
            <a:r>
              <a:rPr lang="en-US" altLang="en-US" sz="2800" dirty="0">
                <a:latin typeface="GOST type A" panose="020B0500000000000000" pitchFamily="34" charset="0"/>
              </a:rPr>
              <a:t>»</a:t>
            </a:r>
            <a:r>
              <a:rPr lang="en-US" altLang="en-US" sz="2800" dirty="0">
                <a:latin typeface="GOST type A" panose="020B0500000000000000" pitchFamily="34" charset="0"/>
              </a:rPr>
              <a:t>, включающей регистрацию участников, управление расписанием, генерацию и хранение протоколов, рассылку уведомлений, публикацию материалов и формирование отчётности.</a:t>
            </a:r>
            <a:endParaRPr lang="en-US" altLang="en-US" sz="2800" dirty="0">
              <a:latin typeface="GOST type A" panose="020B0500000000000000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79512" y="476672"/>
            <a:ext cx="8784976" cy="544764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 indent="533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ru-RU" altLang="ru-RU" sz="2800" b="1" dirty="0">
                <a:latin typeface="GOST type A" panose="020B0500000000000000" pitchFamily="34" charset="0"/>
              </a:rPr>
              <a:t>Задачи:</a:t>
            </a:r>
            <a:endParaRPr lang="ru-RU" altLang="ru-RU" sz="2800" b="1" dirty="0">
              <a:latin typeface="GOST type A" panose="020B0500000000000000" pitchFamily="34" charset="0"/>
            </a:endParaRPr>
          </a:p>
          <a:p>
            <a:pPr eaLnBrk="1" hangingPunct="1">
              <a:defRPr/>
            </a:pPr>
            <a:endParaRPr lang="ru-RU" altLang="ru-RU" sz="2800" b="1" dirty="0">
              <a:latin typeface="GOST type A" panose="020B0500000000000000" pitchFamily="34" charset="0"/>
            </a:endParaRPr>
          </a:p>
          <a:p>
            <a:pPr marL="457200" indent="-457200" eaLnBrk="1" hangingPunct="1">
              <a:buFont typeface="GOST type A" panose="020B0500000000000000" pitchFamily="34" charset="0"/>
              <a:buChar char="‑"/>
              <a:defRPr/>
            </a:pPr>
            <a:r>
              <a:rPr lang="ru-RU" altLang="ru-RU" sz="2400" dirty="0">
                <a:latin typeface="GOST type A" panose="020B0500000000000000" pitchFamily="34" charset="0"/>
              </a:rPr>
              <a:t>анализ предметной области</a:t>
            </a:r>
            <a:r>
              <a:rPr lang="en-US" altLang="ru-RU" sz="2400" dirty="0">
                <a:latin typeface="GOST type A" panose="020B0500000000000000" pitchFamily="34" charset="0"/>
              </a:rPr>
              <a:t>;</a:t>
            </a:r>
            <a:endParaRPr lang="ru-RU" altLang="ru-RU" sz="2400" dirty="0">
              <a:latin typeface="GOST type A" panose="020B0500000000000000" pitchFamily="34" charset="0"/>
            </a:endParaRPr>
          </a:p>
          <a:p>
            <a:pPr marL="457200" indent="-457200" eaLnBrk="1" hangingPunct="1">
              <a:buFont typeface="GOST type A" panose="020B0500000000000000" pitchFamily="34" charset="0"/>
              <a:buChar char="‑"/>
              <a:defRPr/>
            </a:pPr>
            <a:r>
              <a:rPr lang="ru-RU" altLang="ru-RU" sz="2400" dirty="0">
                <a:latin typeface="GOST type A" panose="020B0500000000000000" pitchFamily="34" charset="0"/>
              </a:rPr>
              <a:t>описание технико-экономического обоснования;</a:t>
            </a:r>
            <a:endParaRPr lang="ru-RU" altLang="ru-RU" sz="2400" dirty="0">
              <a:latin typeface="GOST type A" panose="020B0500000000000000" pitchFamily="34" charset="0"/>
            </a:endParaRPr>
          </a:p>
          <a:p>
            <a:pPr marL="457200" indent="-457200" eaLnBrk="1" hangingPunct="1">
              <a:buFont typeface="GOST type A" panose="020B0500000000000000" pitchFamily="34" charset="0"/>
              <a:buChar char="‑"/>
              <a:defRPr/>
            </a:pPr>
            <a:r>
              <a:rPr lang="ru-RU" altLang="ru-RU" sz="2400" dirty="0">
                <a:latin typeface="GOST type A" panose="020B0500000000000000" pitchFamily="34" charset="0"/>
              </a:rPr>
              <a:t>разработка технического задания;</a:t>
            </a:r>
            <a:endParaRPr lang="ru-RU" altLang="ru-RU" sz="2400" dirty="0">
              <a:latin typeface="GOST type A" panose="020B0500000000000000" pitchFamily="34" charset="0"/>
            </a:endParaRPr>
          </a:p>
          <a:p>
            <a:pPr marL="457200" indent="-457200" eaLnBrk="1" hangingPunct="1">
              <a:buFont typeface="GOST type A" panose="020B0500000000000000" pitchFamily="34" charset="0"/>
              <a:buChar char="‑"/>
              <a:defRPr/>
            </a:pPr>
            <a:r>
              <a:rPr lang="ru-RU" altLang="ru-RU" sz="2400" dirty="0">
                <a:latin typeface="GOST type A" panose="020B0500000000000000" pitchFamily="34" charset="0"/>
              </a:rPr>
              <a:t>разработка документации функциональной части;</a:t>
            </a:r>
            <a:endParaRPr lang="ru-RU" altLang="ru-RU" sz="2400" dirty="0">
              <a:latin typeface="GOST type A" panose="020B0500000000000000" pitchFamily="34" charset="0"/>
            </a:endParaRPr>
          </a:p>
          <a:p>
            <a:pPr marL="457200" indent="-457200" eaLnBrk="1" hangingPunct="1">
              <a:buFont typeface="GOST type A" panose="020B0500000000000000" pitchFamily="34" charset="0"/>
              <a:buChar char="‑"/>
              <a:defRPr/>
            </a:pPr>
            <a:r>
              <a:rPr lang="ru-RU" altLang="ru-RU" sz="2400" dirty="0">
                <a:latin typeface="GOST type A" panose="020B0500000000000000" pitchFamily="34" charset="0"/>
              </a:rPr>
              <a:t>разработка документации обеспечивающей части;</a:t>
            </a:r>
            <a:endParaRPr lang="ru-RU" altLang="ru-RU" sz="2400" dirty="0">
              <a:latin typeface="GOST type A" panose="020B0500000000000000" pitchFamily="34" charset="0"/>
            </a:endParaRPr>
          </a:p>
          <a:p>
            <a:pPr marL="457200" indent="-457200" eaLnBrk="1" hangingPunct="1">
              <a:buFont typeface="GOST type A" panose="020B0500000000000000" pitchFamily="34" charset="0"/>
              <a:buChar char="‑"/>
              <a:defRPr/>
            </a:pPr>
            <a:r>
              <a:rPr lang="ru-RU" altLang="ru-RU" sz="2400" dirty="0">
                <a:latin typeface="GOST type A" panose="020B0500000000000000" pitchFamily="34" charset="0"/>
              </a:rPr>
              <a:t>описание логики работы программы;</a:t>
            </a:r>
            <a:endParaRPr lang="ru-RU" altLang="ru-RU" sz="2400" dirty="0">
              <a:latin typeface="GOST type A" panose="020B0500000000000000" pitchFamily="34" charset="0"/>
            </a:endParaRPr>
          </a:p>
          <a:p>
            <a:pPr marL="457200" indent="-457200" eaLnBrk="1" hangingPunct="1">
              <a:buFont typeface="GOST type A" panose="020B0500000000000000" pitchFamily="34" charset="0"/>
              <a:buChar char="‑"/>
              <a:defRPr/>
            </a:pPr>
            <a:r>
              <a:rPr lang="ru-RU" altLang="ru-RU" sz="2400" dirty="0">
                <a:latin typeface="GOST type A" panose="020B0500000000000000" pitchFamily="34" charset="0"/>
              </a:rPr>
              <a:t>разработка руководства системного программиста;</a:t>
            </a:r>
            <a:endParaRPr lang="ru-RU" altLang="ru-RU" sz="2400" dirty="0">
              <a:latin typeface="GOST type A" panose="020B0500000000000000" pitchFamily="34" charset="0"/>
            </a:endParaRPr>
          </a:p>
          <a:p>
            <a:pPr marL="457200" indent="-457200" eaLnBrk="1" hangingPunct="1">
              <a:buFont typeface="GOST type A" panose="020B0500000000000000" pitchFamily="34" charset="0"/>
              <a:buChar char="‑"/>
              <a:defRPr/>
            </a:pPr>
            <a:r>
              <a:rPr lang="ru-RU" altLang="ru-RU" sz="2400" dirty="0">
                <a:latin typeface="GOST type A" panose="020B0500000000000000" pitchFamily="34" charset="0"/>
              </a:rPr>
              <a:t>разработка руководства пользователя;</a:t>
            </a:r>
            <a:endParaRPr lang="ru-RU" altLang="ru-RU" sz="2400" dirty="0">
              <a:latin typeface="GOST type A" panose="020B0500000000000000" pitchFamily="34" charset="0"/>
            </a:endParaRPr>
          </a:p>
          <a:p>
            <a:pPr marL="457200" indent="-457200" eaLnBrk="1" hangingPunct="1">
              <a:buFont typeface="GOST type A" panose="020B0500000000000000" pitchFamily="34" charset="0"/>
              <a:buChar char="‑"/>
              <a:defRPr/>
            </a:pPr>
            <a:r>
              <a:rPr lang="ru-RU" altLang="ru-RU" sz="2400" dirty="0">
                <a:latin typeface="GOST type A" panose="020B0500000000000000" pitchFamily="34" charset="0"/>
              </a:rPr>
              <a:t>проведение </a:t>
            </a:r>
            <a:r>
              <a:rPr lang="ru-RU" altLang="ru-RU" sz="2400" dirty="0" err="1">
                <a:latin typeface="GOST type A" panose="020B0500000000000000" pitchFamily="34" charset="0"/>
              </a:rPr>
              <a:t>ревьюирования</a:t>
            </a:r>
            <a:r>
              <a:rPr lang="ru-RU" altLang="ru-RU" sz="2400" dirty="0">
                <a:latin typeface="GOST type A" panose="020B0500000000000000" pitchFamily="34" charset="0"/>
              </a:rPr>
              <a:t> программного кода;</a:t>
            </a:r>
            <a:endParaRPr lang="ru-RU" altLang="ru-RU" sz="2400" dirty="0">
              <a:latin typeface="GOST type A" panose="020B0500000000000000" pitchFamily="34" charset="0"/>
            </a:endParaRPr>
          </a:p>
          <a:p>
            <a:pPr marL="457200" indent="-457200" eaLnBrk="1" hangingPunct="1">
              <a:buFont typeface="GOST type A" panose="020B0500000000000000" pitchFamily="34" charset="0"/>
              <a:buChar char="‑"/>
              <a:defRPr/>
            </a:pPr>
            <a:r>
              <a:rPr lang="ru-RU" altLang="ru-RU" sz="2400" dirty="0">
                <a:latin typeface="GOST type A" panose="020B0500000000000000" pitchFamily="34" charset="0"/>
              </a:rPr>
              <a:t>проведение </a:t>
            </a:r>
            <a:r>
              <a:rPr lang="ru-RU" altLang="ru-RU" sz="2400" dirty="0" err="1">
                <a:latin typeface="GOST type A" panose="020B0500000000000000" pitchFamily="34" charset="0"/>
              </a:rPr>
              <a:t>рефакторинга</a:t>
            </a:r>
            <a:r>
              <a:rPr lang="ru-RU" altLang="ru-RU" sz="2400" dirty="0">
                <a:latin typeface="GOST type A" panose="020B0500000000000000" pitchFamily="34" charset="0"/>
              </a:rPr>
              <a:t> программного кода;</a:t>
            </a:r>
            <a:endParaRPr lang="ru-RU" altLang="ru-RU" sz="2400" dirty="0">
              <a:latin typeface="GOST type A" panose="020B0500000000000000" pitchFamily="34" charset="0"/>
            </a:endParaRPr>
          </a:p>
          <a:p>
            <a:pPr marL="457200" indent="-457200" eaLnBrk="1" hangingPunct="1">
              <a:buFont typeface="GOST type A" panose="020B0500000000000000" pitchFamily="34" charset="0"/>
              <a:buChar char="‑"/>
              <a:defRPr/>
            </a:pPr>
            <a:r>
              <a:rPr lang="ru-RU" altLang="ru-RU" sz="2400" dirty="0">
                <a:latin typeface="GOST type A" panose="020B0500000000000000" pitchFamily="34" charset="0"/>
              </a:rPr>
              <a:t>проведение тестирования и отладки.</a:t>
            </a:r>
            <a:endParaRPr lang="ru-RU" altLang="ru-RU" sz="2400" dirty="0">
              <a:latin typeface="GOST type A" panose="020B0500000000000000" pitchFamily="34" charset="0"/>
            </a:endParaRPr>
          </a:p>
          <a:p>
            <a:pPr eaLnBrk="1" hangingPunct="1">
              <a:defRPr/>
            </a:pPr>
            <a:endParaRPr lang="ru-RU" altLang="ru-RU" sz="2800" b="1" dirty="0">
              <a:latin typeface="GOST type A" panose="020B0500000000000000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0" y="476250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b="1" dirty="0">
                <a:latin typeface="GOST type A" panose="020B0500000000000000" pitchFamily="34" charset="0"/>
              </a:rPr>
              <a:t>Функциональная модель</a:t>
            </a:r>
            <a:endParaRPr lang="ru-RU" altLang="ru-RU" sz="2800" b="1" dirty="0">
              <a:latin typeface="GOST type A" panose="020B0500000000000000" pitchFamily="34" charset="0"/>
            </a:endParaRPr>
          </a:p>
        </p:txBody>
      </p:sp>
      <p:pic>
        <p:nvPicPr>
          <p:cNvPr id="11" name="Picture 1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940" y="1917065"/>
            <a:ext cx="6955790" cy="3510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476249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b="1" dirty="0">
                <a:latin typeface="GOST type A" panose="020B0500000000000000" pitchFamily="34" charset="0"/>
              </a:rPr>
              <a:t>Детализация функциональной модели</a:t>
            </a:r>
            <a:endParaRPr lang="ru-RU" altLang="ru-RU" sz="2800" b="1" dirty="0">
              <a:latin typeface="GOST type A" panose="020B0500000000000000" pitchFamily="34" charset="0"/>
            </a:endParaRPr>
          </a:p>
        </p:txBody>
      </p:sp>
      <p:pic>
        <p:nvPicPr>
          <p:cNvPr id="12" name="Picture 1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870" y="1917700"/>
            <a:ext cx="8020050" cy="348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0" y="476250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800" b="1" dirty="0">
                <a:latin typeface="GOST type A" panose="020B0500000000000000" pitchFamily="34" charset="0"/>
              </a:rPr>
              <a:t>ER-</a:t>
            </a:r>
            <a:r>
              <a:rPr lang="ru-RU" altLang="ru-RU" sz="2800" b="1" dirty="0">
                <a:latin typeface="GOST type A" panose="020B0500000000000000" pitchFamily="34" charset="0"/>
              </a:rPr>
              <a:t>диаграмма</a:t>
            </a:r>
            <a:endParaRPr lang="ru-RU" altLang="ru-RU" sz="2800" b="1" dirty="0">
              <a:latin typeface="GOST type A" panose="020B0500000000000000" pitchFamily="34" charset="0"/>
            </a:endParaRPr>
          </a:p>
        </p:txBody>
      </p:sp>
      <p:pic>
        <p:nvPicPr>
          <p:cNvPr id="13" name="Picture 1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395" y="1322705"/>
            <a:ext cx="5761990" cy="5002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1828800"/>
            <a:ext cx="914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3000" b="1" dirty="0">
                <a:latin typeface="Times New Roman" panose="02020603050405020304" pitchFamily="18" charset="0"/>
              </a:rPr>
              <a:t>Демонстрация работы </a:t>
            </a:r>
            <a:endParaRPr lang="ru-RU" altLang="ru-RU" sz="30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3000" b="1" dirty="0">
                <a:latin typeface="Times New Roman" panose="02020603050405020304" pitchFamily="18" charset="0"/>
              </a:rPr>
              <a:t>информационной системы </a:t>
            </a:r>
            <a:endParaRPr lang="ru-RU" altLang="ru-RU" sz="30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1248</Words>
  <Application>WPS Presentation</Application>
  <PresentationFormat>Экран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GOST type A</vt:lpstr>
      <vt:lpstr>Sitka Text</vt:lpstr>
      <vt:lpstr>Times New Roman</vt:lpstr>
      <vt:lpstr>Microsoft YaHei</vt:lpstr>
      <vt:lpstr>Arial Unicode MS</vt:lpstr>
      <vt:lpstr>Calibri</vt:lpstr>
      <vt:lpstr>Оформление 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Вершинин В.В.</dc:creator>
  <cp:lastModifiedBy>Арт Бар</cp:lastModifiedBy>
  <cp:revision>37</cp:revision>
  <dcterms:created xsi:type="dcterms:W3CDTF">2021-06-09T08:57:00Z</dcterms:created>
  <dcterms:modified xsi:type="dcterms:W3CDTF">2025-06-20T02:44:01Z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A78024DF49ED4EEC921CDFE4F7BF4A81_13</vt:lpwstr>
  </property>
  <property fmtid="{D5CDD505-2E9C-101B-9397-08002B2CF9AE}" pid="3" name="KSOProductBuildVer">
    <vt:lpwstr>1033-12.2.0.21179</vt:lpwstr>
  </property>
</Properties>
</file>