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75601-9ACD-3540-AABB-8B2FC1105CB1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6269-47D6-A34D-9444-11A1906F6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6269-47D6-A34D-9444-11A1906F6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3603-3E16-9C4A-8A11-90D8E7496AB3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46CD-64A5-654B-B84C-BBE6FDFE3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638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 NMR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9900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NMR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0500" y="38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(XCMS)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10300" y="1981200"/>
            <a:ext cx="2400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Array of loaded spectra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“spectra”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0" y="838200"/>
            <a:ext cx="2514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Input: path to NMR experiments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“path”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66800" y="838200"/>
            <a:ext cx="2514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Input: path to NMR experiments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“path”</a:t>
            </a: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 rot="5400000">
            <a:off x="7181850" y="1809750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181100" y="1981200"/>
            <a:ext cx="2400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Array of loaded spectra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“spectra”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105422" y="1799828"/>
            <a:ext cx="362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096000" y="2895600"/>
            <a:ext cx="274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Spectral Matrix “X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Noise Matrix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“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Xnoise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and chemical shift vectors “ppm1” and “ppm2”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028700" y="3095625"/>
            <a:ext cx="274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Spectral Matrix “X”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and chemical shift vector 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ppm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072482" y="288051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173516" y="2732087"/>
            <a:ext cx="362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9" idx="0"/>
          </p:cNvCxnSpPr>
          <p:nvPr/>
        </p:nvCxnSpPr>
        <p:spPr>
          <a:xfrm rot="10800000" flipV="1">
            <a:off x="1181101" y="3695698"/>
            <a:ext cx="1103315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-190500" y="4152900"/>
            <a:ext cx="274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Spectral Matrix </a:t>
            </a:r>
            <a:r>
              <a:rPr lang="en-US" sz="1400" dirty="0" smtClean="0">
                <a:latin typeface="Cambria" charset="0"/>
                <a:ea typeface="Times New Roman" charset="0"/>
              </a:rPr>
              <a:t>of aligned data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“XAL” (star alignment) </a:t>
            </a:r>
            <a:r>
              <a:rPr lang="en-US" sz="1400" dirty="0" smtClean="0">
                <a:latin typeface="Cambria" charset="0"/>
                <a:ea typeface="Times New Roman" charset="0"/>
              </a:rPr>
              <a:t>or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XALg</a:t>
            </a:r>
            <a:r>
              <a:rPr lang="en-US" sz="1400" dirty="0" smtClean="0">
                <a:latin typeface="Cambria" charset="0"/>
                <a:ea typeface="Times New Roman" charset="0"/>
              </a:rPr>
              <a:t>” (guided alignment)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09800" y="4800600"/>
            <a:ext cx="274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Matrix of peak intensities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peakmatrix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 and indexed chemica</a:t>
            </a:r>
            <a:r>
              <a:rPr lang="en-US" sz="1400" dirty="0" smtClean="0">
                <a:latin typeface="Cambria" charset="0"/>
                <a:ea typeface="Times New Roman" charset="0"/>
              </a:rPr>
              <a:t>l shifts “shifts”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95400" y="4953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2267745" y="3715545"/>
            <a:ext cx="1104900" cy="106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4854177" y="5195888"/>
            <a:ext cx="148351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Spectral Matrix </a:t>
            </a:r>
            <a:r>
              <a:rPr lang="en-US" sz="1400" dirty="0" smtClean="0">
                <a:latin typeface="Cambria" charset="0"/>
                <a:ea typeface="Times New Roman" charset="0"/>
              </a:rPr>
              <a:t>of aligned data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6454189" y="6057900"/>
            <a:ext cx="274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Matrix of bin integrals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binmat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 and indexed chemica</a:t>
            </a:r>
            <a:r>
              <a:rPr lang="en-US" sz="1400" dirty="0" smtClean="0">
                <a:latin typeface="Cambria" charset="0"/>
                <a:ea typeface="Times New Roman" charset="0"/>
              </a:rPr>
              <a:t>l shifts “shifts”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16200000" flipH="1">
            <a:off x="7062614" y="5294725"/>
            <a:ext cx="1057038" cy="469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454189" y="4305300"/>
            <a:ext cx="203716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mbria" charset="0"/>
                <a:ea typeface="Times New Roman" charset="0"/>
              </a:rPr>
              <a:t>Spectral segmentation matrix “label”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0" idx="3"/>
          </p:cNvCxnSpPr>
          <p:nvPr/>
        </p:nvCxnSpPr>
        <p:spPr>
          <a:xfrm rot="10800000" flipV="1">
            <a:off x="6337696" y="5000862"/>
            <a:ext cx="901305" cy="59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162801" y="4088606"/>
            <a:ext cx="3857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944541" y="838994"/>
            <a:ext cx="1790700" cy="6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Input: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</a:t>
            </a:r>
            <a:r>
              <a:rPr lang="en-US" sz="1400" dirty="0" smtClean="0">
                <a:latin typeface="Cambria" charset="0"/>
                <a:ea typeface="Times New Roman" charset="0"/>
              </a:rPr>
              <a:t>filename of XCMS output 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4620022" y="1638300"/>
            <a:ext cx="362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3944541" y="1942703"/>
            <a:ext cx="1790700" cy="6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Matrix of MS features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msmatrix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”</a:t>
            </a:r>
            <a:r>
              <a:rPr lang="en-US" sz="1400" dirty="0" smtClean="0">
                <a:latin typeface="Cambria" charset="0"/>
                <a:ea typeface="Times New Roman" charset="0"/>
              </a:rPr>
              <a:t>, masses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massvect</a:t>
            </a:r>
            <a:r>
              <a:rPr lang="en-US" sz="1400" dirty="0" smtClean="0">
                <a:latin typeface="Cambria" charset="0"/>
                <a:ea typeface="Times New Roman" charset="0"/>
              </a:rPr>
              <a:t>” and retention times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RTvect</a:t>
            </a:r>
            <a:r>
              <a:rPr lang="en-US" sz="1400" dirty="0" smtClean="0">
                <a:latin typeface="Cambria" charset="0"/>
                <a:ea typeface="Times New Roman" charset="0"/>
              </a:rPr>
              <a:t>”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33969" y="6002118"/>
            <a:ext cx="296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Output of preprocessing: 2D (N </a:t>
            </a:r>
            <a:r>
              <a:rPr lang="en-US" dirty="0" err="1" smtClean="0"/>
              <a:t>x</a:t>
            </a:r>
            <a:r>
              <a:rPr lang="en-US" dirty="0" smtClean="0"/>
              <a:t> P) matrix of features 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362200" y="4800600"/>
            <a:ext cx="29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447800" y="3095625"/>
            <a:ext cx="29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114800" y="1942703"/>
            <a:ext cx="29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405969" y="6057900"/>
            <a:ext cx="29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2209800" y="16002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Load1D.m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2209800" y="26670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Setup1D.m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309562" y="35052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star_alignment.m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-109538" y="3714751"/>
            <a:ext cx="1638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guided_alignment.m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047593" y="398383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Peakpick1D.m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7315200" y="161925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Load2D.m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7319962" y="2557462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Setup2D.m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636419" y="4614861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HATS.m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7472769" y="3944144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segment2D.m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7472362" y="5339001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bin2D.m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995362" y="5169932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Peakpick1D.m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92040" y="11668"/>
            <a:ext cx="32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Input / Preprocessing</a:t>
            </a:r>
            <a:endParaRPr lang="en-US" dirty="0"/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5636419" y="478393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star_align2D.m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Straight Arrow Connector 106"/>
          <p:cNvCxnSpPr>
            <a:stCxn id="40" idx="3"/>
          </p:cNvCxnSpPr>
          <p:nvPr/>
        </p:nvCxnSpPr>
        <p:spPr>
          <a:xfrm>
            <a:off x="6337695" y="5595938"/>
            <a:ext cx="977505" cy="597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5770770" y="5719762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bin2D.m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4805362" y="1470025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importXCMS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0172" y="196334"/>
            <a:ext cx="352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Normalization / Stabilization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9800" y="762000"/>
            <a:ext cx="449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Input: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(N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P) matrix of spectral features- either “X” or </a:t>
            </a:r>
            <a:r>
              <a:rPr lang="en-US" sz="1400" dirty="0" smtClean="0">
                <a:latin typeface="Cambria" charset="0"/>
                <a:ea typeface="Times New Roman" charset="0"/>
              </a:rPr>
              <a:t>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peakmatrix</a:t>
            </a:r>
            <a:r>
              <a:rPr lang="en-US" sz="1400" dirty="0" smtClean="0">
                <a:latin typeface="Cambria" charset="0"/>
                <a:ea typeface="Times New Roman" charset="0"/>
              </a:rPr>
              <a:t>” for 1D NMR data,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binmat</a:t>
            </a:r>
            <a:r>
              <a:rPr lang="en-US" sz="1400" dirty="0" smtClean="0">
                <a:latin typeface="Cambria" charset="0"/>
                <a:ea typeface="Times New Roman" charset="0"/>
              </a:rPr>
              <a:t>” for 2D NMR data, or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msmatrix</a:t>
            </a:r>
            <a:r>
              <a:rPr lang="en-US" sz="1400" dirty="0" smtClean="0">
                <a:latin typeface="Cambria" charset="0"/>
                <a:ea typeface="Times New Roman" charset="0"/>
              </a:rPr>
              <a:t>” for MS data from XCMS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151312" y="1866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352800" y="22098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Check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for normalization effects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124200" y="2743200"/>
            <a:ext cx="1293018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362200" y="3124201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Normalized data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19" name="Straight Arrow Connector 18"/>
          <p:cNvCxnSpPr>
            <a:endCxn id="22" idx="0"/>
          </p:cNvCxnSpPr>
          <p:nvPr/>
        </p:nvCxnSpPr>
        <p:spPr>
          <a:xfrm rot="5400000">
            <a:off x="3829845" y="3448050"/>
            <a:ext cx="11810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3657601"/>
            <a:ext cx="68580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353594" y="40386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Check for variance </a:t>
            </a:r>
            <a:r>
              <a:rPr lang="en-US" sz="1400" dirty="0" smtClean="0">
                <a:latin typeface="Cambria" charset="0"/>
                <a:ea typeface="Times New Roman" charset="0"/>
              </a:rPr>
              <a:t>/ rank effects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514600" y="48768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Stabilize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variance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126582" y="4572000"/>
            <a:ext cx="1293018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40089" y="55626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Output</a:t>
            </a:r>
            <a:r>
              <a:rPr lang="en-US" sz="1400" dirty="0" smtClean="0">
                <a:latin typeface="Cambria" charset="0"/>
                <a:ea typeface="Times New Roman" charset="0"/>
              </a:rPr>
              <a:t>: matrix of spectral features with appropriate normalization/stabilization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4000499" y="5142705"/>
            <a:ext cx="8382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5200" y="5220496"/>
            <a:ext cx="68580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latin typeface="Cambria" charset="0"/>
                <a:ea typeface="Times New Roman" charset="0"/>
              </a:rPr>
              <a:t>n</a:t>
            </a:r>
            <a:r>
              <a:rPr lang="en-US" sz="1200" dirty="0" err="1" smtClean="0">
                <a:latin typeface="Cambria" charset="0"/>
                <a:ea typeface="Times New Roman" charset="0"/>
              </a:rPr>
              <a:t>ormcheck.m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290762" y="2574131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normalize.m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572000" y="3319463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varcheck.m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2290762" y="3657601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varcheck.m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290762" y="44196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scale.m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0172" y="196334"/>
            <a:ext cx="352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Analysis / Pattern Recognition</a:t>
            </a:r>
            <a:endParaRPr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90800" y="8382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Input</a:t>
            </a:r>
            <a:r>
              <a:rPr lang="en-US" sz="1400" dirty="0" smtClean="0">
                <a:latin typeface="Cambria" charset="0"/>
                <a:ea typeface="Times New Roman" charset="0"/>
              </a:rPr>
              <a:t>: matrix of spectral features with appropriate normalization/stabilization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990600" y="1524000"/>
            <a:ext cx="3278188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66700" y="2133600"/>
            <a:ext cx="154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Structural array “PCA” containing scores, loadings, and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variance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989138" y="2133601"/>
            <a:ext cx="1587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Structural array “PLS” containing scores, loadings, 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predictors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2720172" y="1524001"/>
            <a:ext cx="1548616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594100" y="2133601"/>
            <a:ext cx="1587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Vector of correlation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coeffiecients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and </a:t>
            </a:r>
            <a:r>
              <a:rPr lang="en-US" sz="1400" dirty="0" smtClean="0">
                <a:latin typeface="Cambria" charset="0"/>
                <a:ea typeface="Times New Roman" charset="0"/>
              </a:rPr>
              <a:t>of 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p</a:t>
            </a:r>
            <a:r>
              <a:rPr lang="en-US" sz="1400" dirty="0" smtClean="0">
                <a:latin typeface="Cambria" charset="0"/>
                <a:ea typeface="Times New Roman" charset="0"/>
              </a:rPr>
              <a:t>-values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5454650" y="2133601"/>
            <a:ext cx="1587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mbria" charset="0"/>
                <a:ea typeface="Times New Roman" charset="0"/>
              </a:rPr>
              <a:t>Vector of 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p</a:t>
            </a:r>
            <a:r>
              <a:rPr lang="en-US" sz="1400" dirty="0" smtClean="0">
                <a:latin typeface="Cambria" charset="0"/>
                <a:ea typeface="Times New Roman" charset="0"/>
              </a:rPr>
              <a:t>-values “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p</a:t>
            </a:r>
            <a:r>
              <a:rPr lang="en-US" sz="1400" dirty="0" smtClean="0">
                <a:latin typeface="Cambria" charset="0"/>
                <a:ea typeface="Times New Roman" charset="0"/>
              </a:rPr>
              <a:t>” and of significant features “sigs”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 rot="16200000" flipH="1">
            <a:off x="4023519" y="1769270"/>
            <a:ext cx="609600" cy="11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68788" y="1524000"/>
            <a:ext cx="1979612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652962" y="1785938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MWAS.m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132681" y="15240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nipalsPCA.m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209800" y="1785938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plsPV.m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>
            <a:stCxn id="24" idx="2"/>
          </p:cNvCxnSpPr>
          <p:nvPr/>
        </p:nvCxnSpPr>
        <p:spPr>
          <a:xfrm rot="16200000" flipH="1">
            <a:off x="1687517" y="2630482"/>
            <a:ext cx="383386" cy="167562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527312" y="3468689"/>
            <a:ext cx="381006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2720172" y="3278182"/>
            <a:ext cx="1667680" cy="3818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691472" y="4400550"/>
            <a:ext cx="2057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Visualization 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correlation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/covariance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plot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4686300" y="4400550"/>
            <a:ext cx="2057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mbria" charset="0"/>
                <a:ea typeface="Times New Roman" charset="0"/>
              </a:rPr>
              <a:t>Manhattan plot of </a:t>
            </a:r>
            <a:r>
              <a:rPr lang="en-US" sz="1400" dirty="0" err="1" smtClean="0">
                <a:latin typeface="Cambria" charset="0"/>
                <a:ea typeface="Times New Roman" charset="0"/>
              </a:rPr>
              <a:t>p</a:t>
            </a:r>
            <a:r>
              <a:rPr lang="en-US" sz="1400" dirty="0" smtClean="0">
                <a:latin typeface="Cambria" charset="0"/>
                <a:ea typeface="Times New Roman" charset="0"/>
              </a:rPr>
              <a:t>-values by feature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652962" y="3276598"/>
            <a:ext cx="1062038" cy="5342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 flipV="1">
            <a:off x="5715000" y="3278185"/>
            <a:ext cx="533400" cy="53261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68789" y="1524000"/>
            <a:ext cx="3808411" cy="600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6477000" y="1524001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two_way_cluster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>
            <a:off x="7302500" y="2286000"/>
            <a:ext cx="154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Heatmap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of </a:t>
            </a:r>
            <a:r>
              <a:rPr lang="en-US" sz="1400" dirty="0" smtClean="0">
                <a:latin typeface="Cambria" charset="0"/>
                <a:ea typeface="Times New Roman" charset="0"/>
              </a:rPr>
              <a:t>clustered spectral features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9" name="Straight Arrow Connector 88"/>
          <p:cNvCxnSpPr>
            <a:endCxn id="63" idx="0"/>
          </p:cNvCxnSpPr>
          <p:nvPr/>
        </p:nvCxnSpPr>
        <p:spPr>
          <a:xfrm rot="5400000">
            <a:off x="2349890" y="4030268"/>
            <a:ext cx="7405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420522" y="4105277"/>
            <a:ext cx="5905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2824162" y="37338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mbria" charset="0"/>
                <a:ea typeface="Times New Roman" charset="0"/>
              </a:rPr>
              <a:t>VisLoadings1D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3431382" y="1693070"/>
            <a:ext cx="1674811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statsy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2824162" y="4046537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mbria" charset="0"/>
                <a:ea typeface="Times New Roman" charset="0"/>
              </a:rPr>
              <a:t>VisLoadings2D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2" name="Straight Arrow Connector 101"/>
          <p:cNvCxnSpPr>
            <a:stCxn id="24" idx="2"/>
          </p:cNvCxnSpPr>
          <p:nvPr/>
        </p:nvCxnSpPr>
        <p:spPr>
          <a:xfrm rot="16200000" flipH="1">
            <a:off x="850103" y="3467896"/>
            <a:ext cx="384180" cy="15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1042987" y="3224218"/>
            <a:ext cx="1651002" cy="43576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739775" y="3960812"/>
            <a:ext cx="609603" cy="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-147638" y="3429000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VisScores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Text Box 15"/>
          <p:cNvSpPr txBox="1">
            <a:spLocks noChangeArrowheads="1"/>
          </p:cNvSpPr>
          <p:nvPr/>
        </p:nvSpPr>
        <p:spPr bwMode="auto">
          <a:xfrm>
            <a:off x="96034" y="4401344"/>
            <a:ext cx="159543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Visualization 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model scores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5643562" y="3877468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Cambria" charset="0"/>
                <a:ea typeface="Times New Roman" charset="0"/>
              </a:rPr>
              <a:t>manhattan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.m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367</Words>
  <Application>Microsoft Macintosh PowerPoint</Application>
  <PresentationFormat>On-screen Show (4:3)</PresentationFormat>
  <Paragraphs>75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Robinette, Steven</dc:creator>
  <cp:lastModifiedBy>Robinette, Steven</cp:lastModifiedBy>
  <cp:revision>9</cp:revision>
  <dcterms:created xsi:type="dcterms:W3CDTF">2012-05-30T17:33:55Z</dcterms:created>
  <dcterms:modified xsi:type="dcterms:W3CDTF">2012-05-31T12:37:44Z</dcterms:modified>
</cp:coreProperties>
</file>