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holar.harvard.edu/binxuw/classes/machine-learning-scratch/materials/transformers" TargetMode="External"/><Relationship Id="rId3" Type="http://schemas.openxmlformats.org/officeDocument/2006/relationships/image" Target="../media/image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rtem-aliev/nlp-notes" TargetMode="External"/><Relationship Id="rId3" Type="http://schemas.openxmlformats.org/officeDocument/2006/relationships/hyperlink" Target="https://github.com/artem-aliev/nn-zero-to-hero" TargetMode="External"/><Relationship Id="rId4" Type="http://schemas.openxmlformats.org/officeDocument/2006/relationships/hyperlink" Target="https://github.com/artem-aliev/ng-video-lecture" TargetMode="External"/><Relationship Id="rId5" Type="http://schemas.openxmlformats.org/officeDocument/2006/relationships/hyperlink" Target="https://karpathy.ai/zero-to-hero.html" TargetMode="External"/><Relationship Id="rId6" Type="http://schemas.openxmlformats.org/officeDocument/2006/relationships/hyperlink" Target="https://github.com/karpathy/nn-zero-to-hero" TargetMode="External"/><Relationship Id="rId7" Type="http://schemas.openxmlformats.org/officeDocument/2006/relationships/hyperlink" Target="https://github.com/karpathy/ng-video-lecture" TargetMode="External"/><Relationship Id="rId8" Type="http://schemas.openxmlformats.org/officeDocument/2006/relationships/hyperlink" Target="https://github.com/Raven-SL/ru-pnames-list/tree/master/lists" TargetMode="External"/><Relationship Id="rId9" Type="http://schemas.openxmlformats.org/officeDocument/2006/relationships/hyperlink" Target="https://raw.githubusercontent.com/dominictarr/random-name/master/names.txt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Пишем </a:t>
            </a:r>
            <a:r>
              <a:t>ChatGPT </a:t>
            </a:r>
            <a:r>
              <a:t>с нуля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From Zero to Hero</a:t>
            </a:r>
          </a:p>
        </p:txBody>
      </p:sp>
      <p:pic>
        <p:nvPicPr>
          <p:cNvPr id="9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86686" y="3633820"/>
            <a:ext cx="3503808" cy="28366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Функция правдоподобия</a:t>
            </a:r>
          </a:p>
        </p:txBody>
      </p:sp>
      <p:sp>
        <p:nvSpPr>
          <p:cNvPr id="129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5083" y="1551702"/>
            <a:ext cx="8649874" cy="50547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Нормализуй это</a:t>
            </a:r>
          </a:p>
        </p:txBody>
      </p:sp>
      <p:sp>
        <p:nvSpPr>
          <p:cNvPr id="133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Погнали</a:t>
            </a:r>
          </a:p>
        </p:txBody>
      </p:sp>
      <p:sp>
        <p:nvSpPr>
          <p:cNvPr id="136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89893" y="681037"/>
            <a:ext cx="7088475" cy="59357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0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https://scholar.harvard.edu/binxuw/classes/machine-learning-scratch/materials/transformers</a:t>
            </a:r>
          </a:p>
        </p:txBody>
      </p:sp>
      <p:pic>
        <p:nvPicPr>
          <p:cNvPr id="141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91258" y="1825625"/>
            <a:ext cx="7545068" cy="50323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Ссылки</a:t>
            </a:r>
          </a:p>
        </p:txBody>
      </p:sp>
      <p:sp>
        <p:nvSpPr>
          <p:cNvPr id="99" name="Content Placeholder 2"/>
          <p:cNvSpPr txBox="1"/>
          <p:nvPr>
            <p:ph type="body" idx="1"/>
          </p:nvPr>
        </p:nvSpPr>
        <p:spPr>
          <a:xfrm>
            <a:off x="670833" y="1658258"/>
            <a:ext cx="10515601" cy="4351339"/>
          </a:xfrm>
          <a:prstGeom prst="rect">
            <a:avLst/>
          </a:prstGeom>
        </p:spPr>
        <p:txBody>
          <a:bodyPr/>
          <a:lstStyle/>
          <a:p>
            <a:pPr marL="201168" indent="-201168" defTabSz="804672">
              <a:spcBef>
                <a:spcPts val="800"/>
              </a:spcBef>
              <a:defRPr sz="2464"/>
            </a:pPr>
          </a:p>
          <a:p>
            <a:pPr marL="201168" indent="-201168" defTabSz="804672">
              <a:spcBef>
                <a:spcPts val="800"/>
              </a:spcBef>
              <a:defRPr sz="2464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https://github.com/artem-aliev/nlp-notes</a:t>
            </a:r>
          </a:p>
          <a:p>
            <a:pPr lvl="1" marL="603504" indent="-201168" defTabSz="804672">
              <a:spcBef>
                <a:spcPts val="800"/>
              </a:spcBef>
              <a:defRPr sz="2464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https://github.com/artem-aliev/nn-zero-to-hero</a:t>
            </a:r>
          </a:p>
          <a:p>
            <a:pPr lvl="1" marL="603504" indent="-201168" defTabSz="804672">
              <a:spcBef>
                <a:spcPts val="800"/>
              </a:spcBef>
              <a:defRPr sz="2464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https://github.com/artem-aliev/ng-video-lecture</a:t>
            </a:r>
            <a:endParaRPr>
              <a:solidFill>
                <a:srgbClr val="1F2328"/>
              </a:solidFill>
            </a:endParaRPr>
          </a:p>
          <a:p>
            <a:pPr lvl="1" marL="546027" indent="-143691" defTabSz="402336">
              <a:lnSpc>
                <a:spcPct val="100000"/>
              </a:lnSpc>
              <a:spcBef>
                <a:spcPts val="0"/>
              </a:spcBef>
              <a:defRPr b="1" sz="1760">
                <a:solidFill>
                  <a:srgbClr val="0969DA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201168" indent="-201168" defTabSz="804672">
              <a:spcBef>
                <a:spcPts val="800"/>
              </a:spcBef>
              <a:defRPr sz="2464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 invalidUrl="" action="" tgtFrame="" tooltip="" history="1" highlightClick="0" endSnd="0"/>
              </a:rPr>
              <a:t>https://karpathy.ai/zero-to-hero.html</a:t>
            </a:r>
          </a:p>
          <a:p>
            <a:pPr lvl="1" marL="603504" indent="-201168" defTabSz="804672">
              <a:spcBef>
                <a:spcPts val="400"/>
              </a:spcBef>
              <a:defRPr sz="2112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6" invalidUrl="" action="" tgtFrame="" tooltip="" history="1" highlightClick="0" endSnd="0"/>
              </a:rPr>
              <a:t>https://github.com/karpathy/nn-zero-to-hero</a:t>
            </a:r>
          </a:p>
          <a:p>
            <a:pPr lvl="1" marL="603504" indent="-201168" defTabSz="804672">
              <a:spcBef>
                <a:spcPts val="400"/>
              </a:spcBef>
              <a:defRPr sz="2112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7" invalidUrl="" action="" tgtFrame="" tooltip="" history="1" highlightClick="0" endSnd="0"/>
              </a:rPr>
              <a:t>https://github.com/karpathy/ng-video-lecture</a:t>
            </a:r>
          </a:p>
          <a:p>
            <a:pPr marL="201168" indent="-201168" defTabSz="804672">
              <a:spcBef>
                <a:spcPts val="800"/>
              </a:spcBef>
              <a:defRPr sz="2464"/>
            </a:pPr>
            <a:r>
              <a:t>Datasets</a:t>
            </a:r>
          </a:p>
          <a:p>
            <a:pPr lvl="1" marL="603504" indent="-201168" defTabSz="804672">
              <a:spcBef>
                <a:spcPts val="400"/>
              </a:spcBef>
              <a:defRPr sz="2112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8" invalidUrl="" action="" tgtFrame="" tooltip="" history="1" highlightClick="0" endSnd="0"/>
              </a:rPr>
              <a:t>https://github.com/Raven-SL/ru-pnames-list/tree/master/lists</a:t>
            </a:r>
          </a:p>
          <a:p>
            <a:pPr lvl="1" marL="603504" indent="-201168" defTabSz="804672">
              <a:spcBef>
                <a:spcPts val="400"/>
              </a:spcBef>
              <a:defRPr sz="2112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9" invalidUrl="" action="" tgtFrame="" tooltip="" history="1" highlightClick="0" endSnd="0"/>
              </a:rPr>
              <a:t>https://raw.githubusercontent.com/dominictarr/random-name/master/names.txt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2" name="Telegram:"/>
          <p:cNvSpPr txBox="1"/>
          <p:nvPr>
            <p:ph type="body" sz="half" idx="1"/>
          </p:nvPr>
        </p:nvSpPr>
        <p:spPr>
          <a:xfrm>
            <a:off x="838200" y="1799876"/>
            <a:ext cx="5228018" cy="4469367"/>
          </a:xfrm>
          <a:prstGeom prst="rect">
            <a:avLst/>
          </a:prstGeom>
        </p:spPr>
        <p:txBody>
          <a:bodyPr/>
          <a:lstStyle/>
          <a:p>
            <a:pPr/>
            <a:r>
              <a:t>Telegram:</a:t>
            </a:r>
          </a:p>
        </p:txBody>
      </p:sp>
      <p:pic>
        <p:nvPicPr>
          <p:cNvPr id="103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9089" y="2282271"/>
            <a:ext cx="3908275" cy="3908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4318" y="2360346"/>
            <a:ext cx="3752127" cy="3752126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Github"/>
          <p:cNvSpPr txBox="1"/>
          <p:nvPr/>
        </p:nvSpPr>
        <p:spPr>
          <a:xfrm>
            <a:off x="6745108" y="1901127"/>
            <a:ext cx="4971202" cy="415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lvl1pPr>
          </a:lstStyle>
          <a:p>
            <a:pPr/>
            <a:r>
              <a:t>Github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Наука</a:t>
            </a:r>
            <a:r>
              <a:t>: </a:t>
            </a:r>
            <a:r>
              <a:t>предсказание</a:t>
            </a:r>
            <a:r>
              <a:t> </a:t>
            </a:r>
            <a:r>
              <a:t>будущего</a:t>
            </a:r>
          </a:p>
        </p:txBody>
      </p:sp>
      <p:sp>
        <p:nvSpPr>
          <p:cNvPr id="108" name="Content Placeholder 4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Как быстро шар долетит до земли</a:t>
            </a:r>
          </a:p>
        </p:txBody>
      </p:sp>
      <p:pic>
        <p:nvPicPr>
          <p:cNvPr id="10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33812" y="1825625"/>
            <a:ext cx="2724623" cy="4351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Линейная регрессия</a:t>
            </a:r>
          </a:p>
        </p:txBody>
      </p:sp>
      <p:sp>
        <p:nvSpPr>
          <p:cNvPr id="112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Производные и </a:t>
            </a:r>
            <a:r>
              <a:t>Backpropogation</a:t>
            </a:r>
          </a:p>
        </p:txBody>
      </p:sp>
      <p:pic>
        <p:nvPicPr>
          <p:cNvPr id="1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73309" y="1713775"/>
            <a:ext cx="5552337" cy="41642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1.svg" descr="1.sv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9277" y="1928893"/>
            <a:ext cx="2674845" cy="9612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Перцептрон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Перцептрон</a:t>
            </a:r>
          </a:p>
        </p:txBody>
      </p:sp>
      <p:sp>
        <p:nvSpPr>
          <p:cNvPr id="119" name="1949 год"/>
          <p:cNvSpPr txBox="1"/>
          <p:nvPr>
            <p:ph type="body" idx="1"/>
          </p:nvPr>
        </p:nvSpPr>
        <p:spPr>
          <a:xfrm>
            <a:off x="588403" y="2065814"/>
            <a:ext cx="10515601" cy="4351339"/>
          </a:xfrm>
          <a:prstGeom prst="rect">
            <a:avLst/>
          </a:prstGeom>
        </p:spPr>
        <p:txBody>
          <a:bodyPr/>
          <a:lstStyle/>
          <a:p>
            <a:pPr/>
            <a:r>
              <a:t>1949 год</a:t>
            </a:r>
          </a:p>
        </p:txBody>
      </p:sp>
      <p:pic>
        <p:nvPicPr>
          <p:cNvPr id="1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2012" y="1015204"/>
            <a:ext cx="8263845" cy="58427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Нейрон и Нейронная сет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Нейрон и Нейронная сеть</a:t>
            </a:r>
          </a:p>
        </p:txBody>
      </p:sp>
      <p:sp>
        <p:nvSpPr>
          <p:cNvPr id="123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Ембединги </a:t>
            </a:r>
          </a:p>
        </p:txBody>
      </p:sp>
      <p:sp>
        <p:nvSpPr>
          <p:cNvPr id="126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