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7" r:id="rId4"/>
    <p:sldId id="259" r:id="rId5"/>
    <p:sldId id="266" r:id="rId6"/>
    <p:sldId id="260" r:id="rId7"/>
    <p:sldId id="267" r:id="rId8"/>
    <p:sldId id="261" r:id="rId9"/>
    <p:sldId id="265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808000"/>
    <a:srgbClr val="505000"/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A05A7183-A952-49F8-B037-5984CD60536E}" type="datetimeFigureOut">
              <a:rPr lang="ru-RU" smtClean="0"/>
              <a:t>07.12.2019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71838C0-ED1E-4897-9D5F-700BA0972C2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7183-A952-49F8-B037-5984CD60536E}" type="datetimeFigureOut">
              <a:rPr lang="ru-RU" smtClean="0"/>
              <a:t>07.12.2019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8C0-ED1E-4897-9D5F-700BA0972C2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7183-A952-49F8-B037-5984CD60536E}" type="datetimeFigureOut">
              <a:rPr lang="ru-RU" smtClean="0"/>
              <a:t>07.12.2019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8C0-ED1E-4897-9D5F-700BA0972C2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7183-A952-49F8-B037-5984CD60536E}" type="datetimeFigureOut">
              <a:rPr lang="ru-RU" smtClean="0"/>
              <a:t>07.12.2019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8C0-ED1E-4897-9D5F-700BA0972C2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7183-A952-49F8-B037-5984CD60536E}" type="datetimeFigureOut">
              <a:rPr lang="ru-RU" smtClean="0"/>
              <a:t>07.12.2019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8C0-ED1E-4897-9D5F-700BA0972C2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7183-A952-49F8-B037-5984CD60536E}" type="datetimeFigureOut">
              <a:rPr lang="ru-RU" smtClean="0"/>
              <a:t>07.12.2019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8C0-ED1E-4897-9D5F-700BA0972C2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5A7183-A952-49F8-B037-5984CD60536E}" type="datetimeFigureOut">
              <a:rPr lang="ru-RU" smtClean="0"/>
              <a:t>07.12.2019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71838C0-ED1E-4897-9D5F-700BA0972C23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05A7183-A952-49F8-B037-5984CD60536E}" type="datetimeFigureOut">
              <a:rPr lang="ru-RU" smtClean="0"/>
              <a:t>07.12.2019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71838C0-ED1E-4897-9D5F-700BA0972C2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7183-A952-49F8-B037-5984CD60536E}" type="datetimeFigureOut">
              <a:rPr lang="ru-RU" smtClean="0"/>
              <a:t>07.12.2019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8C0-ED1E-4897-9D5F-700BA0972C2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7183-A952-49F8-B037-5984CD60536E}" type="datetimeFigureOut">
              <a:rPr lang="ru-RU" smtClean="0"/>
              <a:t>07.12.2019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8C0-ED1E-4897-9D5F-700BA0972C2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7183-A952-49F8-B037-5984CD60536E}" type="datetimeFigureOut">
              <a:rPr lang="ru-RU" smtClean="0"/>
              <a:t>07.12.2019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8C0-ED1E-4897-9D5F-700BA0972C2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05A7183-A952-49F8-B037-5984CD60536E}" type="datetimeFigureOut">
              <a:rPr lang="ru-RU" smtClean="0"/>
              <a:t>07.12.2019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71838C0-ED1E-4897-9D5F-700BA0972C2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81000" y="914400"/>
            <a:ext cx="7772400" cy="1828800"/>
          </a:xfrm>
        </p:spPr>
        <p:txBody>
          <a:bodyPr>
            <a:noAutofit/>
          </a:bodyPr>
          <a:lstStyle/>
          <a:p>
            <a:pPr algn="l"/>
            <a:r>
              <a:rPr lang="en-US" sz="5600" dirty="0"/>
              <a:t>Hibernate: </a:t>
            </a:r>
            <a:r>
              <a:rPr lang="en-US" sz="5600" dirty="0" smtClean="0"/>
              <a:t/>
            </a:r>
            <a:br>
              <a:rPr lang="en-US" sz="5600" dirty="0" smtClean="0"/>
            </a:br>
            <a:r>
              <a:rPr lang="en-US" sz="5600" dirty="0" smtClean="0"/>
              <a:t>The Dark and Light </a:t>
            </a:r>
            <a:r>
              <a:rPr lang="en-US" sz="5600" dirty="0"/>
              <a:t>Side</a:t>
            </a:r>
            <a:endParaRPr lang="ru-RU" sz="5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229600" cy="1066800"/>
          </a:xfrm>
        </p:spPr>
        <p:txBody>
          <a:bodyPr/>
          <a:lstStyle/>
          <a:p>
            <a:r>
              <a:rPr lang="en-US" dirty="0" smtClean="0"/>
              <a:t>Batch Processing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2400" y="1524000"/>
            <a:ext cx="8534400" cy="432511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Hibernate </a:t>
            </a:r>
            <a:r>
              <a:rPr lang="en-US" b="1" dirty="0" smtClean="0"/>
              <a:t>Batch</a:t>
            </a:r>
            <a:r>
              <a:rPr lang="en-US" dirty="0" smtClean="0"/>
              <a:t> processing is an easy way to add multiple statements into a batch and execute that batch by making a single round trip to the database.</a:t>
            </a:r>
            <a:endParaRPr lang="ru-RU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503557"/>
            <a:ext cx="8382000" cy="2440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229600" cy="1066800"/>
          </a:xfrm>
        </p:spPr>
        <p:txBody>
          <a:bodyPr/>
          <a:lstStyle/>
          <a:p>
            <a:r>
              <a:rPr lang="en-US" dirty="0" smtClean="0"/>
              <a:t>Result Fetching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2400" y="1694688"/>
            <a:ext cx="8534400" cy="432511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Fetch size</a:t>
            </a:r>
            <a:r>
              <a:rPr lang="en-US" dirty="0" smtClean="0"/>
              <a:t> is a number of records read from DB into memory in one round trip for a query.</a:t>
            </a:r>
            <a:endParaRPr lang="ru-RU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886076"/>
            <a:ext cx="6629400" cy="1046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JDBC </a:t>
            </a:r>
            <a:r>
              <a:rPr lang="en-US" dirty="0" smtClean="0"/>
              <a:t>Tuning </a:t>
            </a:r>
            <a:r>
              <a:rPr lang="en-US" dirty="0" smtClean="0"/>
              <a:t>(*</a:t>
            </a:r>
            <a:r>
              <a:rPr lang="en-US" dirty="0" err="1" smtClean="0"/>
              <a:t>PostgreSQL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4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b="1" dirty="0" err="1" smtClean="0">
                <a:solidFill>
                  <a:srgbClr val="008000"/>
                </a:solidFill>
              </a:rPr>
              <a:t>preparedStatementCacheQueries</a:t>
            </a:r>
            <a:r>
              <a:rPr lang="en-US" sz="2400" b="1" dirty="0" smtClean="0">
                <a:solidFill>
                  <a:srgbClr val="008000"/>
                </a:solidFill>
              </a:rPr>
              <a:t> </a:t>
            </a:r>
            <a:r>
              <a:rPr lang="en-US" sz="2400" b="1" dirty="0" smtClean="0"/>
              <a:t>= 256</a:t>
            </a:r>
          </a:p>
          <a:p>
            <a:pPr>
              <a:buClr>
                <a:schemeClr val="accent4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b="1" dirty="0" err="1" smtClean="0">
                <a:solidFill>
                  <a:srgbClr val="008000"/>
                </a:solidFill>
              </a:rPr>
              <a:t>preparedStatementCacheSizeMiB</a:t>
            </a:r>
            <a:r>
              <a:rPr lang="en-US" sz="2400" b="1" dirty="0" smtClean="0">
                <a:solidFill>
                  <a:srgbClr val="008000"/>
                </a:solidFill>
              </a:rPr>
              <a:t> </a:t>
            </a:r>
            <a:r>
              <a:rPr lang="en-US" sz="2400" b="1" dirty="0" smtClean="0"/>
              <a:t>= 5</a:t>
            </a:r>
          </a:p>
          <a:p>
            <a:pPr>
              <a:buClr>
                <a:schemeClr val="accent4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b="1" dirty="0" err="1" smtClean="0">
                <a:solidFill>
                  <a:srgbClr val="008000"/>
                </a:solidFill>
              </a:rPr>
              <a:t>prepareThreshold</a:t>
            </a:r>
            <a:r>
              <a:rPr lang="en-US" sz="2400" dirty="0" smtClean="0"/>
              <a:t> </a:t>
            </a:r>
            <a:r>
              <a:rPr lang="en-US" sz="2400" dirty="0" smtClean="0"/>
              <a:t>= 5</a:t>
            </a:r>
            <a:r>
              <a:rPr lang="en-US" sz="2000" dirty="0" smtClean="0"/>
              <a:t> </a:t>
            </a:r>
            <a:endParaRPr lang="en-US" sz="2000" b="1" dirty="0" smtClean="0">
              <a:solidFill>
                <a:srgbClr val="008000"/>
              </a:solidFill>
            </a:endParaRPr>
          </a:p>
          <a:p>
            <a:pPr>
              <a:buClr>
                <a:schemeClr val="accent4">
                  <a:lumMod val="75000"/>
                </a:schemeClr>
              </a:buClr>
              <a:buFont typeface="Arial" pitchFamily="34" charset="0"/>
              <a:buChar char="•"/>
            </a:pPr>
            <a:endParaRPr lang="en-US" sz="2400" b="1" dirty="0" smtClean="0">
              <a:solidFill>
                <a:srgbClr val="008000"/>
              </a:solidFill>
            </a:endParaRPr>
          </a:p>
          <a:p>
            <a:pPr>
              <a:buClr>
                <a:schemeClr val="accent4">
                  <a:lumMod val="75000"/>
                </a:schemeClr>
              </a:buClr>
              <a:buNone/>
            </a:pPr>
            <a:endParaRPr lang="ru-RU" sz="2400" b="1" dirty="0">
              <a:solidFill>
                <a:srgbClr val="008000"/>
              </a:solidFill>
            </a:endParaRP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961" y="3810000"/>
            <a:ext cx="8282039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 </a:t>
            </a:r>
            <a:r>
              <a:rPr lang="en-US" dirty="0" smtClean="0"/>
              <a:t>- Java </a:t>
            </a:r>
            <a:r>
              <a:rPr lang="en-US" dirty="0" smtClean="0"/>
              <a:t>Persistence </a:t>
            </a:r>
            <a:r>
              <a:rPr lang="en-US" dirty="0" smtClean="0"/>
              <a:t>API</a:t>
            </a:r>
            <a:endParaRPr lang="ru-RU" dirty="0"/>
          </a:p>
        </p:txBody>
      </p:sp>
      <p:pic>
        <p:nvPicPr>
          <p:cNvPr id="27650" name="Picture 2" descr="https://www.calcey.com/wp-content/uploads/2014/01/jpa-story-2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438400"/>
            <a:ext cx="7972425" cy="3067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2895600" cy="1066800"/>
          </a:xfrm>
        </p:spPr>
        <p:txBody>
          <a:bodyPr>
            <a:normAutofit fontScale="90000"/>
          </a:bodyPr>
          <a:lstStyle/>
          <a:p>
            <a:r>
              <a:rPr lang="en-US" sz="4900" dirty="0" smtClean="0"/>
              <a:t>Hibernate</a:t>
            </a:r>
            <a:endParaRPr lang="ru-RU" dirty="0"/>
          </a:p>
        </p:txBody>
      </p:sp>
      <p:pic>
        <p:nvPicPr>
          <p:cNvPr id="8" name="Рисунок 7" descr="hi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" y="1371600"/>
            <a:ext cx="8915400" cy="53217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Proxies &amp; </a:t>
            </a:r>
            <a:r>
              <a:rPr lang="en-US" dirty="0" err="1" smtClean="0"/>
              <a:t>Bytecode</a:t>
            </a:r>
            <a:r>
              <a:rPr lang="en-US" dirty="0" smtClean="0"/>
              <a:t> Providers</a:t>
            </a:r>
            <a:endParaRPr lang="ru-RU" dirty="0"/>
          </a:p>
        </p:txBody>
      </p:sp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457200" y="2401824"/>
            <a:ext cx="8229600" cy="4075176"/>
          </a:xfrm>
        </p:spPr>
        <p:txBody>
          <a:bodyPr/>
          <a:lstStyle/>
          <a:p>
            <a:pPr>
              <a:buClr>
                <a:schemeClr val="accent4"/>
              </a:buClr>
            </a:pPr>
            <a:r>
              <a:rPr lang="en-US" dirty="0" smtClean="0"/>
              <a:t>Entity Proxies (Lazy, Dirty checking)</a:t>
            </a:r>
          </a:p>
          <a:p>
            <a:pPr>
              <a:buClr>
                <a:schemeClr val="accent4"/>
              </a:buClr>
            </a:pPr>
            <a:endParaRPr lang="en-US" dirty="0" smtClean="0"/>
          </a:p>
          <a:p>
            <a:pPr>
              <a:buClr>
                <a:schemeClr val="accent4"/>
              </a:buClr>
            </a:pPr>
            <a:r>
              <a:rPr lang="en-US" dirty="0" smtClean="0"/>
              <a:t>Collection Proxies (Persistent Bag)</a:t>
            </a:r>
          </a:p>
          <a:p>
            <a:pPr>
              <a:buClr>
                <a:schemeClr val="accent4"/>
              </a:buClr>
              <a:buNone/>
            </a:pPr>
            <a:endParaRPr lang="en-US" dirty="0" smtClean="0"/>
          </a:p>
          <a:p>
            <a:pPr>
              <a:buClr>
                <a:schemeClr val="accent4"/>
              </a:buClr>
            </a:pPr>
            <a:r>
              <a:rPr lang="en-US" dirty="0" err="1" smtClean="0"/>
              <a:t>hibernate.bytecode.provider</a:t>
            </a:r>
            <a:r>
              <a:rPr lang="en-US" dirty="0" smtClean="0"/>
              <a:t> </a:t>
            </a:r>
          </a:p>
          <a:p>
            <a:pPr>
              <a:buClr>
                <a:schemeClr val="accent4"/>
              </a:buClr>
              <a:buNone/>
            </a:pPr>
            <a:r>
              <a:rPr lang="en-US" dirty="0" smtClean="0"/>
              <a:t>	</a:t>
            </a:r>
            <a:r>
              <a:rPr lang="en-US" dirty="0" smtClean="0"/>
              <a:t>			(CGLIB</a:t>
            </a:r>
            <a:r>
              <a:rPr lang="en-US" dirty="0" smtClean="0"/>
              <a:t>, </a:t>
            </a:r>
            <a:r>
              <a:rPr lang="en-US" dirty="0" err="1" smtClean="0"/>
              <a:t>Javassist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err="1" smtClean="0"/>
              <a:t>ByteBuddy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SQL Order Execution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4">
                  <a:lumMod val="75000"/>
                </a:schemeClr>
              </a:buClr>
            </a:pPr>
            <a:r>
              <a:rPr lang="en-US" i="1" dirty="0" smtClean="0"/>
              <a:t>Inserts, in the order they were </a:t>
            </a:r>
            <a:r>
              <a:rPr lang="en-US" i="1" dirty="0" smtClean="0"/>
              <a:t>performed</a:t>
            </a:r>
          </a:p>
          <a:p>
            <a:pPr>
              <a:buClr>
                <a:schemeClr val="accent4">
                  <a:lumMod val="75000"/>
                </a:schemeClr>
              </a:buClr>
            </a:pPr>
            <a:r>
              <a:rPr lang="en-US" i="1" dirty="0" smtClean="0"/>
              <a:t>Updates</a:t>
            </a:r>
          </a:p>
          <a:p>
            <a:pPr>
              <a:buClr>
                <a:schemeClr val="accent4">
                  <a:lumMod val="75000"/>
                </a:schemeClr>
              </a:buClr>
            </a:pPr>
            <a:r>
              <a:rPr lang="en-US" i="1" dirty="0" smtClean="0"/>
              <a:t>Deletion of collection </a:t>
            </a:r>
            <a:r>
              <a:rPr lang="en-US" i="1" dirty="0" smtClean="0"/>
              <a:t>elements</a:t>
            </a:r>
          </a:p>
          <a:p>
            <a:pPr>
              <a:buClr>
                <a:schemeClr val="accent4">
                  <a:lumMod val="75000"/>
                </a:schemeClr>
              </a:buClr>
            </a:pPr>
            <a:r>
              <a:rPr lang="en-US" i="1" dirty="0" smtClean="0"/>
              <a:t>Insertion of collection </a:t>
            </a:r>
            <a:r>
              <a:rPr lang="en-US" i="1" dirty="0" smtClean="0"/>
              <a:t>elements</a:t>
            </a:r>
          </a:p>
          <a:p>
            <a:pPr>
              <a:buClr>
                <a:schemeClr val="accent4">
                  <a:lumMod val="75000"/>
                </a:schemeClr>
              </a:buClr>
            </a:pPr>
            <a:r>
              <a:rPr lang="en-US" i="1" dirty="0" smtClean="0"/>
              <a:t>Deletes, in the order they were </a:t>
            </a:r>
            <a:r>
              <a:rPr lang="en-US" i="1" dirty="0" smtClean="0"/>
              <a:t>performed</a:t>
            </a:r>
          </a:p>
          <a:p>
            <a:pPr>
              <a:buClr>
                <a:schemeClr val="accent4">
                  <a:lumMod val="75000"/>
                </a:schemeClr>
              </a:buClr>
              <a:buNone/>
            </a:pPr>
            <a:endParaRPr lang="en-US" i="1" dirty="0" smtClean="0"/>
          </a:p>
          <a:p>
            <a:pPr>
              <a:buClr>
                <a:schemeClr val="accent4">
                  <a:lumMod val="75000"/>
                </a:schemeClr>
              </a:buClr>
              <a:buNone/>
            </a:pPr>
            <a:r>
              <a:rPr lang="en-US" i="1" dirty="0" smtClean="0"/>
              <a:t>*</a:t>
            </a:r>
            <a:r>
              <a:rPr lang="en-US" sz="2600" i="1" dirty="0" err="1" smtClean="0"/>
              <a:t>AbstractFlushingEventListener#performExecutions</a:t>
            </a:r>
            <a:endParaRPr lang="ru-RU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 smtClean="0"/>
              <a:t>Dirty Checking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/>
          <a:lstStyle/>
          <a:p>
            <a:pPr>
              <a:lnSpc>
                <a:spcPts val="4300"/>
              </a:lnSpc>
              <a:buClr>
                <a:schemeClr val="accent4"/>
              </a:buClr>
              <a:buFont typeface="Arial" pitchFamily="34" charset="0"/>
              <a:buChar char="•"/>
            </a:pPr>
            <a:r>
              <a:rPr lang="en-US" dirty="0" smtClean="0"/>
              <a:t>Default approach – </a:t>
            </a:r>
            <a:r>
              <a:rPr lang="en-US" dirty="0" smtClean="0">
                <a:solidFill>
                  <a:srgbClr val="C00000"/>
                </a:solidFill>
              </a:rPr>
              <a:t>ALWAYS CHECK</a:t>
            </a:r>
            <a:endParaRPr lang="en-US" dirty="0" smtClean="0"/>
          </a:p>
          <a:p>
            <a:pPr>
              <a:lnSpc>
                <a:spcPts val="4300"/>
              </a:lnSpc>
              <a:buClr>
                <a:schemeClr val="accent4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rgbClr val="808000"/>
                </a:solidFill>
              </a:rPr>
              <a:t>@Transactional</a:t>
            </a:r>
            <a:r>
              <a:rPr lang="en-US" dirty="0" smtClean="0"/>
              <a:t>(</a:t>
            </a:r>
            <a:r>
              <a:rPr lang="en-US" dirty="0" err="1" smtClean="0"/>
              <a:t>readOnly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b="1" dirty="0" smtClean="0"/>
              <a:t>true</a:t>
            </a:r>
            <a:r>
              <a:rPr lang="en-US" dirty="0" smtClean="0"/>
              <a:t>)</a:t>
            </a:r>
          </a:p>
          <a:p>
            <a:pPr>
              <a:lnSpc>
                <a:spcPts val="4300"/>
              </a:lnSpc>
              <a:buClr>
                <a:schemeClr val="accent4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rgbClr val="808000"/>
                </a:solidFill>
              </a:rPr>
              <a:t>@</a:t>
            </a:r>
            <a:r>
              <a:rPr lang="en-US" dirty="0" smtClean="0">
                <a:solidFill>
                  <a:srgbClr val="808000"/>
                </a:solidFill>
              </a:rPr>
              <a:t>Immutable </a:t>
            </a:r>
            <a:r>
              <a:rPr lang="en-US" dirty="0" smtClean="0"/>
              <a:t>on Entity</a:t>
            </a:r>
            <a:endParaRPr lang="en-US" dirty="0" smtClean="0"/>
          </a:p>
          <a:p>
            <a:pPr>
              <a:lnSpc>
                <a:spcPts val="4300"/>
              </a:lnSpc>
              <a:buClr>
                <a:schemeClr val="accent4"/>
              </a:buClr>
              <a:buFont typeface="Arial" pitchFamily="34" charset="0"/>
              <a:buChar char="•"/>
            </a:pPr>
            <a:r>
              <a:rPr lang="en-US" dirty="0" smtClean="0"/>
              <a:t>Read only </a:t>
            </a:r>
            <a:r>
              <a:rPr lang="en-US" dirty="0" smtClean="0"/>
              <a:t>Queries</a:t>
            </a:r>
          </a:p>
          <a:p>
            <a:pPr>
              <a:lnSpc>
                <a:spcPts val="4300"/>
              </a:lnSpc>
              <a:buClr>
                <a:schemeClr val="accent4"/>
              </a:buClr>
              <a:buFont typeface="Arial" pitchFamily="34" charset="0"/>
              <a:buChar char="•"/>
            </a:pPr>
            <a:r>
              <a:rPr lang="en-US" dirty="0" smtClean="0"/>
              <a:t>Stateless </a:t>
            </a:r>
            <a:r>
              <a:rPr lang="en-US" dirty="0" smtClean="0"/>
              <a:t>Session</a:t>
            </a:r>
          </a:p>
          <a:p>
            <a:pPr>
              <a:lnSpc>
                <a:spcPts val="4300"/>
              </a:lnSpc>
              <a:buClr>
                <a:schemeClr val="accent4"/>
              </a:buClr>
              <a:buFont typeface="Arial" pitchFamily="34" charset="0"/>
              <a:buChar char="•"/>
            </a:pPr>
            <a:r>
              <a:rPr lang="en-US" dirty="0" smtClean="0"/>
              <a:t>Hibernate Enhancer</a:t>
            </a:r>
          </a:p>
          <a:p>
            <a:pPr>
              <a:lnSpc>
                <a:spcPts val="4300"/>
              </a:lnSpc>
              <a:buClr>
                <a:schemeClr val="accent4"/>
              </a:buClr>
              <a:buFont typeface="Arial" pitchFamily="34" charset="0"/>
              <a:buChar char="•"/>
            </a:pPr>
            <a:r>
              <a:rPr lang="en-US" dirty="0" err="1" smtClean="0"/>
              <a:t>CustomEntityDirtinessStrategy</a:t>
            </a:r>
            <a:endParaRPr lang="en-US" dirty="0" smtClean="0"/>
          </a:p>
          <a:p>
            <a:pPr>
              <a:buClr>
                <a:schemeClr val="accent4"/>
              </a:buClr>
              <a:buFont typeface="Arial" pitchFamily="34" charset="0"/>
              <a:buChar char="•"/>
            </a:pPr>
            <a:endParaRPr lang="en-US" dirty="0" smtClean="0"/>
          </a:p>
          <a:p>
            <a:pPr>
              <a:buClr>
                <a:schemeClr val="accent4"/>
              </a:buClr>
              <a:buFont typeface="Arial" pitchFamily="34" charset="0"/>
              <a:buChar char="•"/>
            </a:pPr>
            <a:endParaRPr lang="en-US" dirty="0" smtClean="0"/>
          </a:p>
          <a:p>
            <a:pPr>
              <a:buClr>
                <a:schemeClr val="accent4"/>
              </a:buClr>
              <a:buFont typeface="Arial" pitchFamily="34" charset="0"/>
              <a:buChar char="•"/>
            </a:pPr>
            <a:endParaRPr lang="en-US" dirty="0" smtClean="0"/>
          </a:p>
          <a:p>
            <a:pPr>
              <a:buClr>
                <a:schemeClr val="accent4"/>
              </a:buClr>
              <a:buFont typeface="Arial" pitchFamily="34" charset="0"/>
              <a:buChar char="•"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nOn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095932"/>
            <a:ext cx="9144000" cy="51524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8229600" cy="1066800"/>
          </a:xfrm>
        </p:spPr>
        <p:txBody>
          <a:bodyPr/>
          <a:lstStyle/>
          <a:p>
            <a:r>
              <a:rPr lang="en-US" dirty="0" smtClean="0"/>
              <a:t>Query Optimizations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4325112"/>
          </a:xfrm>
        </p:spPr>
        <p:txBody>
          <a:bodyPr>
            <a:normAutofit/>
          </a:bodyPr>
          <a:lstStyle/>
          <a:p>
            <a:pPr>
              <a:lnSpc>
                <a:spcPts val="4300"/>
              </a:lnSpc>
              <a:buClr>
                <a:schemeClr val="accent4">
                  <a:lumMod val="75000"/>
                </a:schemeClr>
              </a:buClr>
            </a:pPr>
            <a:r>
              <a:rPr lang="en-US" dirty="0" smtClean="0">
                <a:solidFill>
                  <a:srgbClr val="808000"/>
                </a:solidFill>
              </a:rPr>
              <a:t>@</a:t>
            </a:r>
            <a:r>
              <a:rPr lang="en-US" dirty="0" err="1" smtClean="0">
                <a:solidFill>
                  <a:srgbClr val="808000"/>
                </a:solidFill>
              </a:rPr>
              <a:t>SQLInsert</a:t>
            </a:r>
            <a:r>
              <a:rPr lang="en-US" dirty="0" smtClean="0">
                <a:solidFill>
                  <a:srgbClr val="808000"/>
                </a:solidFill>
              </a:rPr>
              <a:t> 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808000"/>
                </a:solidFill>
              </a:rPr>
              <a:t> </a:t>
            </a:r>
            <a:r>
              <a:rPr lang="en-US" dirty="0" smtClean="0">
                <a:solidFill>
                  <a:srgbClr val="808000"/>
                </a:solidFill>
              </a:rPr>
              <a:t>@</a:t>
            </a:r>
            <a:r>
              <a:rPr lang="en-US" dirty="0" err="1" smtClean="0">
                <a:solidFill>
                  <a:srgbClr val="808000"/>
                </a:solidFill>
              </a:rPr>
              <a:t>SQLUpdate</a:t>
            </a:r>
            <a:r>
              <a:rPr lang="en-US" dirty="0" smtClean="0">
                <a:solidFill>
                  <a:srgbClr val="808000"/>
                </a:solidFill>
              </a:rPr>
              <a:t> 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808000"/>
                </a:solidFill>
              </a:rPr>
              <a:t> </a:t>
            </a:r>
            <a:r>
              <a:rPr lang="en-US" dirty="0" smtClean="0">
                <a:solidFill>
                  <a:srgbClr val="808000"/>
                </a:solidFill>
              </a:rPr>
              <a:t>@</a:t>
            </a:r>
            <a:r>
              <a:rPr lang="en-US" dirty="0" err="1" smtClean="0">
                <a:solidFill>
                  <a:srgbClr val="808000"/>
                </a:solidFill>
              </a:rPr>
              <a:t>SQLDelete</a:t>
            </a:r>
            <a:endParaRPr lang="en-US" dirty="0" smtClean="0">
              <a:solidFill>
                <a:srgbClr val="808000"/>
              </a:solidFill>
            </a:endParaRPr>
          </a:p>
          <a:p>
            <a:pPr>
              <a:lnSpc>
                <a:spcPts val="4300"/>
              </a:lnSpc>
              <a:buClr>
                <a:schemeClr val="accent4">
                  <a:lumMod val="75000"/>
                </a:schemeClr>
              </a:buClr>
            </a:pPr>
            <a:r>
              <a:rPr lang="en-US" dirty="0" smtClean="0">
                <a:solidFill>
                  <a:srgbClr val="808000"/>
                </a:solidFill>
              </a:rPr>
              <a:t>@</a:t>
            </a:r>
            <a:r>
              <a:rPr lang="en-US" dirty="0" err="1" smtClean="0">
                <a:solidFill>
                  <a:srgbClr val="808000"/>
                </a:solidFill>
              </a:rPr>
              <a:t>DynamicInsert</a:t>
            </a:r>
            <a:r>
              <a:rPr lang="en-US" dirty="0" smtClean="0">
                <a:solidFill>
                  <a:srgbClr val="808000"/>
                </a:solidFill>
              </a:rPr>
              <a:t> </a:t>
            </a:r>
            <a:r>
              <a:rPr lang="en-US" dirty="0" smtClean="0"/>
              <a:t>/ </a:t>
            </a:r>
            <a:r>
              <a:rPr lang="en-US" dirty="0" smtClean="0">
                <a:solidFill>
                  <a:srgbClr val="808000"/>
                </a:solidFill>
              </a:rPr>
              <a:t>@</a:t>
            </a:r>
            <a:r>
              <a:rPr lang="en-US" dirty="0" err="1" smtClean="0">
                <a:solidFill>
                  <a:srgbClr val="808000"/>
                </a:solidFill>
              </a:rPr>
              <a:t>DynamicUpdate</a:t>
            </a:r>
            <a:endParaRPr lang="en-US" dirty="0" smtClean="0">
              <a:solidFill>
                <a:srgbClr val="808000"/>
              </a:solidFill>
            </a:endParaRPr>
          </a:p>
          <a:p>
            <a:pPr>
              <a:lnSpc>
                <a:spcPts val="4300"/>
              </a:lnSpc>
              <a:buClr>
                <a:schemeClr val="accent4">
                  <a:lumMod val="75000"/>
                </a:schemeClr>
              </a:buClr>
            </a:pPr>
            <a:r>
              <a:rPr lang="en-US" dirty="0" smtClean="0"/>
              <a:t>Child mappings (</a:t>
            </a:r>
            <a:r>
              <a:rPr lang="en-US" dirty="0" smtClean="0">
                <a:solidFill>
                  <a:srgbClr val="808000"/>
                </a:solidFill>
              </a:rPr>
              <a:t>@</a:t>
            </a:r>
            <a:r>
              <a:rPr lang="en-US" dirty="0" err="1" smtClean="0">
                <a:solidFill>
                  <a:srgbClr val="808000"/>
                </a:solidFill>
              </a:rPr>
              <a:t>OneToXXX</a:t>
            </a:r>
            <a:r>
              <a:rPr lang="en-US" dirty="0" smtClean="0"/>
              <a:t> / </a:t>
            </a:r>
            <a:r>
              <a:rPr lang="en-US" dirty="0" smtClean="0">
                <a:solidFill>
                  <a:srgbClr val="808000"/>
                </a:solidFill>
              </a:rPr>
              <a:t>@</a:t>
            </a:r>
            <a:r>
              <a:rPr lang="en-US" dirty="0" err="1" smtClean="0">
                <a:solidFill>
                  <a:srgbClr val="808000"/>
                </a:solidFill>
              </a:rPr>
              <a:t>ManyToXXX</a:t>
            </a:r>
            <a:r>
              <a:rPr lang="en-US" dirty="0" smtClean="0"/>
              <a:t>)</a:t>
            </a:r>
          </a:p>
          <a:p>
            <a:pPr>
              <a:lnSpc>
                <a:spcPts val="4300"/>
              </a:lnSpc>
              <a:buClr>
                <a:schemeClr val="accent4">
                  <a:lumMod val="75000"/>
                </a:schemeClr>
              </a:buClr>
            </a:pPr>
            <a:r>
              <a:rPr lang="en-US" dirty="0" smtClean="0"/>
              <a:t>Queries with </a:t>
            </a:r>
            <a:r>
              <a:rPr lang="en-US" dirty="0" smtClean="0"/>
              <a:t>DTO projections</a:t>
            </a:r>
            <a:endParaRPr lang="en-US" dirty="0" smtClean="0">
              <a:solidFill>
                <a:srgbClr val="808000"/>
              </a:solidFill>
            </a:endParaRPr>
          </a:p>
          <a:p>
            <a:pPr>
              <a:lnSpc>
                <a:spcPts val="4300"/>
              </a:lnSpc>
              <a:buClr>
                <a:schemeClr val="accent4">
                  <a:lumMod val="75000"/>
                </a:schemeClr>
              </a:buClr>
            </a:pPr>
            <a:r>
              <a:rPr lang="en-US" dirty="0" smtClean="0"/>
              <a:t>Fetching &amp; Batching</a:t>
            </a:r>
          </a:p>
          <a:p>
            <a:pPr>
              <a:lnSpc>
                <a:spcPts val="4300"/>
              </a:lnSpc>
              <a:buClr>
                <a:schemeClr val="accent4">
                  <a:lumMod val="75000"/>
                </a:schemeClr>
              </a:buClr>
            </a:pPr>
            <a:r>
              <a:rPr lang="en-US" dirty="0" smtClean="0"/>
              <a:t>JDBC Tuning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DTO </a:t>
            </a:r>
            <a:r>
              <a:rPr lang="en-US" dirty="0" smtClean="0"/>
              <a:t>Projections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4">
                  <a:lumMod val="75000"/>
                </a:schemeClr>
              </a:buClr>
            </a:pPr>
            <a:r>
              <a:rPr lang="en-US" dirty="0" err="1" smtClean="0"/>
              <a:t>Tuple</a:t>
            </a:r>
            <a:endParaRPr lang="en-US" dirty="0" smtClean="0"/>
          </a:p>
          <a:p>
            <a:pPr>
              <a:buClr>
                <a:schemeClr val="accent4">
                  <a:lumMod val="75000"/>
                </a:schemeClr>
              </a:buClr>
            </a:pPr>
            <a:r>
              <a:rPr lang="en-US" dirty="0" smtClean="0"/>
              <a:t>Constructor Expression</a:t>
            </a:r>
          </a:p>
          <a:p>
            <a:pPr>
              <a:buClr>
                <a:schemeClr val="accent4">
                  <a:lumMod val="75000"/>
                </a:schemeClr>
              </a:buClr>
            </a:pPr>
            <a:r>
              <a:rPr lang="en-US" dirty="0" smtClean="0">
                <a:solidFill>
                  <a:srgbClr val="808000"/>
                </a:solidFill>
              </a:rPr>
              <a:t>@</a:t>
            </a:r>
            <a:r>
              <a:rPr lang="en-US" dirty="0" err="1" smtClean="0">
                <a:solidFill>
                  <a:srgbClr val="808000"/>
                </a:solidFill>
              </a:rPr>
              <a:t>SqlResultSetMappings</a:t>
            </a:r>
            <a:endParaRPr lang="en-US" dirty="0" smtClean="0">
              <a:solidFill>
                <a:srgbClr val="808000"/>
              </a:solidFill>
            </a:endParaRPr>
          </a:p>
          <a:p>
            <a:pPr>
              <a:buClr>
                <a:schemeClr val="accent4">
                  <a:lumMod val="75000"/>
                </a:schemeClr>
              </a:buClr>
            </a:pPr>
            <a:r>
              <a:rPr lang="en-US" dirty="0" err="1" smtClean="0"/>
              <a:t>Transformers.</a:t>
            </a:r>
            <a:r>
              <a:rPr lang="en-US" i="1" dirty="0" err="1" smtClean="0"/>
              <a:t>aliasToBean</a:t>
            </a:r>
            <a:endParaRPr lang="en-US" dirty="0" smtClean="0">
              <a:solidFill>
                <a:srgbClr val="808000"/>
              </a:solidFill>
            </a:endParaRPr>
          </a:p>
          <a:p>
            <a:pPr>
              <a:buClr>
                <a:schemeClr val="accent4">
                  <a:lumMod val="75000"/>
                </a:schemeClr>
              </a:buClr>
            </a:pPr>
            <a:endParaRPr lang="en-US" dirty="0" smtClean="0"/>
          </a:p>
          <a:p>
            <a:pPr>
              <a:buClr>
                <a:schemeClr val="accent4">
                  <a:lumMod val="75000"/>
                </a:schemeClr>
              </a:buClr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2216</TotalTime>
  <Words>163</Words>
  <Application>Microsoft Office PowerPoint</Application>
  <PresentationFormat>Экран (4:3)</PresentationFormat>
  <Paragraphs>48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Городская</vt:lpstr>
      <vt:lpstr>Hibernate:  The Dark and Light Side</vt:lpstr>
      <vt:lpstr>JPA - Java Persistence API</vt:lpstr>
      <vt:lpstr>Hibernate</vt:lpstr>
      <vt:lpstr>Proxies &amp; Bytecode Providers</vt:lpstr>
      <vt:lpstr>SQL Order Execution</vt:lpstr>
      <vt:lpstr>Dirty Checking</vt:lpstr>
      <vt:lpstr>Слайд 7</vt:lpstr>
      <vt:lpstr>Query Optimizations</vt:lpstr>
      <vt:lpstr>DTO Projections</vt:lpstr>
      <vt:lpstr>Batch Processing</vt:lpstr>
      <vt:lpstr>Result Fetching</vt:lpstr>
      <vt:lpstr>JDBC Tuning (*PostgreSQL)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Hibernate:  The Dark and Light Side</dc:title>
  <dc:creator>user</dc:creator>
  <cp:lastModifiedBy>user</cp:lastModifiedBy>
  <cp:revision>94</cp:revision>
  <dcterms:created xsi:type="dcterms:W3CDTF">2019-12-07T07:56:40Z</dcterms:created>
  <dcterms:modified xsi:type="dcterms:W3CDTF">2019-12-08T20:52:56Z</dcterms:modified>
</cp:coreProperties>
</file>