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6" r:id="rId6"/>
    <p:sldId id="260" r:id="rId7"/>
    <p:sldId id="267" r:id="rId8"/>
    <p:sldId id="261" r:id="rId9"/>
    <p:sldId id="265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8000"/>
    <a:srgbClr val="505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2C0A-BCF3-4968-BCB0-2B2675456326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56EF8-D490-4006-B104-2C9E3870DB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56EF8-D490-4006-B104-2C9E3870DBDB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909BF66-773A-4645-B25B-3B107DD7D7EB}" type="datetime1">
              <a:rPr lang="ru-RU" smtClean="0"/>
              <a:t>10.12.2019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154-62D4-4808-9486-B992096ADB87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1499-A79F-4CDB-9BE1-A8D876FFAB7F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012-B15F-4265-B64A-CC52D8EB9E94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89E7-973D-4DB4-AD4C-D89A75C5C763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3E1-DAB0-42E8-951E-982A993D7DD2}" type="datetime1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F91D7A-F9DC-4F96-B5B2-731B89F470EC}" type="datetime1">
              <a:rPr lang="ru-RU" smtClean="0"/>
              <a:t>10.12.2019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02A1F9-978F-4055-9785-6943F2262584}" type="datetime1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2E0-39E0-49C4-A2B2-0CB69F321C32}" type="datetime1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494A-29BF-4C88-ACEC-02B03BDA44E7}" type="datetime1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60A-9711-4089-BDA4-E3BDA7A9FDD6}" type="datetime1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9C0657-6F05-438D-961A-4C3E31220474}" type="datetime1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en-US" sz="5600" dirty="0"/>
              <a:t>Hibernate: </a:t>
            </a:r>
            <a:br>
              <a:rPr lang="en-US" sz="5600" dirty="0"/>
            </a:br>
            <a:r>
              <a:rPr lang="en-US" sz="5600" dirty="0"/>
              <a:t>The Dark and Light Side</a:t>
            </a:r>
            <a:endParaRPr lang="ru-RU" sz="5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/>
              <a:t>Batch Processing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Hibernate Batch</a:t>
            </a:r>
            <a:r>
              <a:rPr lang="en-US" dirty="0"/>
              <a:t> processing is an easy way to add multiple statements into a batch and execute that batch by making a single round trip to the database.</a:t>
            </a:r>
            <a:endParaRPr lang="ru-RU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03557"/>
            <a:ext cx="8382000" cy="244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/>
              <a:t>Result Fetching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694688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Fetch size</a:t>
            </a:r>
            <a:r>
              <a:rPr lang="en-US" dirty="0"/>
              <a:t> is a number of records read from DB into memory in one round trip for a query.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86076"/>
            <a:ext cx="6629400" cy="104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Tuning (*</a:t>
            </a:r>
            <a:r>
              <a:rPr lang="en-US" dirty="0" err="1"/>
              <a:t>PostgreSQL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8000"/>
                </a:solidFill>
              </a:rPr>
              <a:t>preparedStatementCacheQueries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/>
              <a:t>= 256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8000"/>
                </a:solidFill>
              </a:rPr>
              <a:t>preparedStatementCacheSizeMiB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/>
              <a:t>= 5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8000"/>
                </a:solidFill>
              </a:rPr>
              <a:t>prepareThreshold</a:t>
            </a:r>
            <a:r>
              <a:rPr lang="en-US" sz="2400" dirty="0"/>
              <a:t> = 5</a:t>
            </a:r>
            <a:r>
              <a:rPr lang="en-US" sz="2000" dirty="0"/>
              <a:t> </a:t>
            </a:r>
            <a:endParaRPr lang="en-US" sz="2000" b="1" dirty="0">
              <a:solidFill>
                <a:srgbClr val="0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endParaRPr lang="en-US" sz="2400" b="1" dirty="0">
              <a:solidFill>
                <a:srgbClr val="0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endParaRPr lang="ru-RU" sz="2400" b="1" dirty="0">
              <a:solidFill>
                <a:srgbClr val="008000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61" y="3810000"/>
            <a:ext cx="828203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C40B-61D8-4164-9906-3EBD02A2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BE391-D54F-4417-A5C2-39584A5A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Java Persistence API</a:t>
            </a:r>
            <a:endParaRPr lang="ru-RU" dirty="0"/>
          </a:p>
        </p:txBody>
      </p:sp>
      <p:pic>
        <p:nvPicPr>
          <p:cNvPr id="27650" name="Picture 2" descr="https://www.calcey.com/wp-content/uploads/2014/01/jpa-story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7972425" cy="306705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895600" cy="1066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Hibernate</a:t>
            </a:r>
            <a:endParaRPr lang="ru-RU" dirty="0"/>
          </a:p>
        </p:txBody>
      </p:sp>
      <p:pic>
        <p:nvPicPr>
          <p:cNvPr id="8" name="Рисунок 7" descr="h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371600"/>
            <a:ext cx="8915400" cy="532174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Entities, Proxies &amp; </a:t>
            </a:r>
            <a:r>
              <a:rPr lang="en-US" dirty="0" err="1"/>
              <a:t>Bytecode</a:t>
            </a:r>
            <a:r>
              <a:rPr lang="en-US" dirty="0"/>
              <a:t> Providers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401824"/>
            <a:ext cx="8229600" cy="4075176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/>
              <a:t>Entity Proxies (Lazy, Dirty checking)</a:t>
            </a:r>
          </a:p>
          <a:p>
            <a:pPr>
              <a:buClr>
                <a:schemeClr val="accent4"/>
              </a:buClr>
            </a:pPr>
            <a:endParaRPr lang="en-US" dirty="0"/>
          </a:p>
          <a:p>
            <a:pPr>
              <a:buClr>
                <a:schemeClr val="accent4"/>
              </a:buClr>
            </a:pPr>
            <a:r>
              <a:rPr lang="en-US" dirty="0"/>
              <a:t>Collection Proxies (Persistent Bag)</a:t>
            </a:r>
          </a:p>
          <a:p>
            <a:pPr>
              <a:buClr>
                <a:schemeClr val="accent4"/>
              </a:buClr>
              <a:buNone/>
            </a:pPr>
            <a:endParaRPr lang="en-US" dirty="0"/>
          </a:p>
          <a:p>
            <a:pPr>
              <a:buClr>
                <a:schemeClr val="accent4"/>
              </a:buClr>
            </a:pPr>
            <a:r>
              <a:rPr lang="en-US" dirty="0" err="1">
                <a:solidFill>
                  <a:srgbClr val="008000"/>
                </a:solidFill>
              </a:rPr>
              <a:t>hibernate.bytecode.provider</a:t>
            </a:r>
            <a:r>
              <a:rPr lang="en-US" dirty="0"/>
              <a:t> </a:t>
            </a:r>
          </a:p>
          <a:p>
            <a:pPr>
              <a:buClr>
                <a:schemeClr val="accent4"/>
              </a:buClr>
              <a:buNone/>
            </a:pPr>
            <a:r>
              <a:rPr lang="en-US" dirty="0"/>
              <a:t>				(CGLIB, </a:t>
            </a:r>
            <a:r>
              <a:rPr lang="en-US" dirty="0" err="1"/>
              <a:t>Javassist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ByteBuddy</a:t>
            </a:r>
            <a:r>
              <a:rPr lang="en-US" dirty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SQL Order Execution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/>
              <a:t>Inserts, in the order they were performed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/>
              <a:t>Updates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/>
              <a:t>Deletion of collection elements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/>
              <a:t>Insertion of collection elements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/>
              <a:t>Deletes, in the order they were performed</a:t>
            </a:r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endParaRPr lang="en-US" i="1" dirty="0"/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r>
              <a:rPr lang="en-US" i="1" dirty="0"/>
              <a:t>*</a:t>
            </a:r>
            <a:r>
              <a:rPr lang="en-US" sz="2600" i="1" dirty="0" err="1"/>
              <a:t>AbstractFlushingEventListener#performExecutions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Dirty Checking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/>
              <a:t>Default approach – </a:t>
            </a:r>
            <a:r>
              <a:rPr lang="en-US" dirty="0">
                <a:solidFill>
                  <a:srgbClr val="C00000"/>
                </a:solidFill>
              </a:rPr>
              <a:t>ALWAYS CHECK</a:t>
            </a:r>
            <a:endParaRPr lang="en-US" dirty="0"/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808000"/>
                </a:solidFill>
              </a:rPr>
              <a:t>@Transactional</a:t>
            </a:r>
            <a:r>
              <a:rPr lang="en-US" dirty="0"/>
              <a:t>(</a:t>
            </a:r>
            <a:r>
              <a:rPr lang="en-US" dirty="0" err="1"/>
              <a:t>readOnly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808000"/>
                </a:solidFill>
              </a:rPr>
              <a:t>@Immutable </a:t>
            </a:r>
            <a:r>
              <a:rPr lang="en-US" dirty="0"/>
              <a:t>on Entity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/>
              <a:t>Read only Queries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/>
              <a:t>Stateless Session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/>
              <a:t>Hibernate Enhancer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err="1"/>
              <a:t>CustomEntityDirtinessStrategy</a:t>
            </a:r>
            <a:endParaRPr lang="en-US" dirty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95932"/>
            <a:ext cx="9144000" cy="515246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r>
              <a:rPr lang="en-US" dirty="0"/>
              <a:t>Query Optimizations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325112"/>
          </a:xfrm>
        </p:spPr>
        <p:txBody>
          <a:bodyPr>
            <a:normAutofit/>
          </a:bodyPr>
          <a:lstStyle/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SQLInsert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808000"/>
                </a:solidFill>
              </a:rPr>
              <a:t> @</a:t>
            </a:r>
            <a:r>
              <a:rPr lang="en-US" dirty="0" err="1">
                <a:solidFill>
                  <a:srgbClr val="808000"/>
                </a:solidFill>
              </a:rPr>
              <a:t>SQLUpdate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808000"/>
                </a:solidFill>
              </a:rPr>
              <a:t> @</a:t>
            </a:r>
            <a:r>
              <a:rPr lang="en-US" dirty="0" err="1">
                <a:solidFill>
                  <a:srgbClr val="808000"/>
                </a:solidFill>
              </a:rPr>
              <a:t>SQLDelete</a:t>
            </a:r>
            <a:endParaRPr lang="en-US" dirty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DynamicInsert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DynamicUpdate</a:t>
            </a:r>
            <a:endParaRPr lang="ru-RU" dirty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/>
              <a:t>Native queries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/>
              <a:t>Child mappings 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OneToXXX</a:t>
            </a:r>
            <a:r>
              <a:rPr lang="en-US" dirty="0"/>
              <a:t> /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ManyToXXX</a:t>
            </a:r>
            <a:r>
              <a:rPr lang="en-US" dirty="0"/>
              <a:t>)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/>
              <a:t>Queries with DTO projections</a:t>
            </a:r>
            <a:endParaRPr lang="en-US" dirty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/>
              <a:t>Fetching &amp; Batching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/>
              <a:t>JDBC Tuning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Projections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04288"/>
            <a:ext cx="8229600" cy="4325112"/>
          </a:xfrm>
        </p:spPr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/>
              <a:t>Tuple</a:t>
            </a:r>
            <a:endParaRPr lang="en-US" dirty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/>
              <a:t>Constructor Expression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SqlResultSetMappings</a:t>
            </a:r>
            <a:endParaRPr lang="en-US" dirty="0">
              <a:solidFill>
                <a:srgbClr val="8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/>
              <a:t>Transformers.</a:t>
            </a:r>
            <a:r>
              <a:rPr lang="en-US" i="1" dirty="0" err="1"/>
              <a:t>aliasToBean</a:t>
            </a:r>
            <a:endParaRPr lang="en-US" dirty="0">
              <a:solidFill>
                <a:srgbClr val="8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4">
                  <a:lumMod val="75000"/>
                </a:schemeClr>
              </a:buClr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2455</TotalTime>
  <Words>193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Trebuchet MS</vt:lpstr>
      <vt:lpstr>Wingdings 2</vt:lpstr>
      <vt:lpstr>Городская</vt:lpstr>
      <vt:lpstr>Hibernate:  The Dark and Light Side</vt:lpstr>
      <vt:lpstr>JPA - Java Persistence API</vt:lpstr>
      <vt:lpstr>Hibernate</vt:lpstr>
      <vt:lpstr>Entities, Proxies &amp; Bytecode Providers</vt:lpstr>
      <vt:lpstr>SQL Order Execution</vt:lpstr>
      <vt:lpstr>Dirty Checking</vt:lpstr>
      <vt:lpstr>PowerPoint Presentation</vt:lpstr>
      <vt:lpstr>Query Optimizations</vt:lpstr>
      <vt:lpstr>DTO Projections</vt:lpstr>
      <vt:lpstr>Batch Processing</vt:lpstr>
      <vt:lpstr>Result Fetching</vt:lpstr>
      <vt:lpstr>JDBC Tuning (*PostgreSQL)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Hibernate:  The Dark and Light Side</dc:title>
  <dc:creator>user</dc:creator>
  <cp:lastModifiedBy>Artem Emelin</cp:lastModifiedBy>
  <cp:revision>100</cp:revision>
  <dcterms:created xsi:type="dcterms:W3CDTF">2019-12-07T07:56:40Z</dcterms:created>
  <dcterms:modified xsi:type="dcterms:W3CDTF">2019-12-10T15:02:43Z</dcterms:modified>
</cp:coreProperties>
</file>