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6" r:id="rId1"/>
  </p:sldMasterIdLst>
  <p:notesMasterIdLst>
    <p:notesMasterId r:id="rId48"/>
  </p:notes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6" r:id="rId9"/>
    <p:sldId id="267" r:id="rId10"/>
    <p:sldId id="268" r:id="rId11"/>
    <p:sldId id="265" r:id="rId12"/>
    <p:sldId id="269" r:id="rId13"/>
    <p:sldId id="270" r:id="rId14"/>
    <p:sldId id="271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1" r:id="rId24"/>
    <p:sldId id="285" r:id="rId25"/>
    <p:sldId id="282" r:id="rId26"/>
    <p:sldId id="284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05" r:id="rId39"/>
    <p:sldId id="304" r:id="rId40"/>
    <p:sldId id="306" r:id="rId41"/>
    <p:sldId id="303" r:id="rId42"/>
    <p:sldId id="298" r:id="rId43"/>
    <p:sldId id="301" r:id="rId44"/>
    <p:sldId id="299" r:id="rId45"/>
    <p:sldId id="300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87E7-7F03-4405-BE3A-9126134A58A5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39F3F-4F72-4525-BAC5-9329AE0DB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37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7F8A74-163E-4D8F-923A-60BD9DD65064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5231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3F9C2-C489-4098-AD04-3D2985BF41DC}" type="datetime1">
              <a:rPr lang="ru-RU" smtClean="0"/>
              <a:t>14.01.2020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30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0A36C-E771-4DB0-B709-B7E5C20BD067}" type="datetime1">
              <a:rPr lang="ru-RU" smtClean="0"/>
              <a:t>14.01.2020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777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E051-D014-42A6-B7CD-0A492584FC87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50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2AE0-68E5-44C2-9EB2-7151EECFB91C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E079-936F-4506-AF12-303E3C66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E641B4-AE63-46F1-B538-53A348C9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AC35-ABFF-4598-9346-536BEE8B9E21}" type="datetime1">
              <a:rPr lang="ru-RU" smtClean="0"/>
              <a:t>14.01.2020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FF243E-972E-462F-AA05-1F662BB0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1A6937-CFAC-40DB-A03C-239A4D6F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8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C3895-2FC4-4646-B8DB-FA97AEFE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011F22-1C54-4794-B719-914A6E67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AC35-ABFF-4598-9346-536BEE8B9E21}" type="datetime1">
              <a:rPr lang="ru-RU" smtClean="0"/>
              <a:t>14.01.2020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026006-2D2C-4FAB-8343-F484DE98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B84096-A7FA-4981-B749-41368D1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00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417-2B25-4F34-8DD9-F37FEDE00886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89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A7993-5074-4D17-B557-18155DA4E477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640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C949-CEC8-4E3C-8232-490B56A7BF15}" type="datetime1">
              <a:rPr lang="ru-RU" smtClean="0"/>
              <a:t>14.01.2020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95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FE7-2618-4C9F-9CE6-6960281F6005}" type="datetime1">
              <a:rPr lang="ru-RU" smtClean="0"/>
              <a:t>14.01.2020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1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A100-E99A-4FB9-93CA-536E323C385B}" type="datetime1">
              <a:rPr lang="ru-RU" smtClean="0"/>
              <a:t>14.01.2020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7A80-8A54-4FC8-82E1-A3BD73E8F563}" type="datetime1">
              <a:rPr lang="ru-RU" smtClean="0"/>
              <a:t>14.01.2020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D2AC35-ABFF-4598-9346-536BEE8B9E21}" type="datetime1">
              <a:rPr lang="ru-RU" smtClean="0"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3B0FE5C-1B16-42F2-B7DE-779B6E602A6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24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68" r:id="rId2"/>
    <p:sldLayoutId id="214748396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en/expect" TargetMode="External"/><Relationship Id="rId2" Type="http://schemas.openxmlformats.org/officeDocument/2006/relationships/hyperlink" Target="https://github.com/artem-gorokhovskii/frontend-unit-test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irbnb.io/enzyme/docs/api/shallow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F96FA-D631-431C-ABAB-4ECAC0323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ru-RU" dirty="0"/>
              <a:t>тесты на</a:t>
            </a:r>
            <a:r>
              <a:rPr lang="en-US" dirty="0"/>
              <a:t> front-end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911FA2-6021-45C8-A4AA-7E1041138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Гороховский Артём</a:t>
            </a:r>
          </a:p>
        </p:txBody>
      </p:sp>
    </p:spTree>
    <p:extLst>
      <p:ext uri="{BB962C8B-B14F-4D97-AF65-F5344CB8AC3E}">
        <p14:creationId xmlns:p14="http://schemas.microsoft.com/office/powerpoint/2010/main" val="246381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E9785-9740-469A-BB26-59EA67C5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методом черного и белого ящика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4EC98-FE93-4DEA-A3EF-85C5369B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21843"/>
            <a:ext cx="4724400" cy="35814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dirty="0"/>
              <a:t>черный ящик</a:t>
            </a:r>
          </a:p>
          <a:p>
            <a:pPr marL="0" indent="0" algn="ctr">
              <a:buNone/>
            </a:pPr>
            <a:r>
              <a:rPr lang="en-US" dirty="0"/>
              <a:t>end-to-end</a:t>
            </a:r>
            <a:r>
              <a:rPr lang="ru-RU" dirty="0"/>
              <a:t> тесты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E2A37-E933-44EA-B181-910C8068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591D0C-48DB-4444-9CBE-D3B88930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2521843"/>
            <a:ext cx="1838325" cy="1781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24F25A-8410-49A6-8C8B-5376D18D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62" y="2607567"/>
            <a:ext cx="1590675" cy="160972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28C3F5BB-9DC6-4646-8641-C2F169363B96}"/>
              </a:ext>
            </a:extLst>
          </p:cNvPr>
          <p:cNvSpPr txBox="1">
            <a:spLocks/>
          </p:cNvSpPr>
          <p:nvPr/>
        </p:nvSpPr>
        <p:spPr>
          <a:xfrm>
            <a:off x="6095999" y="2521843"/>
            <a:ext cx="4724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b="1" dirty="0"/>
              <a:t>белый ящик</a:t>
            </a:r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dirty="0"/>
              <a:t>unit</a:t>
            </a:r>
            <a:r>
              <a:rPr lang="ru-RU" dirty="0"/>
              <a:t> тесты</a:t>
            </a:r>
            <a:endParaRPr lang="en-US" dirty="0"/>
          </a:p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интеграционные тесты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0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0BCC6-5249-458A-A9DD-744D09B6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 тестов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2FB1EC-5614-4087-BB92-34953F45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11</a:t>
            </a:fld>
            <a:endParaRPr lang="ru-RU"/>
          </a:p>
        </p:txBody>
      </p:sp>
      <p:sp>
        <p:nvSpPr>
          <p:cNvPr id="5" name="Isosceles Triangle 5">
            <a:extLst>
              <a:ext uri="{FF2B5EF4-FFF2-40B4-BE49-F238E27FC236}">
                <a16:creationId xmlns:a16="http://schemas.microsoft.com/office/drawing/2014/main" id="{450ED8E4-4083-4E47-9A4D-4EA670EE031C}"/>
              </a:ext>
            </a:extLst>
          </p:cNvPr>
          <p:cNvSpPr/>
          <p:nvPr/>
        </p:nvSpPr>
        <p:spPr>
          <a:xfrm>
            <a:off x="4325146" y="2353734"/>
            <a:ext cx="4110662" cy="308832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D1CB0-5E17-4B26-9156-C329CC7E9462}"/>
              </a:ext>
            </a:extLst>
          </p:cNvPr>
          <p:cNvSpPr txBox="1"/>
          <p:nvPr/>
        </p:nvSpPr>
        <p:spPr>
          <a:xfrm>
            <a:off x="5841262" y="3176765"/>
            <a:ext cx="1078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E2E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A25FE8F3-EB02-418F-B855-E038DED06F1B}"/>
              </a:ext>
            </a:extLst>
          </p:cNvPr>
          <p:cNvSpPr/>
          <p:nvPr/>
        </p:nvSpPr>
        <p:spPr>
          <a:xfrm>
            <a:off x="5237827" y="4073283"/>
            <a:ext cx="2285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Интеграционные</a:t>
            </a:r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D3068A75-91EC-4599-9414-4DA606A4611E}"/>
              </a:ext>
            </a:extLst>
          </p:cNvPr>
          <p:cNvSpPr/>
          <p:nvPr/>
        </p:nvSpPr>
        <p:spPr>
          <a:xfrm>
            <a:off x="5996688" y="4820721"/>
            <a:ext cx="767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Unit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29">
            <a:extLst>
              <a:ext uri="{FF2B5EF4-FFF2-40B4-BE49-F238E27FC236}">
                <a16:creationId xmlns:a16="http://schemas.microsoft.com/office/drawing/2014/main" id="{E01B1542-0016-42CD-BF07-EF264D549767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5364480" y="3897896"/>
            <a:ext cx="2043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92E0F088-FB39-4274-8A4C-FD8C26EDD8DD}"/>
              </a:ext>
            </a:extLst>
          </p:cNvPr>
          <p:cNvCxnSpPr>
            <a:cxnSpLocks/>
          </p:cNvCxnSpPr>
          <p:nvPr/>
        </p:nvCxnSpPr>
        <p:spPr>
          <a:xfrm>
            <a:off x="4876800" y="4633533"/>
            <a:ext cx="3017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04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66C06-30AE-49AB-8D07-6A0B6F07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r>
              <a:rPr lang="ru-RU" dirty="0"/>
              <a:t> тесты на </a:t>
            </a:r>
            <a:r>
              <a:rPr lang="en-US" dirty="0"/>
              <a:t>front-end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0BBE3-2464-48E6-AD7F-59533553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тестирование методов вне </a:t>
            </a:r>
            <a:r>
              <a:rPr lang="en-US" dirty="0"/>
              <a:t>React;</a:t>
            </a:r>
            <a:endParaRPr lang="ru-RU" dirty="0"/>
          </a:p>
          <a:p>
            <a:r>
              <a:rPr lang="ru-RU" dirty="0"/>
              <a:t>тестирование </a:t>
            </a:r>
            <a:r>
              <a:rPr lang="en-US" dirty="0"/>
              <a:t>React</a:t>
            </a:r>
            <a:r>
              <a:rPr lang="ru-RU" dirty="0"/>
              <a:t> компонентов и методов внутри данных компонентов</a:t>
            </a:r>
            <a:r>
              <a:rPr lang="en-US" dirty="0"/>
              <a:t>;</a:t>
            </a:r>
          </a:p>
          <a:p>
            <a:r>
              <a:rPr lang="ru-RU" dirty="0"/>
              <a:t>работаем только с </a:t>
            </a:r>
            <a:r>
              <a:rPr lang="ru-RU" dirty="0" err="1"/>
              <a:t>замоканными</a:t>
            </a:r>
            <a:r>
              <a:rPr lang="ru-RU" dirty="0"/>
              <a:t> данными, никаких внешних зависимостей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347CE-909D-4CED-B80A-66485829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8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AAE67-8F65-486D-BFD6-1066BE1C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для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A01BA-D2CF-4C43-8203-A7CA6881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 –</a:t>
            </a:r>
            <a:r>
              <a:rPr lang="ru-RU" dirty="0"/>
              <a:t> фреймворк для написания тестов. Содержит как среду запуска тестов, так и утверждения, </a:t>
            </a:r>
            <a:r>
              <a:rPr lang="ru-RU" dirty="0" err="1"/>
              <a:t>моки</a:t>
            </a:r>
            <a:r>
              <a:rPr lang="ru-RU" dirty="0"/>
              <a:t> и др.</a:t>
            </a:r>
          </a:p>
          <a:p>
            <a:r>
              <a:rPr lang="en-US" dirty="0"/>
              <a:t>Enzyme</a:t>
            </a:r>
            <a:r>
              <a:rPr lang="ru-RU" dirty="0"/>
              <a:t> – инструмент для удобного тестирования </a:t>
            </a:r>
            <a:r>
              <a:rPr lang="en-US" dirty="0"/>
              <a:t>React</a:t>
            </a:r>
            <a:r>
              <a:rPr lang="ru-RU" dirty="0"/>
              <a:t> компонентов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1B494-E109-46C9-B152-4D153F42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13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D7E04E-84FD-4381-A281-E6EB0DDF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3743325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0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61263-C6C5-4152-AD48-62675920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1BD9C-9182-40AB-B60B-9B79B0A7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7804"/>
            <a:ext cx="4937760" cy="3581400"/>
          </a:xfrm>
        </p:spPr>
        <p:txBody>
          <a:bodyPr/>
          <a:lstStyle/>
          <a:p>
            <a:r>
              <a:rPr lang="en-US" dirty="0"/>
              <a:t>describe(‘block name’, </a:t>
            </a:r>
            <a:r>
              <a:rPr lang="en-US" dirty="0" err="1"/>
              <a:t>cb</a:t>
            </a:r>
            <a:r>
              <a:rPr lang="en-US" dirty="0"/>
              <a:t>) - </a:t>
            </a:r>
            <a:r>
              <a:rPr lang="ru-RU" dirty="0"/>
              <a:t>для отделения блоков с тестами друг от друга</a:t>
            </a:r>
            <a:r>
              <a:rPr lang="en-US" dirty="0"/>
              <a:t>;</a:t>
            </a:r>
          </a:p>
          <a:p>
            <a:r>
              <a:rPr lang="en-US" dirty="0"/>
              <a:t>it / test</a:t>
            </a:r>
            <a:r>
              <a:rPr lang="ru-RU" dirty="0"/>
              <a:t> – для написания тестовых утверждений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9E82D5-EC61-4341-A9F6-1C3F2AF2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1DC6C4-710A-475D-AB46-5767B182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42" y="1049655"/>
            <a:ext cx="5256062" cy="28238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4C6092-1905-4E57-81DF-F497EC1C7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68" y="3873500"/>
            <a:ext cx="6845767" cy="26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4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61263-C6C5-4152-AD48-62675920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04400" cy="1485900"/>
          </a:xfrm>
        </p:spPr>
        <p:txBody>
          <a:bodyPr/>
          <a:lstStyle/>
          <a:p>
            <a:r>
              <a:rPr lang="ru-RU" dirty="0"/>
              <a:t>Действия перед/после тестового кейса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1BD9C-9182-40AB-B60B-9B79B0A7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55520"/>
            <a:ext cx="5415280" cy="3916680"/>
          </a:xfrm>
        </p:spPr>
        <p:txBody>
          <a:bodyPr/>
          <a:lstStyle/>
          <a:p>
            <a:r>
              <a:rPr lang="en-US" dirty="0" err="1"/>
              <a:t>beforeAll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r>
              <a:rPr lang="en-US" dirty="0" err="1"/>
              <a:t>beforeEach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r>
              <a:rPr lang="en-US" dirty="0" err="1"/>
              <a:t>afterEach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r>
              <a:rPr lang="en-US" dirty="0" err="1"/>
              <a:t>afterAll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9E82D5-EC61-4341-A9F6-1C3F2AF2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18DA16-59DD-40C4-9D2F-29D44155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438" y="1514423"/>
            <a:ext cx="3551555" cy="46577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18F35D-B40C-48E6-AF48-7D58E7C34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296" y="1438248"/>
            <a:ext cx="32004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6245-9D20-43BF-B5B8-A218FF25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нужны действия перед/после тестовых кейсов?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6EA70-648C-4775-B682-B5D179FC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очистки счетчиков у </a:t>
            </a:r>
            <a:r>
              <a:rPr lang="ru-RU" dirty="0" err="1"/>
              <a:t>замоканных</a:t>
            </a:r>
            <a:r>
              <a:rPr lang="ru-RU" dirty="0"/>
              <a:t> методов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перерендер</a:t>
            </a:r>
            <a:r>
              <a:rPr lang="ru-RU" dirty="0"/>
              <a:t> компонента для каждого теста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 др.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E2EE08-508E-479F-9466-1BC90360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7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BCD3C-2DB0-4C4F-86CE-549C19C0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Опишем метод, который реализуем и протестируем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2A7DF-8660-4B33-A0C9-AC355C31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название метода – </a:t>
            </a:r>
            <a:r>
              <a:rPr lang="en-US" dirty="0" err="1"/>
              <a:t>getMaskedPhone</a:t>
            </a:r>
            <a:r>
              <a:rPr lang="en-US" dirty="0"/>
              <a:t>;</a:t>
            </a:r>
          </a:p>
          <a:p>
            <a:r>
              <a:rPr lang="ru-RU" dirty="0"/>
              <a:t>ожидаем на входе</a:t>
            </a:r>
            <a:r>
              <a:rPr lang="en-US" dirty="0"/>
              <a:t> </a:t>
            </a:r>
            <a:r>
              <a:rPr lang="ru-RU" dirty="0"/>
              <a:t>тип данных </a:t>
            </a:r>
            <a:r>
              <a:rPr lang="en-US" dirty="0"/>
              <a:t>number</a:t>
            </a:r>
            <a:r>
              <a:rPr lang="ru-RU" dirty="0"/>
              <a:t>, 11 символов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если корректные входные данные – возвращаем 7 звездочек (*) и последние 4 символа</a:t>
            </a:r>
            <a:r>
              <a:rPr lang="en-US" dirty="0"/>
              <a:t>;</a:t>
            </a:r>
          </a:p>
          <a:p>
            <a:r>
              <a:rPr lang="ru-RU" dirty="0"/>
              <a:t>если входные данные некорректны – возвращаем </a:t>
            </a:r>
            <a:r>
              <a:rPr lang="en-US" dirty="0"/>
              <a:t>null;</a:t>
            </a:r>
            <a:endParaRPr lang="ru-RU" dirty="0"/>
          </a:p>
          <a:p>
            <a:r>
              <a:rPr lang="ru-RU" dirty="0"/>
              <a:t>формат телефона нам не важен (может с любой цифры начинаться и т.п.)</a:t>
            </a:r>
            <a:r>
              <a:rPr lang="en-US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4E9C0F-0CFF-4C85-A604-C038BA7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D42212-C7E0-4C27-84D5-C0A5CF3DD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01" y="4899040"/>
            <a:ext cx="5832198" cy="5226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400515-1DF5-47D5-A6A9-11A018AB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971" y="5606052"/>
            <a:ext cx="4154058" cy="52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7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88AF3-DB98-491C-A667-9A2C1799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Реализуем метод </a:t>
            </a:r>
            <a:r>
              <a:rPr lang="en-US" dirty="0" err="1"/>
              <a:t>getMaskedPhone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759F6-38A5-40F1-BC97-98AEE374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080C2C-D6C6-43D6-B7B0-633B7A11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" y="2454592"/>
            <a:ext cx="8985174" cy="24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8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25A24-C159-4CD2-91F2-B013F097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Тестируем метод </a:t>
            </a:r>
            <a:r>
              <a:rPr lang="en-US" dirty="0" err="1"/>
              <a:t>getMaskedPhone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05E9ED-8C65-419A-8901-5F0D87A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564570-5EF4-464A-9ABF-C113889E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86" y="2041616"/>
            <a:ext cx="8652828" cy="35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4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2FF25-9443-404C-95C8-25710C57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B38B4-DD8B-4F89-AD62-826469B5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ru-RU" dirty="0"/>
              <a:t>что такое тесты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какие бывает тесты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что такое </a:t>
            </a:r>
            <a:r>
              <a:rPr lang="en-US" dirty="0"/>
              <a:t>unit</a:t>
            </a:r>
            <a:r>
              <a:rPr lang="ru-RU" dirty="0"/>
              <a:t> тесты на </a:t>
            </a:r>
            <a:r>
              <a:rPr lang="en-US" dirty="0"/>
              <a:t>front-end;</a:t>
            </a:r>
          </a:p>
          <a:p>
            <a:r>
              <a:rPr lang="ru-RU" dirty="0"/>
              <a:t>написание тестов для методов</a:t>
            </a:r>
            <a:r>
              <a:rPr lang="en-US" dirty="0"/>
              <a:t>;</a:t>
            </a:r>
          </a:p>
          <a:p>
            <a:r>
              <a:rPr lang="ru-RU" dirty="0"/>
              <a:t>написание тестов для </a:t>
            </a:r>
            <a:r>
              <a:rPr lang="en-US" dirty="0"/>
              <a:t>React</a:t>
            </a:r>
            <a:r>
              <a:rPr lang="ru-RU" dirty="0"/>
              <a:t> компонентов.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6D358-B351-44BF-AC6C-7C980E04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9F15ED-5063-45E3-A871-FF0E52D7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8" b="92922" l="1372" r="94376">
                        <a14:foregroundMark x1="59396" y1="17967" x2="70508" y2="24864"/>
                        <a14:foregroundMark x1="70508" y1="24864" x2="77229" y2="34483"/>
                        <a14:foregroundMark x1="77229" y1="34483" x2="79973" y2="49909"/>
                        <a14:foregroundMark x1="25926" y1="3267" x2="36077" y2="5808"/>
                        <a14:foregroundMark x1="36077" y1="5808" x2="62277" y2="33575"/>
                        <a14:foregroundMark x1="12209" y1="11252" x2="8230" y2="39746"/>
                        <a14:foregroundMark x1="8230" y1="39746" x2="9191" y2="59528"/>
                        <a14:foregroundMark x1="9191" y1="59528" x2="12894" y2="72595"/>
                        <a14:foregroundMark x1="12894" y1="72595" x2="22634" y2="77314"/>
                        <a14:foregroundMark x1="22634" y1="77314" x2="34705" y2="76588"/>
                        <a14:foregroundMark x1="34705" y1="76588" x2="39506" y2="66969"/>
                        <a14:foregroundMark x1="95199" y1="12160" x2="86968" y2="82214"/>
                        <a14:foregroundMark x1="86968" y1="82214" x2="66529" y2="91289"/>
                        <a14:foregroundMark x1="66529" y1="91289" x2="55281" y2="93103"/>
                        <a14:foregroundMark x1="55281" y1="93103" x2="41152" y2="88022"/>
                        <a14:foregroundMark x1="41152" y1="88022" x2="31550" y2="75681"/>
                        <a14:foregroundMark x1="94376" y1="72777" x2="93690" y2="83122"/>
                        <a14:foregroundMark x1="4938" y1="87296" x2="8093" y2="22323"/>
                        <a14:foregroundMark x1="1372" y1="61343" x2="2195" y2="70962"/>
                        <a14:foregroundMark x1="5075" y1="89292" x2="14815" y2="93103"/>
                        <a14:foregroundMark x1="14815" y1="93103" x2="20576" y2="93103"/>
                        <a14:foregroundMark x1="56927" y1="8893" x2="61454" y2="6352"/>
                        <a14:foregroundMark x1="57202" y1="6897" x2="64883" y2="11071"/>
                        <a14:foregroundMark x1="61728" y1="6715" x2="53290" y2="6366"/>
                        <a14:foregroundMark x1="52949" y1="9437" x2="62826" y2="6352"/>
                        <a14:foregroundMark x1="62826" y1="6352" x2="64060" y2="7260"/>
                        <a14:foregroundMark x1="67764" y1="5082" x2="57750" y2="3448"/>
                        <a14:foregroundMark x1="57750" y1="3448" x2="59259" y2="5626"/>
                        <a14:foregroundMark x1="51578" y1="53358" x2="51715" y2="58621"/>
                        <a14:backgroundMark x1="96845" y1="41016" x2="97668" y2="41016"/>
                        <a14:backgroundMark x1="97668" y1="32305" x2="97668" y2="32305"/>
                        <a14:backgroundMark x1="56927" y1="97278" x2="56927" y2="97278"/>
                        <a14:backgroundMark x1="55281" y1="97278" x2="55281" y2="97278"/>
                        <a14:backgroundMark x1="55281" y1="96915" x2="55281" y2="96915"/>
                        <a14:backgroundMark x1="39643" y1="97278" x2="39643" y2="97278"/>
                        <a14:backgroundMark x1="38683" y1="95281" x2="38683" y2="95281"/>
                        <a14:backgroundMark x1="50754" y1="96370" x2="50754" y2="96370"/>
                        <a14:backgroundMark x1="53224" y1="6715" x2="53224" y2="6715"/>
                        <a14:backgroundMark x1="52538" y1="6897" x2="53635" y2="5263"/>
                        <a14:backgroundMark x1="21536" y1="23412" x2="22771" y2="22323"/>
                        <a14:backgroundMark x1="21125" y1="21597" x2="22634" y2="21597"/>
                        <a14:backgroundMark x1="22359" y1="25590" x2="21536" y2="25408"/>
                        <a14:backgroundMark x1="21948" y1="24864" x2="21948" y2="23775"/>
                        <a14:backgroundMark x1="24417" y1="24319" x2="23045" y2="24319"/>
                        <a14:backgroundMark x1="23182" y1="25590" x2="22222" y2="255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542355"/>
            <a:ext cx="5271935" cy="39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F441E-0670-4F41-A946-367D529E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прогона тестов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85D32F-CEAC-4821-9C21-43527322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FA75B4-DF08-4E9F-AD69-2EA79BFC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72" y="2171700"/>
            <a:ext cx="7918856" cy="30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10ECE-0B94-4288-BB17-0211BE10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в </a:t>
            </a:r>
            <a:r>
              <a:rPr lang="en-US" dirty="0"/>
              <a:t>React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C92F4-0202-471E-A968-FD1B6985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функциональные компоненты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классовые компоненты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D373EE-98CD-4CE4-8435-BAFDA2ED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786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C1298-5279-4EC6-A09E-7D07BFFF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Монтирование</a:t>
            </a:r>
            <a:r>
              <a:rPr lang="en-US" dirty="0"/>
              <a:t> </a:t>
            </a:r>
            <a:r>
              <a:rPr lang="ru-RU" dirty="0"/>
              <a:t>компонентов</a:t>
            </a:r>
            <a:r>
              <a:rPr lang="en-US" dirty="0"/>
              <a:t> (enzyme)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DD0CC-FD12-427C-95D6-2DA9A4FF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 – </a:t>
            </a:r>
            <a:r>
              <a:rPr lang="ru-RU" dirty="0"/>
              <a:t>полное монтирование </a:t>
            </a:r>
            <a:r>
              <a:rPr lang="en-US" dirty="0"/>
              <a:t>DOM</a:t>
            </a:r>
            <a:r>
              <a:rPr lang="ru-RU" dirty="0"/>
              <a:t> дерева</a:t>
            </a:r>
            <a:r>
              <a:rPr lang="en-US" dirty="0"/>
              <a:t>;</a:t>
            </a:r>
          </a:p>
          <a:p>
            <a:r>
              <a:rPr lang="en-US" b="1" dirty="0"/>
              <a:t>shallow – </a:t>
            </a:r>
            <a:r>
              <a:rPr lang="ru-RU" b="1" dirty="0"/>
              <a:t>поверхностное монтирование </a:t>
            </a:r>
            <a:r>
              <a:rPr lang="en-US" b="1" dirty="0"/>
              <a:t>DOM</a:t>
            </a:r>
            <a:r>
              <a:rPr lang="ru-RU" b="1" dirty="0"/>
              <a:t> дерева</a:t>
            </a:r>
            <a:r>
              <a:rPr lang="en-US" b="1" dirty="0"/>
              <a:t>;</a:t>
            </a:r>
          </a:p>
          <a:p>
            <a:r>
              <a:rPr lang="en-US" dirty="0"/>
              <a:t>render – </a:t>
            </a:r>
            <a:r>
              <a:rPr lang="ru-RU" dirty="0"/>
              <a:t>монтирование </a:t>
            </a:r>
            <a:r>
              <a:rPr lang="en-US" dirty="0"/>
              <a:t>DOM</a:t>
            </a:r>
            <a:r>
              <a:rPr lang="ru-RU" dirty="0"/>
              <a:t> дерева при помощи </a:t>
            </a:r>
            <a:r>
              <a:rPr lang="en-US" dirty="0"/>
              <a:t>Cheerio</a:t>
            </a:r>
            <a:r>
              <a:rPr lang="ru-RU" dirty="0"/>
              <a:t> библиотеки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2F2D37-E50B-46F6-8DEF-27420151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2F17A7-ECFB-4D8A-8516-0D954316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442" y="3601700"/>
            <a:ext cx="3665116" cy="27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26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53123-BD4D-46F0-8D7F-31B24C99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ru-RU" dirty="0"/>
              <a:t>Тестирование функциональных компонентов (</a:t>
            </a:r>
            <a:r>
              <a:rPr lang="en-US" dirty="0"/>
              <a:t>FC)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CA4ED-E293-4307-ACF5-3FC69194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/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значений внутри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наличия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</a:p>
          <a:p>
            <a:r>
              <a:rPr lang="ru-RU" dirty="0"/>
              <a:t>взаимодействие с интерактивными элементами (кнопки и др.).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У нас </a:t>
            </a:r>
            <a:r>
              <a:rPr lang="ru-RU" b="1" dirty="0"/>
              <a:t>нет</a:t>
            </a:r>
            <a:r>
              <a:rPr lang="ru-RU" dirty="0"/>
              <a:t> доступа к:</a:t>
            </a:r>
          </a:p>
          <a:p>
            <a:r>
              <a:rPr lang="ru-RU" dirty="0"/>
              <a:t>методам, объявленным внутри функционального компонента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получению/изменению </a:t>
            </a:r>
            <a:r>
              <a:rPr lang="en-US" dirty="0"/>
              <a:t>state</a:t>
            </a:r>
            <a:r>
              <a:rPr lang="ru-RU" dirty="0"/>
              <a:t> (нет прямого доступа)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C5064A-B72E-43A0-8EA2-589F2372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99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5D38E-1E91-4E6D-A55A-FEBAD081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Функциональный компонент для тестирования </a:t>
            </a:r>
            <a:r>
              <a:rPr lang="en-US" dirty="0"/>
              <a:t>Counter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1E291B-A32E-47C6-B261-DF31D44B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9A2179-C225-4902-8409-B361479C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06" y="2466974"/>
            <a:ext cx="9609722" cy="29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33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FFEC6-958A-43F3-BF0C-B17D241C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5960"/>
            <a:ext cx="9601200" cy="1485900"/>
          </a:xfrm>
        </p:spPr>
        <p:txBody>
          <a:bodyPr/>
          <a:lstStyle/>
          <a:p>
            <a:r>
              <a:rPr lang="ru-RU" dirty="0"/>
              <a:t>Монтирование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B52B2-73EA-456D-ADC6-8F1BEBBB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A0D84-185B-407C-A633-FB97F098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56" y="3674745"/>
            <a:ext cx="7256888" cy="24872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A315E27-4EE7-414B-A788-E2668AA9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594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создаем минимальный набор </a:t>
            </a:r>
            <a:r>
              <a:rPr lang="en-US" dirty="0"/>
              <a:t>props</a:t>
            </a:r>
            <a:r>
              <a:rPr lang="ru-RU" dirty="0"/>
              <a:t>, необходимый для работы компонента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для каждого теста мы будем монтировать новый компонент</a:t>
            </a:r>
            <a:r>
              <a:rPr lang="en-US" dirty="0"/>
              <a:t>;</a:t>
            </a:r>
          </a:p>
          <a:p>
            <a:r>
              <a:rPr lang="ru-RU" dirty="0"/>
              <a:t>используем поверхностное монтирование </a:t>
            </a:r>
            <a:r>
              <a:rPr lang="en-US" dirty="0"/>
              <a:t>shallow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816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987D0-1D13-4E6A-BF93-49BAFB2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0D4112-C219-482E-849D-A50253E8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69374-5F69-4402-96D9-38D5CAA5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648" y="1372811"/>
            <a:ext cx="5606697" cy="8775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DB173D-AFC6-48E0-B1B0-16DE4C72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40" y="2381964"/>
            <a:ext cx="7061520" cy="407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3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F9C75-F367-4344-B56B-3E51BABD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значения внутри </a:t>
            </a:r>
            <a:r>
              <a:rPr lang="ru-RU" dirty="0" err="1"/>
              <a:t>отрендеренного</a:t>
            </a:r>
            <a:r>
              <a:rPr lang="ru-RU" dirty="0"/>
              <a:t>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4D8E5F-4D12-415D-9C06-FA0C9B64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89B184-9A84-4B0C-A405-BD380642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62" y="2242055"/>
            <a:ext cx="6827275" cy="1257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834F04-7A51-478C-A1CF-A36EED01F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01" y="3764121"/>
            <a:ext cx="8243995" cy="15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771E0-5289-478B-8681-74523FEE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кнопкой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21863A-2620-4ED0-83DE-7557D06E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0421E2-75E0-456B-89A4-9D953BB1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37" y="1788190"/>
            <a:ext cx="7133126" cy="26193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BD3868-745F-4A91-B107-59669F53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002" y="4686301"/>
            <a:ext cx="8243995" cy="15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24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40293-B81D-443F-8E83-ED4F08A7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</a:t>
            </a:r>
            <a:r>
              <a:rPr lang="ru-RU" dirty="0" err="1"/>
              <a:t>отрендеренного</a:t>
            </a:r>
            <a:r>
              <a:rPr lang="ru-RU" dirty="0"/>
              <a:t>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5F2715-318E-4670-96A0-6ABF7250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B81C7F-4E08-4EF1-8CAF-C6145F9D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30" y="1973370"/>
            <a:ext cx="6997939" cy="30744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922A35-86F2-4E2B-8B13-EE6342D9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32" y="5139531"/>
            <a:ext cx="7422534" cy="139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9C53D-7760-4CD0-BAE0-B6CCB6FF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0DED6-EFB1-456E-B47D-C55EAD0D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28749"/>
            <a:ext cx="9601200" cy="1220183"/>
          </a:xfrm>
        </p:spPr>
        <p:txBody>
          <a:bodyPr/>
          <a:lstStyle/>
          <a:p>
            <a:r>
              <a:rPr lang="ru-RU" dirty="0"/>
              <a:t>тестирование – контроль качества приложения</a:t>
            </a:r>
            <a:r>
              <a:rPr lang="en-US" dirty="0"/>
              <a:t>;</a:t>
            </a:r>
          </a:p>
          <a:p>
            <a:r>
              <a:rPr lang="ru-RU" dirty="0"/>
              <a:t>тесты – каркас, который будет контролировать разработку нового функционала, работоспособность уже существующего функционала и рефакторинг.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344460-4B66-45DF-9398-65C0E344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2171C-35FC-4D5A-AE3F-9067BABA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01" y="3358863"/>
            <a:ext cx="5566997" cy="29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9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7336D-8F86-46E8-A951-284C11CB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Прогон тестов для функционального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585485-2669-468E-97E9-AAACEF5B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74697E-C0A4-48AD-9C51-48B1C761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71" y="2171700"/>
            <a:ext cx="7724458" cy="35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33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53123-BD4D-46F0-8D7F-31B24C9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классовых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CA4ED-E293-4307-ACF5-3FC69194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6240"/>
            <a:ext cx="9601200" cy="4787146"/>
          </a:xfrm>
        </p:spPr>
        <p:txBody>
          <a:bodyPr>
            <a:normAutofit/>
          </a:bodyPr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значений внутри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проверка наличия </a:t>
            </a:r>
            <a:r>
              <a:rPr lang="ru-RU" dirty="0" err="1"/>
              <a:t>отрендеренных</a:t>
            </a:r>
            <a:r>
              <a:rPr lang="ru-RU" dirty="0"/>
              <a:t> компонентов</a:t>
            </a:r>
            <a:r>
              <a:rPr lang="en-US" dirty="0"/>
              <a:t>;</a:t>
            </a:r>
          </a:p>
          <a:p>
            <a:r>
              <a:rPr lang="ru-RU" dirty="0"/>
              <a:t>взаимодействие с интерактивными элементами (кнопки и др.).</a:t>
            </a:r>
          </a:p>
          <a:p>
            <a:r>
              <a:rPr lang="ru-RU" u="sng" dirty="0"/>
              <a:t>тестирование методов жизненного цикла</a:t>
            </a:r>
            <a:r>
              <a:rPr lang="en-US" u="sng" dirty="0"/>
              <a:t>;</a:t>
            </a:r>
            <a:endParaRPr lang="ru-RU" u="sng" dirty="0"/>
          </a:p>
          <a:p>
            <a:r>
              <a:rPr lang="ru-RU" u="sng" dirty="0"/>
              <a:t>тестирование классовых методов.</a:t>
            </a:r>
            <a:endParaRPr lang="en-US" u="sng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У нас </a:t>
            </a:r>
            <a:r>
              <a:rPr lang="ru-RU" b="1" dirty="0"/>
              <a:t>есть</a:t>
            </a:r>
            <a:r>
              <a:rPr lang="ru-RU" dirty="0"/>
              <a:t> доступ к:</a:t>
            </a:r>
          </a:p>
          <a:p>
            <a:r>
              <a:rPr lang="ru-RU" dirty="0"/>
              <a:t>методам, объявленным внутри классового компонента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получению/изменению </a:t>
            </a:r>
            <a:r>
              <a:rPr lang="en-US" dirty="0"/>
              <a:t>state</a:t>
            </a:r>
            <a:r>
              <a:rPr lang="ru-RU" dirty="0"/>
              <a:t> (прямого)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C5064A-B72E-43A0-8EA2-589F2372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42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8F20D-1848-430B-BAC6-E1D36D9E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Переписанный</a:t>
            </a:r>
            <a:r>
              <a:rPr lang="en-US" dirty="0"/>
              <a:t> FC</a:t>
            </a:r>
            <a:r>
              <a:rPr lang="ru-RU" dirty="0"/>
              <a:t> на классовый компонент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4D3F94-19DE-4319-87DD-1C541ECE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CC552-F4FF-412B-A684-27C6E662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30" y="1973828"/>
            <a:ext cx="8462339" cy="44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36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04528-9863-49C6-8FF6-E2BCD132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 первые три теста из </a:t>
            </a:r>
            <a:r>
              <a:rPr lang="en-US" dirty="0"/>
              <a:t>FC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C433D1-EA1B-48DC-B52D-200101E4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6DE1CB-5F5A-4E75-830F-FEEADA01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848" y="1603664"/>
            <a:ext cx="6484303" cy="46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2FF4B-5040-40D7-8441-680FE51F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</a:t>
            </a:r>
            <a:r>
              <a:rPr lang="en-US" dirty="0"/>
              <a:t>state</a:t>
            </a:r>
            <a:r>
              <a:rPr lang="ru-RU" dirty="0"/>
              <a:t> вручную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165CD-E306-4161-AB65-B329D113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5185F5-1601-4C7E-8071-9A9CFD9C2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6" r="42741" b="41582"/>
          <a:stretch/>
        </p:blipFill>
        <p:spPr>
          <a:xfrm>
            <a:off x="4092515" y="2171700"/>
            <a:ext cx="4006968" cy="12891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1975A6-B2B2-4697-AA17-2096032D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3917256"/>
            <a:ext cx="68103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7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FEE1F-03DC-4D65-A304-1A89C5FB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Покроем тестом классовый метод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EEF634-74A1-4094-95AB-08591DA0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1B8FDF-95EF-49EA-BB76-D7216096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21" y="2228850"/>
            <a:ext cx="7335157" cy="1485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1400D0-8F03-4806-9A23-8A07ECB7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40" y="4413766"/>
            <a:ext cx="8814118" cy="9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2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11061-6366-4FF8-80BC-C4D93E2A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componentDidUpdate</a:t>
            </a:r>
            <a:r>
              <a:rPr lang="ru-RU" dirty="0"/>
              <a:t> и тест к нему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39BBB6-1CDD-48D6-A344-F0EB7093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DB7668-FEC3-486A-B4FF-3F5646BC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6" y="2171700"/>
            <a:ext cx="9151348" cy="16290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961723-31A3-462F-8217-BA80A34C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26" y="4048442"/>
            <a:ext cx="9151348" cy="16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20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929EE-77D5-45D3-B5F6-3554C0FC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ru-RU" dirty="0"/>
              <a:t>Прогон тестов для классового компонента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BC73B3-5AC6-44CB-BD79-A582F9E5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4B2DB0-A836-406E-A6E8-5363FAC1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93" y="2019300"/>
            <a:ext cx="7870413" cy="33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0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D0C80-F95B-4BA0-9BD4-531FF1D9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классовых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EB07A-E1EE-432F-B914-8FDAA03A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классовых методов мы можем отслеживать:</a:t>
            </a:r>
          </a:p>
          <a:p>
            <a:pPr lvl="1"/>
            <a:r>
              <a:rPr lang="ru-RU" dirty="0"/>
              <a:t>как изменяется </a:t>
            </a:r>
            <a:r>
              <a:rPr lang="en-US" dirty="0"/>
              <a:t>state;</a:t>
            </a:r>
          </a:p>
          <a:p>
            <a:pPr lvl="1"/>
            <a:r>
              <a:rPr lang="ru-RU" dirty="0"/>
              <a:t>какие внешние методы были вызваны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какие внутренние методы были вызваны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и др.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1A711B-78B0-434D-AC4D-7FF8B65E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744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ABD1B-86F0-41BD-9C3F-01D42146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Замокивание</a:t>
            </a:r>
            <a:r>
              <a:rPr lang="ru-RU" dirty="0"/>
              <a:t>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AB3DB-937D-4A6C-81C1-9399A281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jest.fn</a:t>
            </a:r>
            <a:r>
              <a:rPr lang="en-US" dirty="0"/>
              <a:t>()</a:t>
            </a:r>
            <a:r>
              <a:rPr lang="ru-RU" dirty="0"/>
              <a:t> позволяет отслеживать за действиями, которые осуществлялись с </a:t>
            </a:r>
            <a:r>
              <a:rPr lang="ru-RU" dirty="0" err="1"/>
              <a:t>замоканным</a:t>
            </a:r>
            <a:r>
              <a:rPr lang="ru-RU" dirty="0"/>
              <a:t> методом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err="1"/>
              <a:t>замокивать</a:t>
            </a:r>
            <a:r>
              <a:rPr lang="ru-RU" dirty="0"/>
              <a:t> можно как внешние методы (приходящие из пропсов), так и внутренние методы класса.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CF7CD-3505-4224-BF81-CA685FB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7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38FF-426F-4725-BBC1-440D0946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написания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40453-E003-4947-B17C-20AD46AD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09477"/>
          </a:xfrm>
        </p:spPr>
        <p:txBody>
          <a:bodyPr/>
          <a:lstStyle/>
          <a:p>
            <a:r>
              <a:rPr lang="ru-RU" dirty="0"/>
              <a:t>Нахождение ошибок на более ранних этапах разработки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0369D6-074E-4598-851C-9E28712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</a:t>
            </a:fld>
            <a:endParaRPr lang="ru-R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DAECC8A-F2DA-4372-9F81-69F3C62C485B}"/>
              </a:ext>
            </a:extLst>
          </p:cNvPr>
          <p:cNvSpPr/>
          <p:nvPr/>
        </p:nvSpPr>
        <p:spPr>
          <a:xfrm>
            <a:off x="3131584" y="1884583"/>
            <a:ext cx="6081232" cy="456880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7BBD5-6C58-48AD-A954-B84459EF4A08}"/>
              </a:ext>
            </a:extLst>
          </p:cNvPr>
          <p:cNvSpPr txBox="1"/>
          <p:nvPr/>
        </p:nvSpPr>
        <p:spPr>
          <a:xfrm>
            <a:off x="5531419" y="2431124"/>
            <a:ext cx="130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Будущие улучшения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89998169-9ED3-45B5-A8B1-88028406BD85}"/>
              </a:ext>
            </a:extLst>
          </p:cNvPr>
          <p:cNvCxnSpPr>
            <a:cxnSpLocks/>
          </p:cNvCxnSpPr>
          <p:nvPr/>
        </p:nvCxnSpPr>
        <p:spPr>
          <a:xfrm>
            <a:off x="5389880" y="3096537"/>
            <a:ext cx="1584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C21E7D98-E03C-43E3-A8C8-BC5A03E09AA0}"/>
              </a:ext>
            </a:extLst>
          </p:cNvPr>
          <p:cNvCxnSpPr>
            <a:cxnSpLocks/>
          </p:cNvCxnSpPr>
          <p:nvPr/>
        </p:nvCxnSpPr>
        <p:spPr>
          <a:xfrm>
            <a:off x="4785360" y="4010937"/>
            <a:ext cx="2804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0863281-D473-4E5C-A195-E6389ACF883B}"/>
              </a:ext>
            </a:extLst>
          </p:cNvPr>
          <p:cNvCxnSpPr>
            <a:cxnSpLocks/>
          </p:cNvCxnSpPr>
          <p:nvPr/>
        </p:nvCxnSpPr>
        <p:spPr>
          <a:xfrm flipV="1">
            <a:off x="4294610" y="4684995"/>
            <a:ext cx="3705739" cy="24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9EB50B-0E41-4C6B-B835-084D49BA8DC6}"/>
              </a:ext>
            </a:extLst>
          </p:cNvPr>
          <p:cNvSpPr txBox="1"/>
          <p:nvPr/>
        </p:nvSpPr>
        <p:spPr>
          <a:xfrm>
            <a:off x="5167523" y="3229410"/>
            <a:ext cx="2030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Тестирование системы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6F9A5-0E64-4DE0-8835-20A493D0FDD0}"/>
              </a:ext>
            </a:extLst>
          </p:cNvPr>
          <p:cNvSpPr txBox="1"/>
          <p:nvPr/>
        </p:nvSpPr>
        <p:spPr>
          <a:xfrm>
            <a:off x="4247715" y="4826882"/>
            <a:ext cx="398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Проектирование архитектуры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1D2C3-49F5-4AAC-BBB8-9DC1E377A768}"/>
              </a:ext>
            </a:extLst>
          </p:cNvPr>
          <p:cNvSpPr txBox="1"/>
          <p:nvPr/>
        </p:nvSpPr>
        <p:spPr>
          <a:xfrm>
            <a:off x="4746166" y="4160092"/>
            <a:ext cx="298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FF00"/>
                </a:solidFill>
              </a:rPr>
              <a:t>Конструирование</a:t>
            </a: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97007CD-56A5-495D-BE1F-783499ED33A4}"/>
              </a:ext>
            </a:extLst>
          </p:cNvPr>
          <p:cNvSpPr/>
          <p:nvPr/>
        </p:nvSpPr>
        <p:spPr>
          <a:xfrm>
            <a:off x="4294610" y="5413805"/>
            <a:ext cx="388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Выработка требований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47A02537-2B5C-447F-A574-9AF66AB9C6D9}"/>
              </a:ext>
            </a:extLst>
          </p:cNvPr>
          <p:cNvSpPr/>
          <p:nvPr/>
        </p:nvSpPr>
        <p:spPr>
          <a:xfrm>
            <a:off x="4294610" y="5957673"/>
            <a:ext cx="3611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Определение проблемы</a:t>
            </a:r>
          </a:p>
        </p:txBody>
      </p:sp>
      <p:cxnSp>
        <p:nvCxnSpPr>
          <p:cNvPr id="16" name="Straight Connector 29">
            <a:extLst>
              <a:ext uri="{FF2B5EF4-FFF2-40B4-BE49-F238E27FC236}">
                <a16:creationId xmlns:a16="http://schemas.microsoft.com/office/drawing/2014/main" id="{9316A9BD-D7A1-4BCB-B734-739477A219C6}"/>
              </a:ext>
            </a:extLst>
          </p:cNvPr>
          <p:cNvCxnSpPr>
            <a:cxnSpLocks/>
          </p:cNvCxnSpPr>
          <p:nvPr/>
        </p:nvCxnSpPr>
        <p:spPr>
          <a:xfrm>
            <a:off x="3883857" y="5345068"/>
            <a:ext cx="4574343" cy="1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6059395A-DD19-4531-B3A1-DF2451A630DC}"/>
              </a:ext>
            </a:extLst>
          </p:cNvPr>
          <p:cNvCxnSpPr>
            <a:cxnSpLocks/>
          </p:cNvCxnSpPr>
          <p:nvPr/>
        </p:nvCxnSpPr>
        <p:spPr>
          <a:xfrm>
            <a:off x="3535680" y="5893513"/>
            <a:ext cx="5278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06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53BD3-A00B-436B-BD64-0BB3A12E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получить у </a:t>
            </a:r>
            <a:r>
              <a:rPr lang="ru-RU" dirty="0" err="1"/>
              <a:t>замоканного</a:t>
            </a:r>
            <a:r>
              <a:rPr lang="ru-RU" dirty="0"/>
              <a:t>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24F95-87AB-400C-BF5F-068E389C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Сколько раз был вызван метод?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 err="1"/>
              <a:t>toHaveBeenCalledTimes</a:t>
            </a:r>
            <a:endParaRPr lang="en-US" dirty="0"/>
          </a:p>
          <a:p>
            <a:r>
              <a:rPr lang="ru-RU" dirty="0"/>
              <a:t>С какими аргументами был вызван метод?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 err="1"/>
              <a:t>toHaveBeenCalledWith</a:t>
            </a:r>
            <a:r>
              <a:rPr lang="en-US" dirty="0"/>
              <a:t> \ </a:t>
            </a:r>
            <a:r>
              <a:rPr lang="en-US" dirty="0" err="1"/>
              <a:t>toHaveBeenLastCalledWith</a:t>
            </a:r>
            <a:endParaRPr lang="ru-RU" dirty="0"/>
          </a:p>
          <a:p>
            <a:r>
              <a:rPr lang="ru-RU" dirty="0"/>
              <a:t>Метод что-то возвращает, а не падает? </a:t>
            </a:r>
          </a:p>
          <a:p>
            <a:pPr lvl="1"/>
            <a:r>
              <a:rPr lang="en-US" dirty="0" err="1"/>
              <a:t>toHaveReturned</a:t>
            </a:r>
            <a:endParaRPr lang="ru-RU" dirty="0"/>
          </a:p>
          <a:p>
            <a:r>
              <a:rPr lang="ru-RU" dirty="0"/>
              <a:t>И др.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2DBA37-AEA2-4B85-847C-3459E12F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245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0FBF-72D7-4637-BA8D-2B18D71D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порядок написания тестов для классовых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1FCC0-3018-4537-8141-7A8DFB12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Генерирование </a:t>
            </a:r>
            <a:r>
              <a:rPr lang="ru-RU" dirty="0" err="1"/>
              <a:t>снапшотов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Тестирование методов жизненного цикла</a:t>
            </a:r>
            <a:r>
              <a:rPr lang="en-US" dirty="0"/>
              <a:t>;</a:t>
            </a:r>
          </a:p>
          <a:p>
            <a:r>
              <a:rPr lang="ru-RU" dirty="0"/>
              <a:t>Тестирование методов класса</a:t>
            </a:r>
            <a:r>
              <a:rPr lang="en-US" dirty="0"/>
              <a:t>;</a:t>
            </a:r>
          </a:p>
          <a:p>
            <a:r>
              <a:rPr lang="ru-RU" dirty="0"/>
              <a:t>Тестирование содержимого метода </a:t>
            </a:r>
            <a:r>
              <a:rPr lang="en-US" b="1" dirty="0"/>
              <a:t>render()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0C4B3D-4167-4624-B2F5-72FB656D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2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0C107-EDD4-4B4B-B4F9-3DB52A5A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Class VS functional</a:t>
            </a:r>
            <a:r>
              <a:rPr lang="ru-RU" dirty="0"/>
              <a:t> 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FFC78-5DCD-45D8-B0F0-E4930BE0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7386"/>
          </a:xfrm>
        </p:spPr>
        <p:txBody>
          <a:bodyPr/>
          <a:lstStyle/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У </a:t>
            </a:r>
            <a:r>
              <a:rPr lang="ru-RU" b="1" dirty="0"/>
              <a:t>классового</a:t>
            </a:r>
            <a:r>
              <a:rPr lang="ru-RU" dirty="0"/>
              <a:t> компонента есть доступ ко всем методам</a:t>
            </a:r>
            <a:r>
              <a:rPr lang="en-US" dirty="0"/>
              <a:t> </a:t>
            </a:r>
            <a:r>
              <a:rPr lang="ru-RU" dirty="0"/>
              <a:t>и свойствам класса (через метод </a:t>
            </a:r>
            <a:r>
              <a:rPr lang="en-US" dirty="0"/>
              <a:t>.</a:t>
            </a:r>
            <a:r>
              <a:rPr lang="en-US" b="1" dirty="0"/>
              <a:t>instance</a:t>
            </a:r>
            <a:r>
              <a:rPr lang="en-US" dirty="0"/>
              <a:t>()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У </a:t>
            </a:r>
            <a:r>
              <a:rPr lang="ru-RU" b="1" dirty="0"/>
              <a:t>функционального</a:t>
            </a:r>
            <a:r>
              <a:rPr lang="ru-RU" dirty="0"/>
              <a:t> компонента нет прямого доступа к методам, можно искать </a:t>
            </a:r>
            <a:r>
              <a:rPr lang="en-US" dirty="0"/>
              <a:t>DOM</a:t>
            </a:r>
            <a:r>
              <a:rPr lang="ru-RU" dirty="0"/>
              <a:t> элемент и обращаться к свойству, в которое прокинута ссылка на функцию.</a:t>
            </a:r>
            <a:endParaRPr lang="en-US" dirty="0"/>
          </a:p>
          <a:p>
            <a:r>
              <a:rPr lang="ru-RU" dirty="0"/>
              <a:t>Доступ к </a:t>
            </a:r>
            <a:r>
              <a:rPr lang="en-US" dirty="0"/>
              <a:t>state</a:t>
            </a:r>
            <a:endParaRPr lang="ru-RU" dirty="0"/>
          </a:p>
          <a:p>
            <a:pPr lvl="1"/>
            <a:r>
              <a:rPr lang="ru-RU" dirty="0"/>
              <a:t>У </a:t>
            </a:r>
            <a:r>
              <a:rPr lang="ru-RU" b="1" dirty="0"/>
              <a:t>классовых</a:t>
            </a:r>
            <a:r>
              <a:rPr lang="ru-RU" dirty="0"/>
              <a:t> компонентов есть прямой доступ к </a:t>
            </a:r>
            <a:r>
              <a:rPr lang="en-US" dirty="0"/>
              <a:t>state (</a:t>
            </a:r>
            <a:r>
              <a:rPr lang="ru-RU" dirty="0"/>
              <a:t>чтение/запись)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У </a:t>
            </a:r>
            <a:r>
              <a:rPr lang="ru-RU" b="1" dirty="0"/>
              <a:t>функциональных</a:t>
            </a:r>
            <a:r>
              <a:rPr lang="ru-RU" dirty="0"/>
              <a:t> компонентов можно получить доступ к </a:t>
            </a:r>
            <a:r>
              <a:rPr lang="en-US" dirty="0"/>
              <a:t>state</a:t>
            </a:r>
            <a:r>
              <a:rPr lang="ru-RU" dirty="0"/>
              <a:t> (изменение и чтение) через поиск </a:t>
            </a:r>
            <a:r>
              <a:rPr lang="en-US" dirty="0"/>
              <a:t>DOM</a:t>
            </a:r>
            <a:r>
              <a:rPr lang="ru-RU" dirty="0"/>
              <a:t> элементов, куда попадает </a:t>
            </a:r>
            <a:r>
              <a:rPr lang="en-US" dirty="0"/>
              <a:t>state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D11D27-793D-4ACD-B536-8A088216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89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D02B0-E368-4326-B521-D53F3F1A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Покрытие кода тестами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77843-4DE8-4781-AD1F-67D1A042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 </a:t>
            </a:r>
            <a:r>
              <a:rPr lang="en-US" dirty="0"/>
              <a:t>--coverage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4E234D-431E-477F-848B-BED4AC75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E3F2B7-DF28-4E31-9C43-698522BF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757686"/>
            <a:ext cx="8353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9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AFE34-3B44-4BEC-8498-91BAA84F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E99EF-DF47-422A-B077-B61E6C4D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хорошие тесты повышают качество кода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видов тестов есть огромное множество, необходимые тесты определяются проектом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unit</a:t>
            </a:r>
            <a:r>
              <a:rPr lang="ru-RU" dirty="0"/>
              <a:t> тесты писать несложно, перед началом работы следует ознакомиться с возможностями и особенностями </a:t>
            </a:r>
            <a:r>
              <a:rPr lang="en-US" dirty="0"/>
              <a:t>jest</a:t>
            </a:r>
            <a:r>
              <a:rPr lang="ru-RU" dirty="0"/>
              <a:t> и </a:t>
            </a:r>
            <a:r>
              <a:rPr lang="en-US" dirty="0"/>
              <a:t>enzyme; </a:t>
            </a:r>
            <a:endParaRPr lang="ru-RU" dirty="0"/>
          </a:p>
          <a:p>
            <a:r>
              <a:rPr lang="ru-RU" dirty="0"/>
              <a:t>у классовых компонентов, в отличии от функциональных, есть прямой доступ к методам</a:t>
            </a:r>
            <a:r>
              <a:rPr lang="en-US" dirty="0"/>
              <a:t>/state</a:t>
            </a:r>
            <a:r>
              <a:rPr lang="ru-RU" dirty="0"/>
              <a:t>, что может значительно упростить написание тестов.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546780-7836-4B8B-A82F-F3C28871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61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D6BFD-5499-4EB4-8895-4BF4200E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311C2-ADEB-45AA-8D75-B1BF2950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https://github.com/artem-gorokhovskii/frontend-unit-tests</a:t>
            </a:r>
            <a:r>
              <a:rPr lang="en-US" dirty="0"/>
              <a:t> - </a:t>
            </a:r>
            <a:r>
              <a:rPr lang="ru-RU" dirty="0"/>
              <a:t>примеры из доклада</a:t>
            </a:r>
            <a:r>
              <a:rPr lang="en-US" dirty="0"/>
              <a:t>;</a:t>
            </a:r>
          </a:p>
          <a:p>
            <a:r>
              <a:rPr lang="en-US" dirty="0">
                <a:hlinkClick r:id="rId3"/>
              </a:rPr>
              <a:t>https://jestjs.io/docs/en/expect</a:t>
            </a:r>
            <a:r>
              <a:rPr lang="en-US" dirty="0"/>
              <a:t> - </a:t>
            </a:r>
            <a:r>
              <a:rPr lang="ru-RU" dirty="0"/>
              <a:t>утверждения для тестов</a:t>
            </a:r>
            <a:r>
              <a:rPr lang="en-US" dirty="0"/>
              <a:t>;</a:t>
            </a:r>
          </a:p>
          <a:p>
            <a:r>
              <a:rPr lang="en-US" dirty="0">
                <a:hlinkClick r:id="rId4"/>
              </a:rPr>
              <a:t>https://airbnb.io/enzyme/docs/api/shallow.html</a:t>
            </a:r>
            <a:r>
              <a:rPr lang="en-US" dirty="0"/>
              <a:t> -</a:t>
            </a:r>
            <a:r>
              <a:rPr lang="ru-RU" dirty="0"/>
              <a:t> документация по </a:t>
            </a:r>
            <a:r>
              <a:rPr lang="en-US" dirty="0"/>
              <a:t>enzyme;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8E76AA-84DE-4040-8881-E3DD5F12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5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1C8D1-2217-4875-AD50-E8291173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181600"/>
          </a:xfrm>
        </p:spPr>
        <p:txBody>
          <a:bodyPr/>
          <a:lstStyle/>
          <a:p>
            <a:pPr algn="ctr"/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E9B1C5-FAAF-48D1-9A0C-7201305B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D80A7-A67C-4E0C-96AA-D5C2565B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исправления дефекта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8B35E-19C7-4F77-87FB-01B78F9D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188" y="5330072"/>
            <a:ext cx="10410128" cy="51454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Зависимость стоимости исправления дефекта от этапа внесения дефекта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91C8ED-5847-437B-B143-A21A9D32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3C3B81-6A7F-4FFD-86F3-723B11391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19087"/>
              </p:ext>
            </p:extLst>
          </p:nvPr>
        </p:nvGraphicFramePr>
        <p:xfrm>
          <a:off x="1285188" y="2327868"/>
          <a:ext cx="10410128" cy="2958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6973">
                  <a:extLst>
                    <a:ext uri="{9D8B030D-6E8A-4147-A177-3AD203B41FA5}">
                      <a16:colId xmlns:a16="http://schemas.microsoft.com/office/drawing/2014/main" val="2885163528"/>
                    </a:ext>
                  </a:extLst>
                </a:gridCol>
                <a:gridCol w="1535289">
                  <a:extLst>
                    <a:ext uri="{9D8B030D-6E8A-4147-A177-3AD203B41FA5}">
                      <a16:colId xmlns:a16="http://schemas.microsoft.com/office/drawing/2014/main" val="3121396615"/>
                    </a:ext>
                  </a:extLst>
                </a:gridCol>
                <a:gridCol w="1749777">
                  <a:extLst>
                    <a:ext uri="{9D8B030D-6E8A-4147-A177-3AD203B41FA5}">
                      <a16:colId xmlns:a16="http://schemas.microsoft.com/office/drawing/2014/main" val="1769972986"/>
                    </a:ext>
                  </a:extLst>
                </a:gridCol>
                <a:gridCol w="1851378">
                  <a:extLst>
                    <a:ext uri="{9D8B030D-6E8A-4147-A177-3AD203B41FA5}">
                      <a16:colId xmlns:a16="http://schemas.microsoft.com/office/drawing/2014/main" val="16935490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4850020"/>
                    </a:ext>
                  </a:extLst>
                </a:gridCol>
                <a:gridCol w="1512711">
                  <a:extLst>
                    <a:ext uri="{9D8B030D-6E8A-4147-A177-3AD203B41FA5}">
                      <a16:colId xmlns:a16="http://schemas.microsoft.com/office/drawing/2014/main" val="2242314982"/>
                    </a:ext>
                  </a:extLst>
                </a:gridCol>
              </a:tblGrid>
              <a:tr h="680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Время внесения дефекта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Выработка требований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Проектирование архитектуры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Конструирование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Тестироваие системы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dirty="0"/>
                        <a:t>После выпуска ПО</a:t>
                      </a:r>
                      <a:endParaRPr lang="en-US" sz="1600" dirty="0"/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475399589"/>
                  </a:ext>
                </a:extLst>
              </a:tr>
              <a:tr h="845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/>
                        <a:t>Выработка требований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3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5-10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10-100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677540265"/>
                  </a:ext>
                </a:extLst>
              </a:tr>
              <a:tr h="653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/>
                        <a:t>Проектирование архитектуры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-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15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25-100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3780675790"/>
                  </a:ext>
                </a:extLst>
              </a:tr>
              <a:tr h="6294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/>
                        <a:t>Конструирование</a:t>
                      </a:r>
                      <a:endParaRPr lang="en-US" sz="1600" dirty="0"/>
                    </a:p>
                  </a:txBody>
                  <a:tcPr marL="115117" marR="115117" marT="57559" marB="5755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-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/>
                        <a:t>-</a:t>
                      </a:r>
                      <a:endParaRPr lang="en-US" sz="2400" dirty="0"/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15117" marR="115117" marT="57559" marB="575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2400" dirty="0">
                          <a:solidFill>
                            <a:srgbClr val="FF0000"/>
                          </a:solidFill>
                        </a:rPr>
                        <a:t>10-25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115117" marR="115117" marT="57559" marB="57559"/>
                </a:tc>
                <a:extLst>
                  <a:ext uri="{0D108BD9-81ED-4DB2-BD59-A6C34878D82A}">
                    <a16:rowId xmlns:a16="http://schemas.microsoft.com/office/drawing/2014/main" val="326930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D2669-DAAE-45C8-B095-87D06189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F7602-84B7-4464-8996-BA907FF7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блочные (модульные, </a:t>
            </a:r>
            <a:r>
              <a:rPr lang="en-US" dirty="0"/>
              <a:t>unit</a:t>
            </a:r>
            <a:r>
              <a:rPr lang="ru-RU" dirty="0"/>
              <a:t>) тесты</a:t>
            </a:r>
            <a:r>
              <a:rPr lang="en-US" dirty="0"/>
              <a:t>;</a:t>
            </a:r>
          </a:p>
          <a:p>
            <a:r>
              <a:rPr lang="ru-RU" dirty="0"/>
              <a:t>интеграционные тесты</a:t>
            </a:r>
            <a:r>
              <a:rPr lang="en-US" dirty="0"/>
              <a:t>;</a:t>
            </a:r>
          </a:p>
          <a:p>
            <a:r>
              <a:rPr lang="ru-RU" dirty="0"/>
              <a:t>функциональные (</a:t>
            </a:r>
            <a:r>
              <a:rPr lang="en-US" dirty="0"/>
              <a:t>E2E)</a:t>
            </a:r>
            <a:r>
              <a:rPr lang="ru-RU" dirty="0"/>
              <a:t> тесты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регрессивное тестирование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r>
              <a:rPr lang="ru-RU" dirty="0"/>
              <a:t>ограниченное бета-тестирование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complexity-</a:t>
            </a:r>
            <a:r>
              <a:rPr lang="ru-RU" dirty="0"/>
              <a:t>тесты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и другие…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EC6F24-FC10-40ED-84F2-884527DE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6</a:t>
            </a:fld>
            <a:endParaRPr lang="ru-RU" dirty="0"/>
          </a:p>
        </p:txBody>
      </p:sp>
      <p:pic>
        <p:nvPicPr>
          <p:cNvPr id="1026" name="Picture 2" descr="Картинки по запросу большой список">
            <a:extLst>
              <a:ext uri="{FF2B5EF4-FFF2-40B4-BE49-F238E27FC236}">
                <a16:creationId xmlns:a16="http://schemas.microsoft.com/office/drawing/2014/main" id="{029F475E-8142-4FF0-ADA2-019F9F6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22" y="2466598"/>
            <a:ext cx="2895600" cy="26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3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5E809-F36C-481F-A5FB-BE7784EE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DEB0A-14B9-40D1-BB0E-E25DED63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тестируется отдельный метод/компонент</a:t>
            </a:r>
            <a:r>
              <a:rPr lang="en-US" dirty="0"/>
              <a:t>;</a:t>
            </a:r>
          </a:p>
          <a:p>
            <a:r>
              <a:rPr lang="ru-RU" dirty="0"/>
              <a:t>сопровождают исходный код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Примеры </a:t>
            </a:r>
            <a:r>
              <a:rPr lang="en-US" dirty="0"/>
              <a:t>Unit </a:t>
            </a:r>
            <a:r>
              <a:rPr lang="ru-RU" dirty="0"/>
              <a:t>теста:</a:t>
            </a:r>
          </a:p>
          <a:p>
            <a:r>
              <a:rPr lang="ru-RU" dirty="0"/>
              <a:t>Метод </a:t>
            </a:r>
            <a:r>
              <a:rPr lang="en-US" b="1" dirty="0" err="1"/>
              <a:t>getDate</a:t>
            </a:r>
            <a:r>
              <a:rPr lang="ru-RU" dirty="0"/>
              <a:t> должен преобразовать входящую дату в формат </a:t>
            </a:r>
            <a:br>
              <a:rPr lang="en-US" dirty="0"/>
            </a:br>
            <a:r>
              <a:rPr lang="en-US" dirty="0"/>
              <a:t>DD.MM.YYYY HH:MM:SS</a:t>
            </a:r>
            <a:r>
              <a:rPr lang="ru-RU" dirty="0"/>
              <a:t> и вернуть дату в данном формате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740F63-23C4-4CC6-A2AE-8499175A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7C4304-CEA6-4270-B191-E1F80B8C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29" y="499864"/>
            <a:ext cx="3402702" cy="17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7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8779F-B812-4889-9027-F038DA58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Интеграционные 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2EBFB-F803-44B3-B4CC-FC81AA0A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93102"/>
          </a:xfrm>
        </p:spPr>
        <p:txBody>
          <a:bodyPr>
            <a:normAutofit/>
          </a:bodyPr>
          <a:lstStyle/>
          <a:p>
            <a:r>
              <a:rPr lang="ru-RU" dirty="0"/>
              <a:t>тестируется связка компонентов/методов</a:t>
            </a:r>
            <a:r>
              <a:rPr lang="en-US" dirty="0"/>
              <a:t>;</a:t>
            </a:r>
          </a:p>
          <a:p>
            <a:r>
              <a:rPr lang="ru-RU" dirty="0"/>
              <a:t>тестируются пограничные ситуации, которые часто ломаются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реальные данные могут </a:t>
            </a:r>
            <a:r>
              <a:rPr lang="ru-RU" dirty="0" err="1"/>
              <a:t>мокаться</a:t>
            </a:r>
            <a:r>
              <a:rPr lang="ru-RU" dirty="0"/>
              <a:t> (запросы к </a:t>
            </a:r>
            <a:r>
              <a:rPr lang="en-US" dirty="0"/>
              <a:t>API</a:t>
            </a:r>
            <a:r>
              <a:rPr lang="ru-RU" dirty="0"/>
              <a:t>, например)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 интеграционного теста:</a:t>
            </a:r>
          </a:p>
          <a:p>
            <a:r>
              <a:rPr lang="ru-RU" dirty="0"/>
              <a:t>Компонент </a:t>
            </a:r>
            <a:r>
              <a:rPr lang="en-US" dirty="0"/>
              <a:t>Client</a:t>
            </a:r>
            <a:r>
              <a:rPr lang="ru-RU" dirty="0"/>
              <a:t> должен:</a:t>
            </a:r>
            <a:endParaRPr lang="en-US" dirty="0"/>
          </a:p>
          <a:p>
            <a:pPr lvl="1"/>
            <a:r>
              <a:rPr lang="ru-RU" dirty="0"/>
              <a:t>подготовить последнюю дату обновления клиентских данных </a:t>
            </a:r>
            <a:r>
              <a:rPr lang="en-US" dirty="0"/>
              <a:t>(</a:t>
            </a:r>
            <a:r>
              <a:rPr lang="ru-RU" dirty="0"/>
              <a:t>формат </a:t>
            </a:r>
            <a:r>
              <a:rPr lang="en-US" dirty="0"/>
              <a:t>DD.MM.YYYY HH:MM:SS) </a:t>
            </a:r>
            <a:r>
              <a:rPr lang="ru-RU" dirty="0"/>
              <a:t>и корректно отрисовать компонент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отправить запрос к </a:t>
            </a:r>
            <a:r>
              <a:rPr lang="en-US" dirty="0"/>
              <a:t>API</a:t>
            </a:r>
            <a:r>
              <a:rPr lang="ru-RU" dirty="0"/>
              <a:t> (</a:t>
            </a:r>
            <a:r>
              <a:rPr lang="ru-RU" dirty="0" err="1"/>
              <a:t>замоканному</a:t>
            </a:r>
            <a:r>
              <a:rPr lang="ru-RU" dirty="0"/>
              <a:t> сервису) с новой датой аутентификации.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97479E-AD3E-4A14-AEAF-86B6E38F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667C43-C268-49EB-8879-B1BC8333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844" y="571500"/>
            <a:ext cx="3275136" cy="15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7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748E6-06C8-4FFE-9F39-E75B7C1F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E2E</a:t>
            </a:r>
            <a:r>
              <a:rPr lang="ru-RU" dirty="0"/>
              <a:t> тесты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60850E-C65C-4821-8B1D-C1EFB7B5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E5C-1B16-42F2-B7DE-779B6E602A6F}" type="slidenum">
              <a:rPr lang="ru-RU" smtClean="0"/>
              <a:t>9</a:t>
            </a:fld>
            <a:endParaRPr lang="ru-RU"/>
          </a:p>
        </p:txBody>
      </p:sp>
      <p:pic>
        <p:nvPicPr>
          <p:cNvPr id="2050" name="Picture 2" descr="Картинки по запросу якорь с цепью">
            <a:extLst>
              <a:ext uri="{FF2B5EF4-FFF2-40B4-BE49-F238E27FC236}">
                <a16:creationId xmlns:a16="http://schemas.microsoft.com/office/drawing/2014/main" id="{0BC95784-CB57-4B76-A11A-DAF34E65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974" y="322187"/>
            <a:ext cx="1922851" cy="258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372C0FE-025D-42A9-A707-A58305739735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41673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тестируют функционал целиком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покрывают случаи, которые не покрывают </a:t>
            </a:r>
            <a:r>
              <a:rPr lang="en-US" dirty="0"/>
              <a:t>Unit</a:t>
            </a:r>
            <a:r>
              <a:rPr lang="ru-RU" dirty="0"/>
              <a:t> и интеграционные тесты.</a:t>
            </a:r>
            <a:endParaRPr lang="en-US" dirty="0"/>
          </a:p>
          <a:p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Пример </a:t>
            </a:r>
            <a:r>
              <a:rPr lang="en-US" dirty="0"/>
              <a:t>end-to-end</a:t>
            </a:r>
            <a:r>
              <a:rPr lang="ru-RU" dirty="0"/>
              <a:t> теста:</a:t>
            </a:r>
          </a:p>
          <a:p>
            <a:r>
              <a:rPr lang="ru-RU" dirty="0"/>
              <a:t>зайти в приложение по </a:t>
            </a:r>
            <a:r>
              <a:rPr lang="en-US" dirty="0"/>
              <a:t>URL https://...;</a:t>
            </a:r>
          </a:p>
          <a:p>
            <a:r>
              <a:rPr lang="ru-RU" dirty="0"/>
              <a:t>ввести логин и пароль</a:t>
            </a:r>
            <a:r>
              <a:rPr lang="en-US" dirty="0"/>
              <a:t>;</a:t>
            </a:r>
          </a:p>
          <a:p>
            <a:r>
              <a:rPr lang="ru-RU" dirty="0"/>
              <a:t>нажать «войти»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проверить, что загружена анкета корректного пользователя</a:t>
            </a:r>
            <a:r>
              <a:rPr lang="en-US" dirty="0"/>
              <a:t> c</a:t>
            </a:r>
            <a:r>
              <a:rPr lang="ru-RU" dirty="0"/>
              <a:t> корректными данными</a:t>
            </a:r>
            <a:r>
              <a:rPr lang="en-US" dirty="0"/>
              <a:t>;</a:t>
            </a:r>
          </a:p>
          <a:p>
            <a:r>
              <a:rPr lang="ru-RU" dirty="0"/>
              <a:t>проверить, что отправился запрос к </a:t>
            </a:r>
            <a:r>
              <a:rPr lang="en-US" dirty="0"/>
              <a:t>API</a:t>
            </a:r>
            <a:r>
              <a:rPr lang="ru-RU" dirty="0"/>
              <a:t> с корректными данными.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01848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1163</Words>
  <Application>Microsoft Office PowerPoint</Application>
  <PresentationFormat>Широкоэкранный</PresentationFormat>
  <Paragraphs>258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9" baseType="lpstr">
      <vt:lpstr>Calibri</vt:lpstr>
      <vt:lpstr>Franklin Gothic Book</vt:lpstr>
      <vt:lpstr>Уголки</vt:lpstr>
      <vt:lpstr>Unit тесты на front-end</vt:lpstr>
      <vt:lpstr>План доклада</vt:lpstr>
      <vt:lpstr>Что такое тестирование</vt:lpstr>
      <vt:lpstr>Цель написания тестов</vt:lpstr>
      <vt:lpstr>Стоимость исправления дефекта</vt:lpstr>
      <vt:lpstr>Виды тестов</vt:lpstr>
      <vt:lpstr>Unit тесты</vt:lpstr>
      <vt:lpstr>Интеграционные тесты</vt:lpstr>
      <vt:lpstr>E2E тесты</vt:lpstr>
      <vt:lpstr>Тестирование методом черного и белого ящика</vt:lpstr>
      <vt:lpstr>Пирамида тестов</vt:lpstr>
      <vt:lpstr>Unit тесты на front-end</vt:lpstr>
      <vt:lpstr>Стек для тестирования</vt:lpstr>
      <vt:lpstr>Структура тестов</vt:lpstr>
      <vt:lpstr>Действия перед/после тестового кейса</vt:lpstr>
      <vt:lpstr>Для чего нужны действия перед/после тестовых кейсов?</vt:lpstr>
      <vt:lpstr>Опишем метод, который реализуем и протестируем</vt:lpstr>
      <vt:lpstr>Реализуем метод getMaskedPhone</vt:lpstr>
      <vt:lpstr>Тестируем метод getMaskedPhone</vt:lpstr>
      <vt:lpstr>Результат прогона тестов</vt:lpstr>
      <vt:lpstr>Компоненты в React</vt:lpstr>
      <vt:lpstr>Монтирование компонентов (enzyme)</vt:lpstr>
      <vt:lpstr>Тестирование функциональных компонентов (FC)</vt:lpstr>
      <vt:lpstr>Функциональный компонент для тестирования Counter</vt:lpstr>
      <vt:lpstr>Монтирование компонента</vt:lpstr>
      <vt:lpstr>Генерирование снапшота</vt:lpstr>
      <vt:lpstr>Проверка значения внутри отрендеренного компонента</vt:lpstr>
      <vt:lpstr>Взаимодействие с кнопкой</vt:lpstr>
      <vt:lpstr>Проверка наличия отрендеренного компонента</vt:lpstr>
      <vt:lpstr>Прогон тестов для функционального компонента</vt:lpstr>
      <vt:lpstr>Тестирование классовых компонентов</vt:lpstr>
      <vt:lpstr>Переписанный FC на классовый компонент</vt:lpstr>
      <vt:lpstr>Повторим первые три теста из FC</vt:lpstr>
      <vt:lpstr>Изменение state вручную</vt:lpstr>
      <vt:lpstr>Покроем тестом классовый метод</vt:lpstr>
      <vt:lpstr>Метод componentDidUpdate и тест к нему</vt:lpstr>
      <vt:lpstr>Прогон тестов для классового компонента</vt:lpstr>
      <vt:lpstr>Тестирование классовых методов</vt:lpstr>
      <vt:lpstr>Замокивание методов</vt:lpstr>
      <vt:lpstr>Что можно получить у замоканного метода</vt:lpstr>
      <vt:lpstr>Предлагаемый порядок написания тестов для классовых компонентов</vt:lpstr>
      <vt:lpstr>Class VS functional компоненты</vt:lpstr>
      <vt:lpstr>Покрытие кода тестами</vt:lpstr>
      <vt:lpstr>Вывод</vt:lpstr>
      <vt:lpstr>Полезные ссылки</vt:lpstr>
      <vt:lpstr>   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тесты на front-end</dc:title>
  <dc:creator>Артем Гороховский</dc:creator>
  <cp:lastModifiedBy>Артем Гороховский</cp:lastModifiedBy>
  <cp:revision>203</cp:revision>
  <dcterms:created xsi:type="dcterms:W3CDTF">2020-01-04T09:58:28Z</dcterms:created>
  <dcterms:modified xsi:type="dcterms:W3CDTF">2020-01-14T05:56:04Z</dcterms:modified>
</cp:coreProperties>
</file>