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08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526825" y="1429000"/>
            <a:ext cx="8520600" cy="339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b="1" lang="en" sz="4400">
                <a:solidFill>
                  <a:srgbClr val="333333"/>
                </a:solidFill>
              </a:rPr>
              <a:t>Studying </a:t>
            </a:r>
            <a:r>
              <a:rPr b="1" lang="en" sz="4400">
                <a:solidFill>
                  <a:srgbClr val="CC0000"/>
                </a:solidFill>
              </a:rPr>
              <a:t>Swiss</a:t>
            </a:r>
            <a:r>
              <a:rPr b="1" lang="en" sz="4400">
                <a:solidFill>
                  <a:srgbClr val="333333"/>
                </a:solidFill>
              </a:rPr>
              <a:t> products (How are Swiss products perceived throughout the world?)</a:t>
            </a:r>
          </a:p>
        </p:txBody>
      </p:sp>
      <p:pic>
        <p:nvPicPr>
          <p:cNvPr descr="amazon_logo_RGB.jp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5555">
            <a:off x="2386349" y="325127"/>
            <a:ext cx="4801551" cy="17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445100"/>
            <a:ext cx="3710700" cy="137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CC0000"/>
                </a:solidFill>
              </a:rPr>
              <a:t>Important</a:t>
            </a:r>
            <a:r>
              <a:rPr b="1" lang="en" sz="2000">
                <a:solidFill>
                  <a:srgbClr val="000000"/>
                </a:solidFill>
              </a:rPr>
              <a:t> question to ask: </a:t>
            </a:r>
            <a:r>
              <a:rPr b="1" lang="en" sz="2200">
                <a:solidFill>
                  <a:srgbClr val="CC0000"/>
                </a:solidFill>
              </a:rPr>
              <a:t>How</a:t>
            </a:r>
            <a:r>
              <a:rPr b="1" lang="en" sz="2200">
                <a:solidFill>
                  <a:srgbClr val="000000"/>
                </a:solidFill>
              </a:rPr>
              <a:t> did we estimate ratings? </a:t>
            </a:r>
          </a:p>
        </p:txBody>
      </p:sp>
      <p:sp>
        <p:nvSpPr>
          <p:cNvPr id="61" name="Shape 61"/>
          <p:cNvSpPr txBox="1"/>
          <p:nvPr/>
        </p:nvSpPr>
        <p:spPr>
          <a:xfrm rot="865259">
            <a:off x="4658008" y="1062362"/>
            <a:ext cx="4442576" cy="910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000"/>
              <a:t>Categories stats</a:t>
            </a:r>
          </a:p>
        </p:txBody>
      </p:sp>
      <p:pic>
        <p:nvPicPr>
          <p:cNvPr descr="brands_cat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1933850"/>
            <a:ext cx="6544249" cy="29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698150" y="1293425"/>
            <a:ext cx="79857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_cat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4874">
            <a:off x="153185" y="288348"/>
            <a:ext cx="4362902" cy="25267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nds_category.png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450" y="0"/>
            <a:ext cx="4999675" cy="2669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_years_cat.png"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5675" y="2617250"/>
            <a:ext cx="6572250" cy="25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keh_countries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334" y="0"/>
            <a:ext cx="535068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470819">
            <a:off x="935902" y="540474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760450" y="2741725"/>
            <a:ext cx="20127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0000"/>
                </a:solidFill>
              </a:rPr>
              <a:t>Note</a:t>
            </a:r>
            <a:r>
              <a:rPr lang="en"/>
              <a:t>: Review with helpful score </a:t>
            </a:r>
            <a:r>
              <a:rPr lang="en">
                <a:solidFill>
                  <a:srgbClr val="990000"/>
                </a:solidFill>
              </a:rPr>
              <a:t>0/1</a:t>
            </a:r>
            <a:r>
              <a:rPr lang="en"/>
              <a:t> and review with helpful score </a:t>
            </a:r>
            <a:r>
              <a:rPr lang="en">
                <a:solidFill>
                  <a:srgbClr val="990000"/>
                </a:solidFill>
              </a:rPr>
              <a:t>0/10</a:t>
            </a:r>
            <a:r>
              <a:rPr lang="en"/>
              <a:t> cannot be taken into consideration equaly</a:t>
            </a:r>
            <a:r>
              <a:rPr b="1" lang="en"/>
              <a:t>!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nds_rat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6374"/>
            <a:ext cx="6473449" cy="32175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 rot="1416260">
            <a:off x="5385162" y="709194"/>
            <a:ext cx="3732597" cy="911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"/>
              <a:t>Brands stats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493475" y="2755575"/>
            <a:ext cx="24612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C0000"/>
                </a:solidFill>
              </a:rPr>
              <a:t>Fun</a:t>
            </a:r>
            <a:r>
              <a:rPr lang="en"/>
              <a:t> fact: In our dataset there is a product which has review </a:t>
            </a:r>
            <a:r>
              <a:rPr lang="en">
                <a:solidFill>
                  <a:srgbClr val="CC0000"/>
                </a:solidFill>
              </a:rPr>
              <a:t>1</a:t>
            </a:r>
            <a:r>
              <a:rPr lang="en"/>
              <a:t> with helpful score </a:t>
            </a:r>
            <a:r>
              <a:rPr lang="en">
                <a:solidFill>
                  <a:srgbClr val="CC0000"/>
                </a:solidFill>
              </a:rPr>
              <a:t>18/19</a:t>
            </a:r>
            <a:r>
              <a:rPr lang="en"/>
              <a:t>. Rating of that product now on amazon.com is </a:t>
            </a:r>
            <a:r>
              <a:rPr lang="en">
                <a:solidFill>
                  <a:srgbClr val="CC0000"/>
                </a:solidFill>
              </a:rPr>
              <a:t>4.3</a:t>
            </a:r>
            <a:r>
              <a:rPr lang="en"/>
              <a:t>, even though the same review is on the top of review list as one of the most helpful</a:t>
            </a:r>
            <a:r>
              <a:rPr b="1" lang="en"/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gg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13900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 rot="-472">
            <a:off x="2226024" y="152"/>
            <a:ext cx="2184600" cy="9165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5000">
                <a:solidFill>
                  <a:srgbClr val="38761D"/>
                </a:solidFill>
              </a:rPr>
              <a:t>SIGG</a:t>
            </a:r>
          </a:p>
        </p:txBody>
      </p:sp>
      <p:pic>
        <p:nvPicPr>
          <p:cNvPr descr="best.pn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586" y="428100"/>
            <a:ext cx="1716897" cy="243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st.png"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6501" y="304400"/>
            <a:ext cx="1645299" cy="25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g_over_time.png"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2724" y="2923650"/>
            <a:ext cx="6171274" cy="22198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064075" y="62050"/>
            <a:ext cx="1562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BEST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194475" y="62050"/>
            <a:ext cx="1562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WORST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488800" y="114675"/>
            <a:ext cx="1716900" cy="663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041850" y="1607950"/>
            <a:ext cx="5790300" cy="29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(future) IDEA: Find mean rating of each user. Are there any </a:t>
            </a:r>
            <a:r>
              <a:rPr lang="en">
                <a:solidFill>
                  <a:srgbClr val="CC0000"/>
                </a:solidFill>
              </a:rPr>
              <a:t>haters</a:t>
            </a:r>
            <a:r>
              <a:rPr lang="en">
                <a:solidFill>
                  <a:srgbClr val="000000"/>
                </a:solidFill>
              </a:rPr>
              <a:t>? YES: Take their ratings with smaller weight.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POTENTIAL PROBLEM: Not many users has reviewed significant amount of product. </a:t>
            </a:r>
            <a:br>
              <a:rPr lang="en">
                <a:solidFill>
                  <a:srgbClr val="000000"/>
                </a:solidFill>
              </a:rPr>
            </a:br>
          </a:p>
        </p:txBody>
      </p:sp>
      <p:pic>
        <p:nvPicPr>
          <p:cNvPr descr="light-bulb-emoticon-a7sHb7-clipart.jp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47" y="1607949"/>
            <a:ext cx="2160874" cy="26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