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4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7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4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9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5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8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9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4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D9C017-59A1-3440-AD09-09614095D55A}" type="datetimeFigureOut">
              <a:rPr lang="ru-RU" smtClean="0"/>
              <a:t>10.10.2022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E35C08-8145-6149-B755-C392DC4F01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849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BA557-3BDC-5BC1-FAD2-179ACF5DB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Математическое моделирование изотермической фильтрации в модели Баклея-Леверетта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579E5-B509-E02E-3D66-C31B0493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318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СТУДЕНТ </a:t>
            </a:r>
            <a:r>
              <a:rPr lang="en-US" dirty="0"/>
              <a:t>5</a:t>
            </a:r>
            <a:r>
              <a:rPr lang="ru-RU" dirty="0"/>
              <a:t> КУРСА МГУ ИМ. М.В. ЛОМОНОСОВА</a:t>
            </a:r>
          </a:p>
          <a:p>
            <a:r>
              <a:rPr lang="ru-RU" dirty="0"/>
              <a:t>АНДРЕЕВ АРТЁМ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К.Ф.-М.Н. КОЛДОБА ЕЛЕНА ВАЛЕНТИНОВНА</a:t>
            </a:r>
          </a:p>
        </p:txBody>
      </p:sp>
    </p:spTree>
    <p:extLst>
      <p:ext uri="{BB962C8B-B14F-4D97-AF65-F5344CB8AC3E}">
        <p14:creationId xmlns:p14="http://schemas.microsoft.com/office/powerpoint/2010/main" val="351099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23EC8-0767-C25D-A45A-3ED6606F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99202"/>
            <a:ext cx="10571998" cy="970450"/>
          </a:xfrm>
        </p:spPr>
        <p:txBody>
          <a:bodyPr/>
          <a:lstStyle/>
          <a:p>
            <a:r>
              <a:rPr lang="ru-RU" dirty="0"/>
              <a:t>Основные уравнения изотермической фильтрации – это закон сохранения </a:t>
            </a:r>
            <a:r>
              <a:rPr lang="en-US" dirty="0"/>
              <a:t>N </a:t>
            </a:r>
            <a:r>
              <a:rPr lang="ru-RU" dirty="0"/>
              <a:t>компонент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691DD1-CDF4-A7FB-79F2-4165134B8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600" baseline="-25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ru-RU" sz="3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sz="3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sz="3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3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ru-RU" sz="3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ru-RU" sz="3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3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=1 ,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..., N</a:t>
                </a:r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-	</a:t>
                </a:r>
                <a:r>
                  <a:rPr lang="ru-RU" sz="2600" dirty="0">
                    <a:ea typeface="Times New Roman" panose="02020603050405020304" pitchFamily="18" charset="0"/>
                  </a:rPr>
                  <a:t>индекс компоненты</a:t>
                </a:r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ru-RU" sz="2600" baseline="-25000" dirty="0"/>
                          <m:t>𝛂</m:t>
                        </m:r>
                      </m:sub>
                      <m:sup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ru-RU" sz="2600" baseline="-25000" dirty="0"/>
                          <m:t>𝛂</m:t>
                        </m:r>
                      </m:sub>
                      <m:sup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ru-RU" sz="2600" baseline="-25000" dirty="0"/>
                                  <m:t>𝛂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ru-RU" sz="2600" i="1" dirty="0">
                  <a:solidFill>
                    <a:schemeClr val="tx1"/>
                  </a:solidFill>
                  <a:effectLst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</m:e>
                    </m:acc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𝐾</m:t>
                    </m:r>
                    <m:f>
                      <m:f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ru-RU" sz="2600" baseline="-25000" dirty="0"/>
                              <m:t>𝛂</m:t>
                            </m:r>
                          </m:sub>
                        </m:sSub>
                      </m:den>
                    </m:f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 </m:t>
                    </m:r>
                    <m:f>
                      <m:f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num>
                      <m:den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ru-RU" sz="2600" dirty="0"/>
                  <a:t>	- Закон Дарси (закон сохранения импульса)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691DD1-CDF4-A7FB-79F2-4165134B8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58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5219-70D0-46BA-9D51-170B7E3C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проницаемость и объёмная насыщенность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B7F5E-AECF-6E89-17D3-BA3266687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56452"/>
                <a:ext cx="11650532" cy="46832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1900" dirty="0">
                    <a:effectLst/>
                    <a:ea typeface="Calibri" panose="020F0502020204030204" pitchFamily="34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900" baseline="-25000" dirty="0"/>
                      <m:t>𝛂</m:t>
                    </m:r>
                  </m:oMath>
                </a14:m>
                <a:r>
                  <a:rPr lang="en-US" sz="1900" dirty="0">
                    <a:effectLst/>
                    <a:ea typeface="Calibri" panose="020F0502020204030204" pitchFamily="34" charset="0"/>
                  </a:rPr>
                  <a:t> – </a:t>
                </a:r>
                <a:r>
                  <a:rPr lang="ru-RU" sz="1900" dirty="0">
                    <a:effectLst/>
                    <a:ea typeface="Calibri" panose="020F0502020204030204" pitchFamily="34" charset="0"/>
                  </a:rPr>
                  <a:t>объёмная насыщенность фазы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900" dirty="0"/>
                      <m:t>𝛂</m:t>
                    </m:r>
                  </m:oMath>
                </a14:m>
                <a:endParaRPr lang="ru-RU" sz="1900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sz="2100" dirty="0" err="1">
                    <a:effectLst/>
                    <a:ea typeface="Calibri" panose="020F0502020204030204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100" baseline="-25000" dirty="0"/>
                      <m:t>𝛂</m:t>
                    </m:r>
                  </m:oMath>
                </a14:m>
                <a:r>
                  <a:rPr lang="ru-RU" sz="2100" baseline="-250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2100" dirty="0">
                    <a:effectLst/>
                    <a:ea typeface="Calibri" panose="020F0502020204030204" pitchFamily="34" charset="0"/>
                  </a:rPr>
                  <a:t>= </a:t>
                </a:r>
                <a:r>
                  <a:rPr lang="ru-RU" sz="2100" dirty="0" err="1">
                    <a:effectLst/>
                    <a:ea typeface="Calibri" panose="020F0502020204030204" pitchFamily="34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100" baseline="-25000" dirty="0"/>
                      <m:t>𝛂</m:t>
                    </m:r>
                  </m:oMath>
                </a14:m>
                <a:r>
                  <a:rPr lang="ru-RU" sz="2100" dirty="0">
                    <a:effectLst/>
                    <a:ea typeface="Calibri" panose="020F0502020204030204" pitchFamily="34" charset="0"/>
                  </a:rPr>
                  <a:t>(</a:t>
                </a:r>
                <a:r>
                  <a:rPr lang="ru-RU" sz="2100" dirty="0" err="1">
                    <a:effectLst/>
                    <a:ea typeface="Calibri" panose="020F0502020204030204" pitchFamily="34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100" baseline="-25000" dirty="0"/>
                      <m:t>𝛂</m:t>
                    </m:r>
                  </m:oMath>
                </a14:m>
                <a:r>
                  <a:rPr lang="en-US" sz="2100" dirty="0">
                    <a:effectLst/>
                    <a:ea typeface="Calibri" panose="020F0502020204030204" pitchFamily="34" charset="0"/>
                  </a:rPr>
                  <a:t>)</a:t>
                </a:r>
                <a:r>
                  <a:rPr lang="ru-RU" sz="2100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900" dirty="0">
                    <a:effectLst/>
                    <a:ea typeface="Calibri" panose="020F0502020204030204" pitchFamily="34" charset="0"/>
                  </a:rPr>
                  <a:t>- относительная проницаемость, описывает взаимодействие фаз</a:t>
                </a:r>
              </a:p>
              <a:p>
                <a:r>
                  <a:rPr lang="ru-RU" sz="19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Примеры формул для расчёта относительно проницаемости для двух фаз</a:t>
                </a:r>
                <a:r>
                  <a:rPr lang="en-US" sz="19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:</a:t>
                </a:r>
              </a:p>
              <a:p>
                <a:r>
                  <a:rPr lang="ru-RU" sz="19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Без остаточных насыщенностей</a:t>
                </a:r>
                <a:endParaRPr lang="en-US" sz="19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, </m:t>
                    </m:r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= </m:t>
                    </m:r>
                    <m:sSup>
                      <m:sSup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ru-RU" sz="19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 С остаточными насыщенностями</a:t>
                </a:r>
                <a:endParaRPr lang="en-US" sz="19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0, при 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 &lt; 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 − </m:t>
                                            </m:r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1 − </m:t>
                                            </m:r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  <m:r>
                                              <a:rPr lang="ru-RU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, при 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 &gt; 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0, при 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 &gt; 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∗∗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1 − </m:t>
                                    </m:r>
                                    <m:f>
                                      <m:fPr>
                                        <m:ctrlP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num>
                                      <m:den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∗∗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, при 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 &lt; 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∗∗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B7F5E-AECF-6E89-17D3-BA3266687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56452"/>
                <a:ext cx="11650532" cy="46832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1.jpg">
            <a:extLst>
              <a:ext uri="{FF2B5EF4-FFF2-40B4-BE49-F238E27FC236}">
                <a16:creationId xmlns:a16="http://schemas.microsoft.com/office/drawing/2014/main" id="{360128BE-4A41-0FBD-303D-6331F951C5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6958" y="3224604"/>
            <a:ext cx="4363720" cy="35150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430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6CD36-C251-7E22-8473-0684ECF4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50949"/>
            <a:ext cx="10571998" cy="9704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Модель Баклея-Леверетта</a:t>
            </a:r>
            <a:b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28A72-A5DB-E77F-9E58-A3BAAE53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effectLst/>
                <a:ea typeface="Times New Roman" panose="02020603050405020304" pitchFamily="18" charset="0"/>
              </a:rPr>
              <a:t>Отсутствует капиллярный скачок давлений между фазами</a:t>
            </a:r>
            <a:endParaRPr lang="ru-RU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effectLst/>
                <a:ea typeface="Times New Roman" panose="02020603050405020304" pitchFamily="18" charset="0"/>
              </a:rPr>
              <a:t>Присутствуют 2 фазы, компоненты которых не растворяются друг в друге. (нефть и вода)</a:t>
            </a:r>
            <a:endParaRPr lang="ru-RU" sz="22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2200" dirty="0">
                <a:effectLst/>
                <a:ea typeface="Times New Roman" panose="02020603050405020304" pitchFamily="18" charset="0"/>
              </a:rPr>
              <a:t>Отсутствуют фазовые переходы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– получить систему из параболического и гиперболического уравнений, что позволит нам решить задачу численно, с помощью разностных схем.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67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57743-91C5-C2AE-47FE-B375237D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Фазы</a:t>
            </a:r>
            <a:r>
              <a:rPr lang="en-US" dirty="0"/>
              <a:t> </a:t>
            </a:r>
            <a:r>
              <a:rPr lang="ru-RU" dirty="0"/>
              <a:t>и выкладки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A06B6A-A080-6AAF-0540-5B2A4A081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188525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Первый компонент – вода, присутствует только в фазе </a:t>
                </a:r>
                <a:r>
                  <a:rPr lang="ru-RU" sz="26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W</a:t>
                </a:r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=&gt;</a:t>
                </a:r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= </m:t>
                    </m:r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		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  <m:acc>
                      <m:accPr>
                        <m:chr m:val="̅"/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acc>
                  </m:oMath>
                </a14:m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Нефтяные компоненты присутствуют только в фазе </a:t>
                </a:r>
                <a:r>
                  <a:rPr lang="ru-RU" sz="26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L</a:t>
                </a:r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=&gt;</a:t>
                </a:r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= </m:t>
                    </m:r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</a:t>
                </a:r>
                <a:r>
                  <a:rPr lang="ru-RU" sz="26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	</a:t>
                </a:r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  <m:acc>
                      <m:accPr>
                        <m:chr m:val="̅"/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</a:t>
                </a:r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</a:t>
                </a:r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1A06B6A-A080-6AAF-0540-5B2A4A081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1885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392EF-5909-6CD5-8890-3D1C85A922E3}"/>
                  </a:ext>
                </a:extLst>
              </p:cNvPr>
              <p:cNvSpPr txBox="1"/>
              <p:nvPr/>
            </p:nvSpPr>
            <p:spPr>
              <a:xfrm>
                <a:off x="460169" y="327445"/>
                <a:ext cx="60979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Так как 2 фазы и сумма насыщенностей равна 1, можно отказаться от одного из индексов фазы</a:t>
                </a: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 + 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, 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=1−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𝑠</m:t>
                    </m:r>
                  </m:oMath>
                </a14:m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где </a:t>
                </a:r>
                <a:r>
                  <a:rPr lang="ru-RU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s</a:t>
                </a:r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– насыщенность воды</a:t>
                </a: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392EF-5909-6CD5-8890-3D1C85A9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9" y="327445"/>
                <a:ext cx="6097978" cy="1200329"/>
              </a:xfrm>
              <a:prstGeom prst="rect">
                <a:avLst/>
              </a:prstGeom>
              <a:blipFill>
                <a:blip r:embed="rId2"/>
                <a:stretch>
                  <a:fillRect l="-832" t="-2083" r="-416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225FA-934E-FDD3-EDAB-833FAF86D240}"/>
                  </a:ext>
                </a:extLst>
              </p:cNvPr>
              <p:cNvSpPr txBox="1"/>
              <p:nvPr/>
            </p:nvSpPr>
            <p:spPr>
              <a:xfrm>
                <a:off x="7976260" y="368610"/>
                <a:ext cx="3755571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ru-RU" sz="24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225FA-934E-FDD3-EDAB-833FAF86D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60" y="368610"/>
                <a:ext cx="3755571" cy="1459887"/>
              </a:xfrm>
              <a:prstGeom prst="rect">
                <a:avLst/>
              </a:prstGeom>
              <a:blipFill>
                <a:blip r:embed="rId3"/>
                <a:stretch>
                  <a:fillRect l="-66443" t="-214655" b="-3077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B33B84-71E3-4E7A-8379-74BD4A0CF729}"/>
                  </a:ext>
                </a:extLst>
              </p:cNvPr>
              <p:cNvSpPr txBox="1"/>
              <p:nvPr/>
            </p:nvSpPr>
            <p:spPr>
              <a:xfrm>
                <a:off x="6613071" y="742943"/>
                <a:ext cx="442356" cy="543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B33B84-71E3-4E7A-8379-74BD4A0C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071" y="742943"/>
                <a:ext cx="442356" cy="543354"/>
              </a:xfrm>
              <a:prstGeom prst="rect">
                <a:avLst/>
              </a:prstGeom>
              <a:blipFill>
                <a:blip r:embed="rId4"/>
                <a:stretch>
                  <a:fillRect l="-2778" r="-19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1546E0-6D34-9A28-2205-C172629C69E2}"/>
                  </a:ext>
                </a:extLst>
              </p:cNvPr>
              <p:cNvSpPr txBox="1"/>
              <p:nvPr/>
            </p:nvSpPr>
            <p:spPr>
              <a:xfrm>
                <a:off x="460168" y="2336685"/>
                <a:ext cx="7516091" cy="3439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Введем вспомогательную функцию и назовём её полной скоростью фильтрации:</a:t>
                </a: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algn="ctr"/>
                <a:r>
                  <a:rPr lang="ru-RU" sz="2400" baseline="-25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acc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=−</m:t>
                    </m:r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𝐾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 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𝐾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 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 =−</m:t>
                    </m:r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𝐾𝐵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; </m:t>
                    </m:r>
                  </m:oMath>
                </a14:m>
                <a:endParaRPr lang="ru-RU" sz="24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 </a:t>
                </a: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А также, для упрощения записи уравнений, введём полную подвижность и долю водной фазы:</a:t>
                </a: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R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; 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RU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 </m:t>
                          </m:r>
                        </m:num>
                        <m:den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  <m:r>
                            <a:rPr lang="ru-RU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 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1546E0-6D34-9A28-2205-C172629C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8" y="2336685"/>
                <a:ext cx="7516091" cy="3439596"/>
              </a:xfrm>
              <a:prstGeom prst="rect">
                <a:avLst/>
              </a:prstGeom>
              <a:blipFill>
                <a:blip r:embed="rId5"/>
                <a:stretch>
                  <a:fillRect l="-676" t="-733" b="-3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90239-C283-BEED-6DDC-BFB302D98B4D}"/>
                  </a:ext>
                </a:extLst>
              </p:cNvPr>
              <p:cNvSpPr txBox="1"/>
              <p:nvPr/>
            </p:nvSpPr>
            <p:spPr>
              <a:xfrm>
                <a:off x="7976259" y="2892795"/>
                <a:ext cx="4120739" cy="1632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Сложим уравнения системы (4) и заменим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acc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ru-RU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:</a:t>
                </a:r>
                <a:endParaRPr lang="en-US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en-US" sz="3000" dirty="0">
                    <a:solidFill>
                      <a:schemeClr val="tx1"/>
                    </a:solidFill>
                    <a:effectLst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ru-RU" sz="3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u-RU" sz="30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</m:num>
                      <m:den>
                        <m:r>
                          <a:rPr lang="ru-RU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3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3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ru-RU" sz="30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ru-R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90239-C283-BEED-6DDC-BFB302D9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59" y="2892795"/>
                <a:ext cx="4120739" cy="1632883"/>
              </a:xfrm>
              <a:prstGeom prst="rect">
                <a:avLst/>
              </a:prstGeom>
              <a:blipFill>
                <a:blip r:embed="rId6"/>
                <a:stretch>
                  <a:fillRect l="-920" t="-2326" r="-2147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E1CE7B-7456-C8C7-B961-1A29F411ABC6}"/>
                  </a:ext>
                </a:extLst>
              </p:cNvPr>
              <p:cNvSpPr txBox="1"/>
              <p:nvPr/>
            </p:nvSpPr>
            <p:spPr>
              <a:xfrm>
                <a:off x="7533903" y="3157322"/>
                <a:ext cx="442356" cy="543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E1CE7B-7456-C8C7-B961-1A29F411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903" y="3157322"/>
                <a:ext cx="442356" cy="543354"/>
              </a:xfrm>
              <a:prstGeom prst="rect">
                <a:avLst/>
              </a:prstGeom>
              <a:blipFill>
                <a:blip r:embed="rId7"/>
                <a:stretch>
                  <a:fillRect l="-2857" r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2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43EB3-3670-50A6-14BC-1AEC595E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Итоговая система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BDAC1B-7A0F-8A87-BF75-B52ED5084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41601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ru-RU" sz="220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Воспользуемся законом Дарси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⇒</m:t>
                    </m:r>
                  </m:oMath>
                </a14:m>
                <a:endParaRPr lang="ru-RU" sz="22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𝐾𝐵</m:t>
                        </m:r>
                        <m:f>
                          <m:f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		- параболическое уравнение по давлению</a:t>
                </a:r>
                <a:endParaRPr lang="en-US" sz="22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2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sz="2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ru-RU" sz="2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ru-RU" sz="2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ru-RU" sz="2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sz="26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r>
                  <a:rPr lang="ru-RU" sz="22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Далее, в системе заменим в 1 уравнении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200" baseline="-250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sz="22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𝜙</m:t>
                    </m:r>
                    <m:acc>
                      <m:accPr>
                        <m:chr m:val="̅"/>
                        <m:ctrlPr>
                          <a:rPr lang="ru-RU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ru-RU" sz="2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sz="2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2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+ 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24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𝜙</m:t>
                        </m:r>
                        <m:acc>
                          <m:accPr>
                            <m:chr m:val="̅"/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u-RU" sz="24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</m:e>
                    </m:d>
                    <m:r>
                      <a:rPr lang="ru-RU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	</a:t>
                </a:r>
                <a:r>
                  <a:rPr lang="ru-RU" sz="22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2200" dirty="0"/>
                  <a:t>- гиперболическое уравнение по водонасыщенности</a:t>
                </a:r>
                <a:endParaRPr lang="ru-RU" sz="2200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BDAC1B-7A0F-8A87-BF75-B52ED5084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4160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9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6B23F-3B07-A036-B435-9EB8CEA0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67822"/>
            <a:ext cx="10571998" cy="970450"/>
          </a:xfrm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Задача Баклея-Леверетта</a:t>
            </a:r>
            <a:br>
              <a:rPr lang="ru-RU" sz="40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686D4D-FCC4-5E8D-D756-FA566A993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437" y="2227757"/>
                <a:ext cx="6623488" cy="42440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𝐾𝐵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		- параболическое уравнение по</a:t>
                </a:r>
                <a:r>
                  <a:rPr lang="en-US" dirty="0">
                    <a:ea typeface="Times New Roman" panose="02020603050405020304" pitchFamily="18" charset="0"/>
                  </a:rPr>
                  <a:t> p</a:t>
                </a:r>
                <a:endParaRPr lang="ru-RU" dirty="0">
                  <a:solidFill>
                    <a:schemeClr val="tx1"/>
                  </a:solidFill>
                  <a:effectLst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𝑡</m:t>
                        </m:r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+ 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𝜙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</m:e>
                    </m:d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- гиперболическое уравнение по </a:t>
                </a:r>
                <a:r>
                  <a:rPr lang="en-US" dirty="0"/>
                  <a:t>s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>
                    <a:effectLst/>
                    <a:ea typeface="Times New Roman" panose="02020603050405020304" pitchFamily="18" charset="0"/>
                  </a:rPr>
                  <a:t>0 &lt; </a:t>
                </a:r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 &lt; </a:t>
                </a:r>
                <a:r>
                  <a:rPr lang="en-US" dirty="0">
                    <a:ea typeface="Times New Roman" panose="02020603050405020304" pitchFamily="18" charset="0"/>
                  </a:rPr>
                  <a:t>1, 0 &lt; t &lt; </a:t>
                </a:r>
                <a:r>
                  <a:rPr lang="en-US" dirty="0" err="1">
                    <a:ea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ea typeface="Times New Roman" panose="02020603050405020304" pitchFamily="18" charset="0"/>
                  </a:rPr>
                  <a:t>k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>
                    <a:effectLst/>
                    <a:ea typeface="Times New Roman" panose="02020603050405020304" pitchFamily="18" charset="0"/>
                  </a:rPr>
                  <a:t>Пусть при </a:t>
                </a:r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=0 и </a:t>
                </a:r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=</a:t>
                </a:r>
                <a:r>
                  <a:rPr lang="en-US" dirty="0">
                    <a:ea typeface="Times New Roman" panose="02020603050405020304" pitchFamily="18" charset="0"/>
                  </a:rPr>
                  <a:t>1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 определены плотности и равны соответственно p1, p2, для определённости p1&gt;p2</a:t>
                </a:r>
                <a:r>
                  <a:rPr lang="en-US" dirty="0"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(скважина справа)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>
                    <a:effectLst/>
                    <a:ea typeface="Times New Roman" panose="02020603050405020304" pitchFamily="18" charset="0"/>
                  </a:rPr>
                  <a:t>Начальные условия</a:t>
                </a:r>
                <a:r>
                  <a:rPr lang="en-US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s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(0, </a:t>
                </a:r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x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) = 0</a:t>
                </a:r>
                <a:r>
                  <a:rPr lang="en-US" dirty="0">
                    <a:effectLst/>
                    <a:ea typeface="Times New Roman" panose="02020603050405020304" pitchFamily="18" charset="0"/>
                  </a:rPr>
                  <a:t>.2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>
                    <a:effectLst/>
                    <a:ea typeface="Times New Roman" panose="02020603050405020304" pitchFamily="18" charset="0"/>
                  </a:rPr>
                  <a:t>Граничные условия</a:t>
                </a:r>
                <a:r>
                  <a:rPr lang="en-US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s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(</a:t>
                </a:r>
                <a:r>
                  <a:rPr lang="ru-RU" dirty="0" err="1">
                    <a:effectLst/>
                    <a:ea typeface="Times New Roman" panose="02020603050405020304" pitchFamily="18" charset="0"/>
                  </a:rPr>
                  <a:t>t</a:t>
                </a:r>
                <a:r>
                  <a:rPr lang="ru-RU" dirty="0">
                    <a:effectLst/>
                    <a:ea typeface="Times New Roman" panose="02020603050405020304" pitchFamily="18" charset="0"/>
                  </a:rPr>
                  <a:t>, 0) = </a:t>
                </a:r>
                <a:r>
                  <a:rPr lang="en-US" dirty="0">
                    <a:effectLst/>
                    <a:ea typeface="Times New Roman" panose="02020603050405020304" pitchFamily="18" charset="0"/>
                  </a:rPr>
                  <a:t>0.8</a:t>
                </a:r>
                <a:endParaRPr lang="ru-RU" dirty="0">
                  <a:effectLst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686D4D-FCC4-5E8D-D756-FA566A993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437" y="2227757"/>
                <a:ext cx="6623488" cy="42440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5.png">
            <a:extLst>
              <a:ext uri="{FF2B5EF4-FFF2-40B4-BE49-F238E27FC236}">
                <a16:creationId xmlns:a16="http://schemas.microsoft.com/office/drawing/2014/main" id="{B24B598C-5ACF-5D8F-8328-174DAAC292CD}"/>
              </a:ext>
            </a:extLst>
          </p:cNvPr>
          <p:cNvPicPr/>
          <p:nvPr/>
        </p:nvPicPr>
        <p:blipFill>
          <a:blip r:embed="rId3"/>
          <a:srcRect l="32680" t="22103" r="32494" b="33259"/>
          <a:stretch>
            <a:fillRect/>
          </a:stretch>
        </p:blipFill>
        <p:spPr>
          <a:xfrm>
            <a:off x="7054925" y="2475182"/>
            <a:ext cx="4875306" cy="34953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435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A6423-E182-2206-3223-A82F9E36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Разностная схема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29B22321-025C-F78E-6891-78BA8C3654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29010" t="54101" r="29662" b="31161"/>
          <a:stretch>
            <a:fillRect/>
          </a:stretch>
        </p:blipFill>
        <p:spPr>
          <a:xfrm>
            <a:off x="810000" y="2418268"/>
            <a:ext cx="10077420" cy="2021464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2936B-544F-CCAC-CBA8-B93F0BAA6EC6}"/>
              </a:ext>
            </a:extLst>
          </p:cNvPr>
          <p:cNvSpPr txBox="1"/>
          <p:nvPr/>
        </p:nvSpPr>
        <p:spPr>
          <a:xfrm>
            <a:off x="810000" y="4568647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некотором выбранном </a:t>
            </a:r>
            <a:r>
              <a:rPr lang="ru-RU" dirty="0" err="1"/>
              <a:t>h</a:t>
            </a:r>
            <a:r>
              <a:rPr lang="en-US" dirty="0"/>
              <a:t>, 𝝉 </a:t>
            </a:r>
            <a:r>
              <a:rPr lang="ru-RU" dirty="0"/>
              <a:t>выбирается по условию Куранта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56CF2-19E4-78FF-B533-5A3EB90F9D3B}"/>
              </a:ext>
            </a:extLst>
          </p:cNvPr>
          <p:cNvSpPr txBox="1"/>
          <p:nvPr/>
        </p:nvSpPr>
        <p:spPr>
          <a:xfrm>
            <a:off x="856207" y="5071030"/>
            <a:ext cx="782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 </a:t>
            </a:r>
            <a:r>
              <a:rPr lang="en-US" dirty="0"/>
              <a:t>B</a:t>
            </a:r>
            <a:r>
              <a:rPr lang="en-US" baseline="-25000" dirty="0"/>
              <a:t>n+1/2 </a:t>
            </a:r>
            <a:r>
              <a:rPr lang="ru-RU" dirty="0"/>
              <a:t>предполагается значение функции </a:t>
            </a:r>
            <a:r>
              <a:rPr lang="en-US" dirty="0"/>
              <a:t>B </a:t>
            </a:r>
            <a:r>
              <a:rPr lang="ru-RU" dirty="0"/>
              <a:t>в полуцелой точке</a:t>
            </a:r>
          </a:p>
          <a:p>
            <a:endParaRPr lang="ru-RU" dirty="0"/>
          </a:p>
          <a:p>
            <a:r>
              <a:rPr lang="ru-RU" dirty="0"/>
              <a:t>Для решения воспользуемся </a:t>
            </a:r>
            <a:r>
              <a:rPr lang="ru-RU"/>
              <a:t>методом прогонки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87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{CF73B004-DCD1-D84F-9FC3-89CCB180267A}tf10001121</Template>
  <TotalTime>575</TotalTime>
  <Words>536</Words>
  <Application>Microsoft Macintosh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Century Gothic</vt:lpstr>
      <vt:lpstr>Times New Roman</vt:lpstr>
      <vt:lpstr>Wingdings 2</vt:lpstr>
      <vt:lpstr>Цитаты</vt:lpstr>
      <vt:lpstr>Математическое моделирование изотермической фильтрации в модели Баклея-Леверетта</vt:lpstr>
      <vt:lpstr>Основные уравнения изотермической фильтрации – это закон сохранения N компонент</vt:lpstr>
      <vt:lpstr>Относительная проницаемость и объёмная насыщенность</vt:lpstr>
      <vt:lpstr>Модель Баклея-Леверетта </vt:lpstr>
      <vt:lpstr>Фазы и выкладки</vt:lpstr>
      <vt:lpstr>Презентация PowerPoint</vt:lpstr>
      <vt:lpstr>Итоговая система уравнений</vt:lpstr>
      <vt:lpstr>Задача Баклея-Леверетта </vt:lpstr>
      <vt:lpstr>Разностная схема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изотермической фильтрации в модели Баклея-Леверетта</dc:title>
  <dc:creator>Microsoft Office User</dc:creator>
  <cp:lastModifiedBy>Артем Андреев</cp:lastModifiedBy>
  <cp:revision>8</cp:revision>
  <dcterms:created xsi:type="dcterms:W3CDTF">2022-10-09T23:10:08Z</dcterms:created>
  <dcterms:modified xsi:type="dcterms:W3CDTF">2022-10-10T08:52:24Z</dcterms:modified>
</cp:coreProperties>
</file>