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  <p:sldMasterId id="2147483891" r:id="rId2"/>
    <p:sldMasterId id="2147483951" r:id="rId3"/>
  </p:sldMasterIdLst>
  <p:sldIdLst>
    <p:sldId id="256" r:id="rId4"/>
  </p:sldIdLst>
  <p:sldSz cx="21383625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 Гончаров" initials="АГ" lastIdx="8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9" autoAdjust="0"/>
    <p:restoredTop sz="94660"/>
  </p:normalViewPr>
  <p:slideViewPr>
    <p:cSldViewPr snapToGrid="0">
      <p:cViewPr>
        <p:scale>
          <a:sx n="55" d="100"/>
          <a:sy n="55" d="100"/>
        </p:scale>
        <p:origin x="42" y="-5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64332"/>
            <a:ext cx="16037719" cy="10540259"/>
          </a:xfrm>
        </p:spPr>
        <p:txBody>
          <a:bodyPr anchor="b">
            <a:normAutofit/>
          </a:bodyPr>
          <a:lstStyle>
            <a:lvl1pPr algn="ctr">
              <a:defRPr sz="1052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>
            <a:normAutofit/>
          </a:bodyPr>
          <a:lstStyle>
            <a:lvl1pPr marL="0" indent="0" algn="ctr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 algn="ctr">
              <a:buNone/>
              <a:defRPr sz="4911"/>
            </a:lvl2pPr>
            <a:lvl3pPr marL="1603766" indent="0" algn="ctr">
              <a:buNone/>
              <a:defRPr sz="4209"/>
            </a:lvl3pPr>
            <a:lvl4pPr marL="2405649" indent="0" algn="ctr">
              <a:buNone/>
              <a:defRPr sz="3508"/>
            </a:lvl4pPr>
            <a:lvl5pPr marL="3207532" indent="0" algn="ctr">
              <a:buNone/>
              <a:defRPr sz="3508"/>
            </a:lvl5pPr>
            <a:lvl6pPr marL="4009415" indent="0" algn="ctr">
              <a:buNone/>
              <a:defRPr sz="3508"/>
            </a:lvl6pPr>
            <a:lvl7pPr marL="4811298" indent="0" algn="ctr">
              <a:buNone/>
              <a:defRPr sz="3508"/>
            </a:lvl7pPr>
            <a:lvl8pPr marL="5613182" indent="0" algn="ctr">
              <a:buNone/>
              <a:defRPr sz="3508"/>
            </a:lvl8pPr>
            <a:lvl9pPr marL="6415065" indent="0" algn="ctr">
              <a:buNone/>
              <a:defRPr sz="35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7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7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590848"/>
            <a:ext cx="4610844" cy="25656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590850"/>
            <a:ext cx="13565237" cy="25656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30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64332"/>
            <a:ext cx="16037719" cy="10540259"/>
          </a:xfrm>
        </p:spPr>
        <p:txBody>
          <a:bodyPr anchor="b">
            <a:normAutofit/>
          </a:bodyPr>
          <a:lstStyle>
            <a:lvl1pPr algn="ctr">
              <a:defRPr sz="1052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>
            <a:normAutofit/>
          </a:bodyPr>
          <a:lstStyle>
            <a:lvl1pPr marL="0" indent="0" algn="ctr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 algn="ctr">
              <a:buNone/>
              <a:defRPr sz="4911"/>
            </a:lvl2pPr>
            <a:lvl3pPr marL="1603766" indent="0" algn="ctr">
              <a:buNone/>
              <a:defRPr sz="4209"/>
            </a:lvl3pPr>
            <a:lvl4pPr marL="2405649" indent="0" algn="ctr">
              <a:buNone/>
              <a:defRPr sz="3508"/>
            </a:lvl4pPr>
            <a:lvl5pPr marL="3207532" indent="0" algn="ctr">
              <a:buNone/>
              <a:defRPr sz="3508"/>
            </a:lvl5pPr>
            <a:lvl6pPr marL="4009415" indent="0" algn="ctr">
              <a:buNone/>
              <a:defRPr sz="3508"/>
            </a:lvl6pPr>
            <a:lvl7pPr marL="4811298" indent="0" algn="ctr">
              <a:buNone/>
              <a:defRPr sz="3508"/>
            </a:lvl7pPr>
            <a:lvl8pPr marL="5613182" indent="0" algn="ctr">
              <a:buNone/>
              <a:defRPr sz="3508"/>
            </a:lvl8pPr>
            <a:lvl9pPr marL="6415065" indent="0" algn="ctr">
              <a:buNone/>
              <a:defRPr sz="35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59634"/>
            <a:ext cx="18443377" cy="12586896"/>
          </a:xfrm>
        </p:spPr>
        <p:txBody>
          <a:bodyPr anchor="b">
            <a:normAutofit/>
          </a:bodyPr>
          <a:lstStyle>
            <a:lvl1pPr>
              <a:defRPr sz="1052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097980"/>
            <a:ext cx="18443377" cy="6622701"/>
          </a:xfrm>
        </p:spPr>
        <p:txBody>
          <a:bodyPr anchor="t">
            <a:normAutofit/>
          </a:bodyPr>
          <a:lstStyle>
            <a:lvl1pPr marL="0" indent="0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1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273" y="8073392"/>
            <a:ext cx="9088041" cy="192093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73392"/>
            <a:ext cx="9088041" cy="192093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3896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4" y="7424669"/>
            <a:ext cx="9043491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274" y="11069791"/>
            <a:ext cx="9043491" cy="16247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4671"/>
            <a:ext cx="9088042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69791"/>
            <a:ext cx="9088042" cy="16247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1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9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791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50"/>
            <a:ext cx="6896219" cy="7064203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2"/>
            <a:ext cx="6896219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35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5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48"/>
            <a:ext cx="6896219" cy="7064216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4"/>
            <a:ext cx="6896219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99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968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590848"/>
            <a:ext cx="4610844" cy="25656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590850"/>
            <a:ext cx="13565237" cy="25656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217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953" y="4964332"/>
            <a:ext cx="16037719" cy="10540259"/>
          </a:xfrm>
        </p:spPr>
        <p:txBody>
          <a:bodyPr anchor="b">
            <a:normAutofit/>
          </a:bodyPr>
          <a:lstStyle>
            <a:lvl1pPr algn="ctr">
              <a:defRPr sz="1052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>
            <a:normAutofit/>
          </a:bodyPr>
          <a:lstStyle>
            <a:lvl1pPr marL="0" indent="0" algn="ctr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 algn="ctr">
              <a:buNone/>
              <a:defRPr sz="4911"/>
            </a:lvl2pPr>
            <a:lvl3pPr marL="1603766" indent="0" algn="ctr">
              <a:buNone/>
              <a:defRPr sz="4209"/>
            </a:lvl3pPr>
            <a:lvl4pPr marL="2405649" indent="0" algn="ctr">
              <a:buNone/>
              <a:defRPr sz="3508"/>
            </a:lvl4pPr>
            <a:lvl5pPr marL="3207532" indent="0" algn="ctr">
              <a:buNone/>
              <a:defRPr sz="3508"/>
            </a:lvl5pPr>
            <a:lvl6pPr marL="4009415" indent="0" algn="ctr">
              <a:buNone/>
              <a:defRPr sz="3508"/>
            </a:lvl6pPr>
            <a:lvl7pPr marL="4811298" indent="0" algn="ctr">
              <a:buNone/>
              <a:defRPr sz="3508"/>
            </a:lvl7pPr>
            <a:lvl8pPr marL="5613182" indent="0" algn="ctr">
              <a:buNone/>
              <a:defRPr sz="3508"/>
            </a:lvl8pPr>
            <a:lvl9pPr marL="6415065" indent="0" algn="ctr">
              <a:buNone/>
              <a:defRPr sz="35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289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67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59634"/>
            <a:ext cx="18443377" cy="12586896"/>
          </a:xfrm>
        </p:spPr>
        <p:txBody>
          <a:bodyPr anchor="b">
            <a:normAutofit/>
          </a:bodyPr>
          <a:lstStyle>
            <a:lvl1pPr>
              <a:defRPr sz="1052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097980"/>
            <a:ext cx="18443377" cy="6622701"/>
          </a:xfrm>
        </p:spPr>
        <p:txBody>
          <a:bodyPr anchor="t">
            <a:normAutofit/>
          </a:bodyPr>
          <a:lstStyle>
            <a:lvl1pPr marL="0" indent="0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87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273" y="8073392"/>
            <a:ext cx="9088041" cy="192093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73392"/>
            <a:ext cx="9088041" cy="192093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21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4" y="7424669"/>
            <a:ext cx="9043491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274" y="11069791"/>
            <a:ext cx="9043491" cy="16247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4671"/>
            <a:ext cx="9088042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69791"/>
            <a:ext cx="9088042" cy="16247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81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7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04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7" y="7559634"/>
            <a:ext cx="18443377" cy="12586896"/>
          </a:xfrm>
        </p:spPr>
        <p:txBody>
          <a:bodyPr anchor="b">
            <a:normAutofit/>
          </a:bodyPr>
          <a:lstStyle>
            <a:lvl1pPr>
              <a:defRPr sz="10523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7" y="20097980"/>
            <a:ext cx="18443377" cy="6622701"/>
          </a:xfrm>
        </p:spPr>
        <p:txBody>
          <a:bodyPr anchor="t">
            <a:normAutofit/>
          </a:bodyPr>
          <a:lstStyle>
            <a:lvl1pPr marL="0" indent="0">
              <a:buNone/>
              <a:defRPr sz="420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1883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4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6779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50"/>
            <a:ext cx="6896219" cy="7064203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2"/>
            <a:ext cx="6896219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496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48"/>
            <a:ext cx="6896219" cy="7064216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4"/>
            <a:ext cx="6896219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4934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524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7" y="1590848"/>
            <a:ext cx="4610844" cy="25656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1590850"/>
            <a:ext cx="13565237" cy="2565683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15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273" y="8073392"/>
            <a:ext cx="9088041" cy="192093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73392"/>
            <a:ext cx="9088041" cy="192093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91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4" y="7424669"/>
            <a:ext cx="9043491" cy="364511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274" y="11069791"/>
            <a:ext cx="9043491" cy="16247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4671"/>
            <a:ext cx="9088042" cy="364511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69791"/>
            <a:ext cx="9088042" cy="162479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0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50"/>
            <a:ext cx="6896219" cy="7064203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2"/>
            <a:ext cx="6896219" cy="1681956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470" y="2018348"/>
            <a:ext cx="6896219" cy="7064216"/>
          </a:xfrm>
        </p:spPr>
        <p:txBody>
          <a:bodyPr anchor="b">
            <a:normAutofit/>
          </a:bodyPr>
          <a:lstStyle>
            <a:lvl1pPr>
              <a:defRPr sz="5612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8041" y="4373087"/>
            <a:ext cx="10825460" cy="21529040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470" y="9082564"/>
            <a:ext cx="6896219" cy="168195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6"/>
            </a:lvl1pPr>
            <a:lvl2pPr marL="801883" indent="0">
              <a:buNone/>
              <a:defRPr sz="2105"/>
            </a:lvl2pPr>
            <a:lvl3pPr marL="1603766" indent="0">
              <a:buNone/>
              <a:defRPr sz="1754"/>
            </a:lvl3pPr>
            <a:lvl4pPr marL="2405649" indent="0">
              <a:buNone/>
              <a:defRPr sz="1579"/>
            </a:lvl4pPr>
            <a:lvl5pPr marL="3207532" indent="0">
              <a:buNone/>
              <a:defRPr sz="1579"/>
            </a:lvl5pPr>
            <a:lvl6pPr marL="4009415" indent="0">
              <a:buNone/>
              <a:defRPr sz="1579"/>
            </a:lvl6pPr>
            <a:lvl7pPr marL="4811298" indent="0">
              <a:buNone/>
              <a:defRPr sz="1579"/>
            </a:lvl7pPr>
            <a:lvl8pPr marL="5613182" indent="0">
              <a:buNone/>
              <a:defRPr sz="1579"/>
            </a:lvl8pPr>
            <a:lvl9pPr marL="6415065" indent="0">
              <a:buNone/>
              <a:defRPr sz="157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273" y="1614678"/>
            <a:ext cx="18443377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3" y="8073392"/>
            <a:ext cx="18443377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433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273" y="1614678"/>
            <a:ext cx="18443377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3" y="8073392"/>
            <a:ext cx="18443377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433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273" y="1614678"/>
            <a:ext cx="18443377" cy="5851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273" y="8073392"/>
            <a:ext cx="18443377" cy="1920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4AE600-91A1-4252-BB16-28AE02B98721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433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88A4-53FB-48EA-A0EF-0CB2F249AB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94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spcBef>
          <a:spcPct val="20000"/>
        </a:spcBef>
        <a:buFont typeface="Wingdings 2" pitchFamily="18" charset="2"/>
        <a:buChar char="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video" Target="../media/media1.tif"/><Relationship Id="rId1" Type="http://schemas.microsoft.com/office/2007/relationships/media" Target="../media/media1.tif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40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7" y="11221691"/>
            <a:ext cx="9393688" cy="5198371"/>
          </a:xfrm>
          <a:prstGeom prst="rect">
            <a:avLst/>
          </a:prstGeom>
        </p:spPr>
      </p:pic>
      <p:pic>
        <p:nvPicPr>
          <p:cNvPr id="90" name="Рисунок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786" y="19088252"/>
            <a:ext cx="4652396" cy="39805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17" y="18880936"/>
            <a:ext cx="6063597" cy="610904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72" y="23403680"/>
            <a:ext cx="5730207" cy="4810921"/>
          </a:xfrm>
          <a:prstGeom prst="rect">
            <a:avLst/>
          </a:prstGeom>
        </p:spPr>
      </p:pic>
      <p:sp>
        <p:nvSpPr>
          <p:cNvPr id="77" name="Rounded Rectangle 2"/>
          <p:cNvSpPr/>
          <p:nvPr/>
        </p:nvSpPr>
        <p:spPr>
          <a:xfrm>
            <a:off x="10673290" y="2624607"/>
            <a:ext cx="10536655" cy="591680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563727" y="10223913"/>
            <a:ext cx="10587162" cy="69816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22" y="10316356"/>
            <a:ext cx="8949462" cy="67941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6490" y="256672"/>
            <a:ext cx="16037719" cy="1283369"/>
          </a:xfr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Numerical simulation of second harmonic generation by hybrid</a:t>
            </a:r>
            <a:br>
              <a:rPr lang="en-US" sz="4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4400" b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bi-resonant </a:t>
            </a:r>
            <a:r>
              <a:rPr lang="en-US" sz="4400" b="1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endParaRPr lang="ru-RU" sz="4400" b="1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31624" y="1361691"/>
            <a:ext cx="1503392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" panose="02020603050405020304" pitchFamily="18" charset="0"/>
                <a:cs typeface="Times" panose="02020603050405020304" pitchFamily="18" charset="0"/>
              </a:rPr>
              <a:t>A. Goncharov</a:t>
            </a:r>
            <a:r>
              <a:rPr lang="en-US" sz="2500" b="1" baseline="30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US" sz="2500" b="1" dirty="0">
                <a:latin typeface="Times" panose="02020603050405020304" pitchFamily="18" charset="0"/>
                <a:cs typeface="Times" panose="02020603050405020304" pitchFamily="18" charset="0"/>
              </a:rPr>
              <a:t>, M. </a:t>
            </a:r>
            <a:r>
              <a:rPr lang="en-US" sz="2500" b="1" dirty="0" smtClean="0">
                <a:latin typeface="Times" panose="02020603050405020304" pitchFamily="18" charset="0"/>
                <a:cs typeface="Times" panose="02020603050405020304" pitchFamily="18" charset="0"/>
              </a:rPr>
              <a:t>Petrov</a:t>
            </a:r>
            <a:r>
              <a:rPr lang="en-US" sz="2500" b="1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1,2</a:t>
            </a:r>
            <a:endParaRPr lang="en-US" sz="2500" b="1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500" baseline="30000" dirty="0"/>
              <a:t>1</a:t>
            </a:r>
            <a:r>
              <a:rPr lang="en-US" sz="2500" dirty="0"/>
              <a:t>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Department of Condensed matter physics, St. Petersburg Academic University RAS, St.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Petersburg</a:t>
            </a:r>
            <a:r>
              <a:rPr lang="ru-RU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194021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, Russia</a:t>
            </a:r>
          </a:p>
          <a:p>
            <a:r>
              <a:rPr lang="en-US" sz="2500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Department of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Nanophotonics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and Metamaterials, ITMO university, St. Petersburg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199034,</a:t>
            </a:r>
            <a:r>
              <a:rPr lang="ru-RU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Russia</a:t>
            </a:r>
            <a:endParaRPr lang="en-US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9436" y="2641130"/>
            <a:ext cx="10364135" cy="558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Introduction </a:t>
            </a:r>
          </a:p>
          <a:p>
            <a:pPr algn="just"/>
            <a:r>
              <a:rPr lang="es-ES_tradnl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	Second 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harmonic generation </a:t>
            </a:r>
            <a:r>
              <a:rPr lang="es-ES_tradnl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microscopy(SHGM) 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is an </a:t>
            </a:r>
            <a:r>
              <a:rPr lang="es-ES_tradnl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emerging bioimaging technique based on labeling biological objects with dielectric nonlinear nanoparticles(NNPs)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[1,2]. However, one of the  disadvantage of SHGM is that the second harmonic generation(SHG)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efficiency is very weak due to nanoscale size of employed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particles[1]. To improve frequency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conversion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efficiency NNP can be placed in a hot spot of a </a:t>
            </a:r>
            <a:r>
              <a:rPr lang="en-US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plasmonic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[3]. </a:t>
            </a:r>
          </a:p>
          <a:p>
            <a:pPr algn="just"/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	In this work, we numerically simulate a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bi-resonant hybrid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(HN), combined of a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a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plasmonic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with a </a:t>
            </a:r>
            <a:r>
              <a:rPr lang="en-US" sz="2500" dirty="0" err="1">
                <a:latin typeface="Times" panose="02020603050405020304" pitchFamily="18" charset="0"/>
                <a:cs typeface="Times" panose="02020603050405020304" pitchFamily="18" charset="0"/>
              </a:rPr>
              <a:t>plasmon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resonance(PR)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at the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incident field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wavelength, and BaTiO</a:t>
            </a:r>
            <a:r>
              <a:rPr lang="en-US" sz="25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particle with a Mie resonance at second harmonic wavelength (Figure 1). We demonstrate 150-fold SHG efficiency enhancement with respect to a bare BaTiO</a:t>
            </a:r>
            <a:r>
              <a:rPr lang="en-US" sz="25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particle. We also modify HN configuration to analyze the impact of it’s parameters on SHG efficiency.</a:t>
            </a:r>
            <a:endParaRPr lang="ru-RU" sz="25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1887" y="8774824"/>
            <a:ext cx="95247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Simulation and results</a:t>
            </a:r>
            <a:endParaRPr lang="en-US" sz="32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We aimed at SHG resonance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at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600 nm, so </a:t>
            </a:r>
            <a:r>
              <a:rPr lang="es-ES_tradnl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we employed Mie theory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to adjust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BaTiO3 NNP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radius to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have scattering cross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section (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SCS) resonance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at abovementioned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wavelength. Varying the size of BaTiO</a:t>
            </a:r>
            <a:r>
              <a:rPr lang="en-US" sz="2500" baseline="-25000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we found out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the optimal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radius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equal to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120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nm (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Fig.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2(a)). </a:t>
            </a:r>
            <a:endParaRPr lang="en-US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323" y="20144959"/>
            <a:ext cx="9584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Further,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we 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introduced quadratic nonlinear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susceptibility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tensor </a:t>
            </a:r>
            <a:r>
              <a:rPr lang="ru-RU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BaTiO</a:t>
            </a:r>
            <a:r>
              <a:rPr lang="en-US" sz="2500" baseline="-25000" dirty="0">
                <a:latin typeface="Times" panose="02020603050405020304" pitchFamily="18" charset="0"/>
                <a:cs typeface="Times" panose="02020603050405020304" pitchFamily="18" charset="0"/>
              </a:rPr>
              <a:t>3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to simulate SHG :</a:t>
            </a:r>
            <a:endParaRPr lang="ru-RU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22555" y="21124276"/>
                <a:ext cx="5064768" cy="1330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5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χ </a:t>
                </a:r>
                <a:r>
                  <a:rPr lang="en-US" sz="2500" baseline="-25000" dirty="0" err="1" smtClean="0">
                    <a:latin typeface="Times" panose="02020603050405020304" pitchFamily="18" charset="0"/>
                    <a:cs typeface="Times" panose="02020603050405020304" pitchFamily="18" charset="0"/>
                  </a:rPr>
                  <a:t>ijk</a:t>
                </a:r>
                <a:r>
                  <a:rPr lang="en-US" sz="25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500" dirty="0">
                                  <a:latin typeface="Times" panose="02020603050405020304" pitchFamily="18" charset="0"/>
                                  <a:cs typeface="Times" panose="02020603050405020304" pitchFamily="18" charset="0"/>
                                </a:rPr>
                                <m:t>χ</m:t>
                              </m:r>
                              <m:r>
                                <a:rPr lang="en-US" sz="2500" b="0" i="1" baseline="-25000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500" dirty="0">
                                  <a:latin typeface="Times" panose="02020603050405020304" pitchFamily="18" charset="0"/>
                                  <a:cs typeface="Times" panose="02020603050405020304" pitchFamily="18" charset="0"/>
                                </a:rPr>
                                <m:t>χ</m:t>
                              </m:r>
                              <m:r>
                                <a:rPr lang="en-US" sz="25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500" dirty="0">
                                  <a:latin typeface="Times" panose="02020603050405020304" pitchFamily="18" charset="0"/>
                                  <a:cs typeface="Times" panose="02020603050405020304" pitchFamily="18" charset="0"/>
                                </a:rPr>
                                <m:t>χ</m:t>
                              </m:r>
                              <m:r>
                                <a:rPr lang="en-US" sz="25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  <m:r>
                                <a:rPr lang="en-US" sz="2500" b="0" i="1" baseline="-25000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500" dirty="0">
                                  <a:latin typeface="Times" panose="02020603050405020304" pitchFamily="18" charset="0"/>
                                  <a:cs typeface="Times" panose="02020603050405020304" pitchFamily="18" charset="0"/>
                                </a:rPr>
                                <m:t>χ</m:t>
                              </m:r>
                              <m:r>
                                <a:rPr lang="en-US" sz="2500" i="1" baseline="-25000" dirty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1</m:t>
                              </m:r>
                              <m:r>
                                <a:rPr lang="en-US" sz="2500" b="0" i="1" baseline="-25000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500" dirty="0">
                                  <a:latin typeface="Times" panose="02020603050405020304" pitchFamily="18" charset="0"/>
                                  <a:cs typeface="Times" panose="02020603050405020304" pitchFamily="18" charset="0"/>
                                </a:rPr>
                                <m:t>χ</m:t>
                              </m:r>
                              <m:r>
                                <a:rPr lang="en-US" sz="2500" b="0" i="1" baseline="-25000" dirty="0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5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55" y="21124276"/>
                <a:ext cx="5064768" cy="1330877"/>
              </a:xfrm>
              <a:prstGeom prst="rect">
                <a:avLst/>
              </a:prstGeom>
              <a:blipFill>
                <a:blip r:embed="rId9"/>
                <a:stretch>
                  <a:fillRect l="-19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25005" y="18019420"/>
            <a:ext cx="959649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algn="just"/>
            <a:r>
              <a:rPr lang="en-US" sz="2500" dirty="0"/>
              <a:t>W</a:t>
            </a:r>
            <a:r>
              <a:rPr lang="en-US" sz="2500" dirty="0" smtClean="0"/>
              <a:t>e </a:t>
            </a:r>
            <a:r>
              <a:rPr lang="en-US" sz="2500" dirty="0"/>
              <a:t>applied </a:t>
            </a:r>
            <a:r>
              <a:rPr lang="en-US" sz="2500" dirty="0" err="1"/>
              <a:t>Comsol</a:t>
            </a:r>
            <a:r>
              <a:rPr lang="en-US" sz="2500" dirty="0"/>
              <a:t> Multiphysics environment to adjust the whole hybrid system to have SCS resonance at 1200 </a:t>
            </a:r>
            <a:r>
              <a:rPr lang="en-US" sz="2500" dirty="0" smtClean="0"/>
              <a:t>nm. SCS spectrum was calculated for incident field </a:t>
            </a:r>
            <a:r>
              <a:rPr lang="en-US" sz="2500" dirty="0"/>
              <a:t>wavelengths between 500 nm and 1300 nm with a 10 nm </a:t>
            </a:r>
            <a:r>
              <a:rPr lang="en-US" sz="2500" dirty="0" smtClean="0"/>
              <a:t>step. To </a:t>
            </a:r>
            <a:r>
              <a:rPr lang="en-US" sz="2500" dirty="0"/>
              <a:t>find field distribution the Helmholtz equation was numerically solved for each </a:t>
            </a:r>
            <a:r>
              <a:rPr lang="en-US" sz="2500" dirty="0" smtClean="0"/>
              <a:t>wavelength (Fig</a:t>
            </a:r>
            <a:r>
              <a:rPr lang="en-US" sz="2500" dirty="0"/>
              <a:t>. </a:t>
            </a:r>
            <a:r>
              <a:rPr lang="en-US" sz="2500" dirty="0" smtClean="0"/>
              <a:t>2(b)).</a:t>
            </a:r>
            <a:endParaRPr lang="ru-RU" sz="2500" dirty="0"/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45958" y="16506060"/>
            <a:ext cx="920565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F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igure 2. Scattering cross section for BaTiO</a:t>
            </a:r>
            <a:r>
              <a:rPr lang="en-US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particle with 120 nm radius (left graph)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and normalized (by geometric cross section) backward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SCS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for </a:t>
            </a:r>
            <a:r>
              <a:rPr lang="en-US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plasmonic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and bi-resonant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hybrid </a:t>
            </a:r>
            <a:r>
              <a:rPr lang="en-US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nanoantennas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(right 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graph)</a:t>
            </a:r>
            <a:endParaRPr lang="ru-RU" sz="2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/>
            <a:endParaRPr lang="ru-RU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6661" y="17310690"/>
            <a:ext cx="99784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Finally, we analyzed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impact of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a hotspot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optimal matching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between double BaTiO3 resonant wavelength and PR wavelength on SHG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efficiency(Fig.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5). </a:t>
            </a:r>
            <a:endParaRPr lang="ru-RU" sz="25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1887" y="29136620"/>
            <a:ext cx="80554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[1] </a:t>
            </a:r>
            <a:r>
              <a:rPr lang="en-US" sz="2200" dirty="0" err="1" smtClean="0"/>
              <a:t>Staedler</a:t>
            </a:r>
            <a:r>
              <a:rPr lang="en-US" sz="2200" dirty="0" smtClean="0"/>
              <a:t> </a:t>
            </a:r>
            <a:r>
              <a:rPr lang="en-US" sz="2200" dirty="0"/>
              <a:t>D.; </a:t>
            </a:r>
            <a:r>
              <a:rPr lang="en-US" sz="2200" dirty="0" smtClean="0"/>
              <a:t>et. al. 2012 ACS Nano, </a:t>
            </a:r>
            <a:r>
              <a:rPr lang="en-US" sz="2200" dirty="0"/>
              <a:t>2542–2549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[2] </a:t>
            </a:r>
            <a:r>
              <a:rPr lang="en-US" sz="2200" dirty="0" err="1" smtClean="0"/>
              <a:t>Bonacina</a:t>
            </a:r>
            <a:r>
              <a:rPr lang="en-US" sz="2200" dirty="0" smtClean="0"/>
              <a:t> </a:t>
            </a:r>
            <a:r>
              <a:rPr lang="en-US" sz="2200" dirty="0"/>
              <a:t>L.; </a:t>
            </a:r>
            <a:r>
              <a:rPr lang="en-US" sz="2200" dirty="0" smtClean="0"/>
              <a:t> et. al. 2007 Appl</a:t>
            </a:r>
            <a:r>
              <a:rPr lang="en-US" sz="2200" dirty="0"/>
              <a:t>. Phys. B: Laser Opt</a:t>
            </a:r>
            <a:r>
              <a:rPr lang="en-US" sz="2200" dirty="0" smtClean="0"/>
              <a:t>., </a:t>
            </a:r>
            <a:r>
              <a:rPr lang="ru-RU" sz="2200" dirty="0"/>
              <a:t>87, </a:t>
            </a:r>
            <a:r>
              <a:rPr lang="ru-RU" sz="2200" dirty="0" smtClean="0"/>
              <a:t>399–403</a:t>
            </a:r>
            <a:endParaRPr lang="en-US" sz="2200" dirty="0" smtClean="0"/>
          </a:p>
          <a:p>
            <a:r>
              <a:rPr lang="en-US" sz="2200" dirty="0"/>
              <a:t>[3] </a:t>
            </a:r>
            <a:r>
              <a:rPr lang="en-US" sz="2200" dirty="0" err="1" smtClean="0"/>
              <a:t>Timpu</a:t>
            </a:r>
            <a:r>
              <a:rPr lang="en-US" sz="2200" dirty="0" smtClean="0"/>
              <a:t> F.; et. al. </a:t>
            </a:r>
            <a:r>
              <a:rPr lang="en-US" sz="2200" dirty="0"/>
              <a:t>2017 Nano </a:t>
            </a:r>
            <a:r>
              <a:rPr lang="en-US" sz="2200" dirty="0" smtClean="0"/>
              <a:t>Lett.</a:t>
            </a:r>
            <a:endParaRPr lang="ru-RU" sz="2200" dirty="0"/>
          </a:p>
        </p:txBody>
      </p:sp>
      <p:sp>
        <p:nvSpPr>
          <p:cNvPr id="31" name="TextBox 30"/>
          <p:cNvSpPr txBox="1"/>
          <p:nvPr/>
        </p:nvSpPr>
        <p:spPr>
          <a:xfrm>
            <a:off x="494916" y="22627149"/>
            <a:ext cx="97185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We calculated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efficiency of SHG (SCS divided by geometric cross section)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and compared it with one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of a 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bare BaTiO3 </a:t>
            </a:r>
            <a:r>
              <a:rPr lang="en-US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nanosphere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(Fig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3).</a:t>
            </a:r>
            <a:endParaRPr lang="ru-RU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0806" y="28095578"/>
            <a:ext cx="806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Figure 3. Cross section of backward SHG for bare BaTiO</a:t>
            </a:r>
            <a:r>
              <a:rPr lang="en-US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particle(red line) and hybrid </a:t>
            </a:r>
            <a:r>
              <a:rPr lang="en-US" sz="22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(blue line)</a:t>
            </a:r>
            <a:endParaRPr lang="ru-RU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10850" y="8789168"/>
            <a:ext cx="100514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BaTiO</a:t>
            </a:r>
            <a:r>
              <a:rPr lang="en-US" sz="2500" baseline="-25000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en-US" sz="2500" dirty="0">
                <a:latin typeface="Times" panose="02020603050405020304" pitchFamily="18" charset="0"/>
                <a:cs typeface="Times" panose="02020603050405020304" pitchFamily="18" charset="0"/>
              </a:rPr>
              <a:t> has anisotropic 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tetrahonal crystal structure, consequently SHG </a:t>
            </a:r>
            <a:r>
              <a:rPr lang="es-ES_tradnl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depends on crystal 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orientation. We compared SHG for </a:t>
            </a:r>
            <a:r>
              <a:rPr lang="es-ES_tradnl" sz="2500" dirty="0" err="1">
                <a:latin typeface="Times" panose="02020603050405020304" pitchFamily="18" charset="0"/>
                <a:cs typeface="Times" panose="02020603050405020304" pitchFamily="18" charset="0"/>
              </a:rPr>
              <a:t>two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s-ES_tradnl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different</a:t>
            </a:r>
            <a:r>
              <a:rPr lang="es-ES_tradnl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s-ES_tradnl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orientations</a:t>
            </a:r>
            <a:r>
              <a:rPr lang="es-ES_tradnl" sz="25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endParaRPr lang="ru-RU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61532" y="10745517"/>
            <a:ext cx="3482130" cy="17851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Figure 4.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(a) BaTiO3 crystal structure; (b) Calculated efficiency of backward SHG for two perpendicular orientations of  BaTiO</a:t>
            </a:r>
            <a:r>
              <a:rPr lang="en-US" sz="2200" baseline="-25000" dirty="0" smtClean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endParaRPr lang="ru-RU" sz="2200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477887" y="14271246"/>
            <a:ext cx="65622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</a:t>
            </a:r>
            <a:r>
              <a:rPr lang="en-US" sz="2500" baseline="-25000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inc</a:t>
            </a:r>
            <a:endParaRPr lang="ru-RU" sz="2500" baseline="-250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5565344" y="10223771"/>
            <a:ext cx="5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(a)</a:t>
            </a:r>
            <a:endParaRPr lang="ru-RU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10873020" y="12648573"/>
            <a:ext cx="5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(b)</a:t>
            </a:r>
            <a:endParaRPr lang="ru-RU" sz="2500" dirty="0"/>
          </a:p>
        </p:txBody>
      </p:sp>
      <p:sp>
        <p:nvSpPr>
          <p:cNvPr id="48" name="TextBox 47"/>
          <p:cNvSpPr txBox="1"/>
          <p:nvPr/>
        </p:nvSpPr>
        <p:spPr>
          <a:xfrm>
            <a:off x="11302696" y="24925102"/>
            <a:ext cx="5013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Figure 5. (a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) Calculated linear SCS for configurations without a hotspot and resonance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matching; (b) SHG efficiency of configuration with no resonance matching (c</a:t>
            </a:r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) SHG efficiency of configuration with no </a:t>
            </a:r>
            <a:r>
              <a:rPr 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hotspot</a:t>
            </a:r>
            <a:endParaRPr lang="ru-RU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-7233" y="29119382"/>
            <a:ext cx="1041773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-10600" y="8681606"/>
            <a:ext cx="2138362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Рисунок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236" y="3267872"/>
            <a:ext cx="5295657" cy="417091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0726965" y="6902263"/>
            <a:ext cx="550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Figure 1. (a) Schematic of investigated hybrid bi-resonant </a:t>
            </a:r>
            <a:r>
              <a:rPr lang="en-US" sz="2400" dirty="0" err="1" smtClean="0"/>
              <a:t>nanoantenna</a:t>
            </a:r>
            <a:r>
              <a:rPr lang="en-US" sz="2400" dirty="0" smtClean="0"/>
              <a:t>, (b) Designed hybrid bi-resonant </a:t>
            </a:r>
            <a:r>
              <a:rPr lang="en-US" sz="2400" dirty="0" err="1" smtClean="0"/>
              <a:t>nanoantenna</a:t>
            </a:r>
            <a:endParaRPr lang="ru-RU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11115079" y="19388059"/>
            <a:ext cx="590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(a)</a:t>
            </a:r>
            <a:endParaRPr lang="ru-RU" sz="25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6046" y="10523735"/>
            <a:ext cx="999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Ba</a:t>
            </a:r>
            <a:r>
              <a:rPr lang="en-US" sz="25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2+</a:t>
            </a:r>
            <a:endParaRPr lang="ru-RU" sz="25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056046" y="11103350"/>
            <a:ext cx="749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O</a:t>
            </a:r>
            <a:r>
              <a:rPr lang="en-US" sz="25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2-</a:t>
            </a:r>
            <a:endParaRPr lang="ru-RU" sz="25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56046" y="11708984"/>
            <a:ext cx="7499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Ti</a:t>
            </a:r>
            <a:r>
              <a:rPr lang="en-US" sz="2500" baseline="30000" dirty="0" smtClean="0">
                <a:latin typeface="Times" panose="02020603050405020304" pitchFamily="18" charset="0"/>
                <a:cs typeface="Times" panose="02020603050405020304" pitchFamily="18" charset="0"/>
              </a:rPr>
              <a:t>4-</a:t>
            </a:r>
            <a:endParaRPr lang="ru-RU" sz="2500" baseline="30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10410500" y="8681606"/>
            <a:ext cx="1" cy="215119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6091854" y="19058549"/>
            <a:ext cx="590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(b)</a:t>
            </a:r>
            <a:endParaRPr lang="ru-RU" sz="2500" dirty="0"/>
          </a:p>
        </p:txBody>
      </p:sp>
      <p:sp>
        <p:nvSpPr>
          <p:cNvPr id="84" name="TextBox 83"/>
          <p:cNvSpPr txBox="1"/>
          <p:nvPr/>
        </p:nvSpPr>
        <p:spPr>
          <a:xfrm>
            <a:off x="10726965" y="27607416"/>
            <a:ext cx="10450185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Conclusion</a:t>
            </a:r>
          </a:p>
          <a:p>
            <a:pPr algn="just"/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In this work we have numerically simulated SHG by hybrid bi-resonant </a:t>
            </a:r>
            <a:r>
              <a:rPr lang="en-US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composed of gold and BaTiO3 particles. We have demonstrated 150-fold SHG efficiency enhancement with respect to bare BaTiO3 nanoparticle. Therefore studied </a:t>
            </a:r>
            <a:r>
              <a:rPr lang="en-US" sz="2500" dirty="0" err="1" smtClean="0">
                <a:latin typeface="Times" panose="02020603050405020304" pitchFamily="18" charset="0"/>
                <a:cs typeface="Times" panose="02020603050405020304" pitchFamily="18" charset="0"/>
              </a:rPr>
              <a:t>nanoantenna</a:t>
            </a:r>
            <a:r>
              <a:rPr lang="en-US" sz="2500" dirty="0" smtClean="0">
                <a:latin typeface="Times" panose="02020603050405020304" pitchFamily="18" charset="0"/>
                <a:cs typeface="Times" panose="02020603050405020304" pitchFamily="18" charset="0"/>
              </a:rPr>
              <a:t> is a promising candidate for efficient nanoscale SHG source that can be employed in SHGM.</a:t>
            </a:r>
            <a:endParaRPr lang="ru-RU" sz="2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V="1">
            <a:off x="10411932" y="27589779"/>
            <a:ext cx="10953938" cy="96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ÐÐ°ÑÑÐ¸Ð½ÐºÐ¸ Ð¿Ð¾ Ð·Ð°Ð¿ÑÐ¾ÑÑ Ð°ÐºÐ°Ð´ÐµÐ¼Ð¸ÑÐµÑÐºÐ¸Ð¹ ÑÐ½Ð¸Ð²ÐµÑÑÐ¸ÑÐµÑ Ð»Ð¾Ð³Ð¾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6" y="170912"/>
            <a:ext cx="20955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ounded Rectangle 2"/>
          <p:cNvSpPr/>
          <p:nvPr/>
        </p:nvSpPr>
        <p:spPr>
          <a:xfrm>
            <a:off x="172394" y="10945964"/>
            <a:ext cx="10091981" cy="691964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2"/>
          <p:cNvSpPr/>
          <p:nvPr/>
        </p:nvSpPr>
        <p:spPr>
          <a:xfrm>
            <a:off x="176173" y="23536847"/>
            <a:ext cx="10088202" cy="538052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O_6_im_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2"/>
          <a:srcRect l="48299" t="42245" r="37533" b="35608"/>
          <a:stretch/>
        </p:blipFill>
        <p:spPr>
          <a:xfrm rot="16200000">
            <a:off x="16633257" y="3740704"/>
            <a:ext cx="3975745" cy="4661226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16411454" y="4637436"/>
            <a:ext cx="1450923" cy="453094"/>
          </a:xfrm>
          <a:prstGeom prst="rect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6469680" y="4981932"/>
            <a:ext cx="13262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16469680" y="4930996"/>
            <a:ext cx="0" cy="101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17795888" y="4930996"/>
            <a:ext cx="0" cy="101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571930" y="4548321"/>
            <a:ext cx="12569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500" dirty="0" smtClean="0">
                <a:solidFill>
                  <a:schemeClr val="bg1"/>
                </a:solidFill>
              </a:rPr>
              <a:t>200 nm</a:t>
            </a:r>
            <a:endParaRPr lang="ru-RU" sz="25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839923" y="3351727"/>
            <a:ext cx="5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(a)</a:t>
            </a:r>
            <a:endParaRPr lang="ru-RU" sz="2500" dirty="0"/>
          </a:p>
        </p:txBody>
      </p:sp>
      <p:sp>
        <p:nvSpPr>
          <p:cNvPr id="71" name="TextBox 70"/>
          <p:cNvSpPr txBox="1"/>
          <p:nvPr/>
        </p:nvSpPr>
        <p:spPr>
          <a:xfrm>
            <a:off x="15686141" y="3346233"/>
            <a:ext cx="5529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(b)</a:t>
            </a:r>
            <a:endParaRPr lang="ru-RU" sz="2500" dirty="0"/>
          </a:p>
        </p:txBody>
      </p:sp>
      <p:pic>
        <p:nvPicPr>
          <p:cNvPr id="73" name="Picture 2" descr="Картинки по запросу metalab itmo logo">
            <a:extLst>
              <a:ext uri="{FF2B5EF4-FFF2-40B4-BE49-F238E27FC236}">
                <a16:creationId xmlns:a16="http://schemas.microsoft.com/office/drawing/2014/main" id="{844C3EB7-2EC6-4776-A00E-44E6D349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516" y="2785091"/>
            <a:ext cx="2104109" cy="130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379582" y="3375249"/>
            <a:ext cx="2587204" cy="728456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786" y="23021154"/>
            <a:ext cx="4670197" cy="3842695"/>
          </a:xfrm>
          <a:prstGeom prst="rect">
            <a:avLst/>
          </a:prstGeom>
        </p:spPr>
      </p:pic>
      <p:sp>
        <p:nvSpPr>
          <p:cNvPr id="47" name="Rounded Rectangle 2"/>
          <p:cNvSpPr/>
          <p:nvPr/>
        </p:nvSpPr>
        <p:spPr>
          <a:xfrm>
            <a:off x="10554655" y="18605292"/>
            <a:ext cx="10596233" cy="877064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6178944" y="23144384"/>
            <a:ext cx="590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(c)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39717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9644</TotalTime>
  <Words>533</Words>
  <Application>Microsoft Office PowerPoint</Application>
  <PresentationFormat>Произвольный</PresentationFormat>
  <Paragraphs>38</Paragraphs>
  <Slides>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Cambria Math</vt:lpstr>
      <vt:lpstr>Times</vt:lpstr>
      <vt:lpstr>Wingdings 2</vt:lpstr>
      <vt:lpstr>HDOfficeLightV0</vt:lpstr>
      <vt:lpstr>1_HDOfficeLightV0</vt:lpstr>
      <vt:lpstr>2_HDOfficeLightV0</vt:lpstr>
      <vt:lpstr>Numerical simulation of second harmonic generation by hybrid bi-resonant nanoantenna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Гончаров</dc:creator>
  <cp:lastModifiedBy>Артем Гончаров</cp:lastModifiedBy>
  <cp:revision>108</cp:revision>
  <dcterms:created xsi:type="dcterms:W3CDTF">2018-03-25T15:46:58Z</dcterms:created>
  <dcterms:modified xsi:type="dcterms:W3CDTF">2018-04-04T09:23:28Z</dcterms:modified>
</cp:coreProperties>
</file>