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video/unknown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72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71" r:id="rId12"/>
    <p:sldId id="274" r:id="rId13"/>
    <p:sldId id="268" r:id="rId14"/>
    <p:sldId id="257" r:id="rId15"/>
    <p:sldId id="258" r:id="rId16"/>
    <p:sldId id="275" r:id="rId17"/>
    <p:sldId id="266" r:id="rId18"/>
    <p:sldId id="276" r:id="rId19"/>
    <p:sldId id="273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ртем Гончаров" initials="АГ" lastIdx="6" clrIdx="0">
    <p:extLst>
      <p:ext uri="{19B8F6BF-5375-455C-9EA6-DF929625EA0E}">
        <p15:presenceInfo xmlns:p15="http://schemas.microsoft.com/office/powerpoint/2012/main" userId="Артем Гончаров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660"/>
  </p:normalViewPr>
  <p:slideViewPr>
    <p:cSldViewPr snapToGrid="0">
      <p:cViewPr>
        <p:scale>
          <a:sx n="60" d="100"/>
          <a:sy n="60" d="100"/>
        </p:scale>
        <p:origin x="9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04T19:15:58.054" idx="5">
    <p:pos x="10" y="10"/>
    <p:text>1300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7AFC1-7939-4EE5-9A1D-F01A624019B2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87220-902C-45AD-B946-924BC10982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57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027D3-D3A0-49CE-8185-E0DCB7A29F1C}" type="datetime1">
              <a:rPr lang="ru-RU" smtClean="0"/>
              <a:t>06.04.2018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0A4-28FA-4377-B292-01EE4013F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15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630B-5960-43E9-BE17-5DF353F7455E}" type="datetime1">
              <a:rPr lang="ru-RU" smtClean="0"/>
              <a:t>06.04.2018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0A4-28FA-4377-B292-01EE4013F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455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E66D-9BBD-47BD-AD88-E42B0DCA3A31}" type="datetime1">
              <a:rPr lang="ru-RU" smtClean="0"/>
              <a:t>06.04.2018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0A4-28FA-4377-B292-01EE4013F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37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128E-64DD-4EFF-9044-79F01E45A6FF}" type="datetime1">
              <a:rPr lang="ru-RU" smtClean="0"/>
              <a:t>06.04.2018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0A4-28FA-4377-B292-01EE4013F12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/>
          <p:cNvSpPr txBox="1"/>
          <p:nvPr userDrawn="1"/>
        </p:nvSpPr>
        <p:spPr>
          <a:xfrm>
            <a:off x="11353800" y="6408153"/>
            <a:ext cx="89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56F79ED-7E65-42AD-B927-080E5EFE1EE6}" type="slidenum">
              <a:rPr lang="ru-RU" smtClean="0"/>
              <a:t>‹#›</a:t>
            </a:fld>
            <a:r>
              <a:rPr lang="en-US" dirty="0" smtClean="0"/>
              <a:t>/13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562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2CF1-9766-42C8-B710-DA645D9CD9B7}" type="datetime1">
              <a:rPr lang="ru-RU" smtClean="0"/>
              <a:t>06.04.2018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0A4-28FA-4377-B292-01EE4013F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412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5BA2-CB1B-4871-83F9-8573C8927D53}" type="datetime1">
              <a:rPr lang="ru-RU" smtClean="0"/>
              <a:t>06.04.2018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0A4-28FA-4377-B292-01EE4013F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70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9A38-A257-4641-9F71-C602A21BA085}" type="datetime1">
              <a:rPr lang="ru-RU" smtClean="0"/>
              <a:t>06.04.2018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0A4-28FA-4377-B292-01EE4013F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05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56D1-31E9-4E4D-8560-56B9DC1E18E7}" type="datetime1">
              <a:rPr lang="ru-RU" smtClean="0"/>
              <a:t>06.04.2018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0A4-28FA-4377-B292-01EE4013F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95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AF031-78CA-4C6C-9903-A12FE391D7B6}" type="datetime1">
              <a:rPr lang="ru-RU" smtClean="0"/>
              <a:t>06.04.2018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0A4-28FA-4377-B292-01EE4013F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605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B262-9D89-44FD-8A04-7EC5494D0333}" type="datetime1">
              <a:rPr lang="ru-RU" smtClean="0"/>
              <a:t>06.04.2018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0A4-28FA-4377-B292-01EE4013F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89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3881-6CEC-4325-A390-95B3F71D794C}" type="datetime1">
              <a:rPr lang="ru-RU" smtClean="0"/>
              <a:t>06.04.2018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0A4-28FA-4377-B292-01EE4013F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35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57FD3-7A68-4CF0-B99B-336E97A08881}" type="datetime1">
              <a:rPr lang="ru-RU" smtClean="0"/>
              <a:t>06.04.2018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B00A4-28FA-4377-B292-01EE4013F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44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tif"/><Relationship Id="rId1" Type="http://schemas.microsoft.com/office/2007/relationships/media" Target="../media/media1.tif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1432559" y="2450271"/>
            <a:ext cx="9563809" cy="205033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3999" y="4596316"/>
            <a:ext cx="9144000" cy="1655762"/>
          </a:xfrm>
        </p:spPr>
        <p:txBody>
          <a:bodyPr/>
          <a:lstStyle/>
          <a:p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Гончаров А. С.</a:t>
            </a:r>
          </a:p>
          <a:p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Научный руководитель: к.ф.-м.н. Петров М</a:t>
            </a:r>
            <a:r>
              <a:rPr lang="ru-RU" dirty="0" smtClean="0"/>
              <a:t>.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И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" name="Picture 2" descr="ÐÐ°ÑÑÐ¸Ð½ÐºÐ¸ Ð¿Ð¾ Ð·Ð°Ð¿ÑÐ¾ÑÑ Ð°ÐºÐ°Ð´ÐµÐ¼Ð¸ÑÐµÑÐºÐ¸Ð¹ ÑÐ½Ð¸Ð²ÐµÑÑÐ¸ÑÐµÑ Ð»Ð¾Ð³Ð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56" y="207875"/>
            <a:ext cx="1418487" cy="159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66643" y="880345"/>
            <a:ext cx="757914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САНКТ-ПЕТЕРБУРГСКИЙ НАЦИОНАЛЬНЫЙ ИССЛЕДОВАТЕЛЬСКИЙ АКАДЕМИЧЕСКИЙ УНИВЕРСИТЕТ РОССИЙСКОЙ АКАДЕМИИ НАУК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6028" y="2690606"/>
            <a:ext cx="95603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Теоретическое исследование эффективной генерации второй гармоники </a:t>
            </a:r>
            <a:r>
              <a:rPr lang="ru-RU" sz="32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бирезонансной</a:t>
            </a:r>
            <a:r>
              <a:rPr lang="ru-RU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металл-диэлектрической </a:t>
            </a:r>
            <a:r>
              <a:rPr lang="ru-RU" sz="32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наноантенной</a:t>
            </a:r>
            <a:endParaRPr lang="ru-RU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69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5370" y="0"/>
            <a:ext cx="11353800" cy="1325563"/>
          </a:xfrm>
        </p:spPr>
        <p:txBody>
          <a:bodyPr>
            <a:no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Зависимость генерации второй гармоники от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зазора между </a:t>
            </a:r>
            <a:r>
              <a:rPr lang="ru-RU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плазмонными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частицами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355" y="1325563"/>
            <a:ext cx="9018519" cy="5348192"/>
          </a:xfrm>
        </p:spPr>
      </p:pic>
    </p:spTree>
    <p:extLst>
      <p:ext uri="{BB962C8B-B14F-4D97-AF65-F5344CB8AC3E}">
        <p14:creationId xmlns:p14="http://schemas.microsoft.com/office/powerpoint/2010/main" val="228882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2157" y="43963"/>
            <a:ext cx="10515600" cy="1325563"/>
          </a:xfrm>
        </p:spPr>
        <p:txBody>
          <a:bodyPr/>
          <a:lstStyle/>
          <a:p>
            <a:r>
              <a:rPr lang="ru-RU" dirty="0" smtClean="0"/>
              <a:t>Экспериментальная часть</a:t>
            </a:r>
            <a:endParaRPr lang="ru-RU" dirty="0"/>
          </a:p>
        </p:txBody>
      </p:sp>
      <p:pic>
        <p:nvPicPr>
          <p:cNvPr id="5" name="Picture 2" descr="Картинки по запросу metalab itmo logo">
            <a:extLst>
              <a:ext uri="{FF2B5EF4-FFF2-40B4-BE49-F238E27FC236}">
                <a16:creationId xmlns:a16="http://schemas.microsoft.com/office/drawing/2014/main" id="{844C3EB7-2EC6-4776-A00E-44E6D3496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834" y="1799870"/>
            <a:ext cx="2104109" cy="130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2286" y="4535308"/>
            <a:ext cx="2587204" cy="728456"/>
          </a:xfrm>
          <a:prstGeom prst="rect">
            <a:avLst/>
          </a:prstGeom>
        </p:spPr>
      </p:pic>
      <p:pic>
        <p:nvPicPr>
          <p:cNvPr id="8" name="O_6_im_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6"/>
          <a:srcRect l="48299" t="42245" r="37533" b="35608"/>
          <a:stretch/>
        </p:blipFill>
        <p:spPr>
          <a:xfrm rot="16200000">
            <a:off x="1778268" y="1457130"/>
            <a:ext cx="3975745" cy="4661226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556465" y="2353862"/>
            <a:ext cx="1450923" cy="453094"/>
          </a:xfrm>
          <a:prstGeom prst="rect">
            <a:avLst/>
          </a:prstGeom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1614691" y="2698358"/>
            <a:ext cx="132620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1614691" y="2647422"/>
            <a:ext cx="0" cy="101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2940899" y="2647422"/>
            <a:ext cx="0" cy="101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16941" y="2264747"/>
            <a:ext cx="12569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500" dirty="0" smtClean="0">
                <a:solidFill>
                  <a:schemeClr val="bg1"/>
                </a:solidFill>
              </a:rPr>
              <a:t>200 nm</a:t>
            </a:r>
            <a:endParaRPr lang="ru-RU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64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1209421" cy="3339933"/>
          </a:xfrm>
        </p:spPr>
        <p:txBody>
          <a:bodyPr/>
          <a:lstStyle/>
          <a:p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Подобрана </a:t>
            </a:r>
            <a:r>
              <a:rPr lang="ru-RU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бирезонансная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конфигурация, с резонансами на частоте падающего поля и частоте генерации второй гармоники</a:t>
            </a:r>
          </a:p>
          <a:p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Теоретически получено усиление генерации второй гармоники на два порядка</a:t>
            </a:r>
          </a:p>
          <a:p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Теоретически показана зависимость генерации второй гармоники от ориентации кристаллической решетки нелинейной частицы и от зазора между </a:t>
            </a:r>
            <a:r>
              <a:rPr lang="ru-RU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плазмонными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частицами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3734" y="2644301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Спасибо за внимание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7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16569" y="3506138"/>
            <a:ext cx="7981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Генерация второй гармоники в микроскопии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69" y="4193232"/>
            <a:ext cx="6006810" cy="16411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655919" y="4762461"/>
                <a:ext cx="744034" cy="3931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l-GR" sz="2000" i="1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m:t>χ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000" i="1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m:t>ij</m:t>
                          </m:r>
                          <m:r>
                            <a:rPr lang="es-ES_tradnl" sz="2000" b="0" i="1" baseline="-25000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en-US" sz="2000" i="1" baseline="30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s-ES_tradnl" sz="2000" b="0" i="1" baseline="300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2000" i="1" baseline="30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19" y="4762461"/>
                <a:ext cx="744034" cy="393185"/>
              </a:xfrm>
              <a:prstGeom prst="rect">
                <a:avLst/>
              </a:prstGeom>
              <a:blipFill>
                <a:blip r:embed="rId3"/>
                <a:stretch>
                  <a:fillRect l="-13934" t="-20000" b="-3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762917" y="4825984"/>
                <a:ext cx="558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17" y="4825984"/>
                <a:ext cx="55831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5036780" y="4815480"/>
                <a:ext cx="744034" cy="3931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l-GR" sz="2000" i="1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m:t>χ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000" i="1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m:t>ij</m:t>
                          </m:r>
                          <m:r>
                            <a:rPr lang="es-ES_tradnl" sz="2000" b="0" i="1" baseline="-25000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en-US" sz="2000" i="1" baseline="30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s-ES_tradnl" sz="2000" b="0" i="1" baseline="300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2000" i="1" baseline="30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780" y="4815480"/>
                <a:ext cx="744034" cy="393185"/>
              </a:xfrm>
              <a:prstGeom prst="rect">
                <a:avLst/>
              </a:prstGeom>
              <a:blipFill>
                <a:blip r:embed="rId5"/>
                <a:stretch>
                  <a:fillRect l="-13115" t="-21875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143778" y="4879003"/>
                <a:ext cx="558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778" y="4879003"/>
                <a:ext cx="55831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Рисунок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977" y="3767748"/>
            <a:ext cx="3070458" cy="2910006"/>
          </a:xfrm>
          <a:prstGeom prst="rect">
            <a:avLst/>
          </a:prstGeom>
        </p:spPr>
      </p:pic>
      <p:cxnSp>
        <p:nvCxnSpPr>
          <p:cNvPr id="20" name="Прямая со стрелкой 19"/>
          <p:cNvCxnSpPr/>
          <p:nvPr/>
        </p:nvCxnSpPr>
        <p:spPr>
          <a:xfrm>
            <a:off x="6714698" y="4932308"/>
            <a:ext cx="10828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6569" y="6303648"/>
            <a:ext cx="4439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P.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Pantazis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et. al.  2010 PNAS U.S.A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4051" y="925938"/>
            <a:ext cx="6490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Флуоресцентная микроскопия 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Объект 12"/>
          <p:cNvPicPr>
            <a:picLocks noGrp="1" noChangeAspect="1"/>
          </p:cNvPicPr>
          <p:nvPr>
            <p:ph idx="1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86"/>
          <a:stretch/>
        </p:blipFill>
        <p:spPr>
          <a:xfrm>
            <a:off x="224051" y="1431685"/>
            <a:ext cx="4432170" cy="2181905"/>
          </a:xfrm>
        </p:spPr>
      </p:pic>
      <p:sp>
        <p:nvSpPr>
          <p:cNvPr id="28" name="Заголовок 1"/>
          <p:cNvSpPr txBox="1">
            <a:spLocks/>
          </p:cNvSpPr>
          <p:nvPr/>
        </p:nvSpPr>
        <p:spPr>
          <a:xfrm>
            <a:off x="360529" y="0"/>
            <a:ext cx="10515600" cy="1310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Микроскопия</a:t>
            </a:r>
            <a:endParaRPr lang="ru-RU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https://upload.wikimedia.org/wikipedia/commons/4/46/Dividing_Cell_Fluorescence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4372" y="647032"/>
            <a:ext cx="2813933" cy="281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6107493" y="1346709"/>
            <a:ext cx="28234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Визуализация процесса деления клетки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9095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52747" cy="13255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Генерация второй гармоники в микроскопии</a:t>
            </a:r>
            <a:b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77517" y="1372772"/>
                <a:ext cx="5269830" cy="4582860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ru-RU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Преимущества:</a:t>
                </a:r>
                <a:endParaRPr lang="ru-RU" sz="2600" dirty="0" smtClean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ru-RU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у</a:t>
                </a:r>
                <a:r>
                  <a:rPr lang="ru-RU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зкий спектр излучения</a:t>
                </a:r>
                <a:endParaRPr lang="en-US" dirty="0" smtClean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ru-RU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отсутствие выгорания</a:t>
                </a:r>
                <a:endParaRPr lang="en-US" dirty="0" smtClean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457200" lvl="1" indent="0">
                  <a:buNone/>
                </a:pPr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265113" lvl="1" indent="-265113">
                  <a:buFont typeface="Wingdings" panose="05000000000000000000" pitchFamily="2" charset="2"/>
                  <a:buChar char="§"/>
                </a:pPr>
                <a:r>
                  <a:rPr lang="ru-RU" sz="28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Недостатки:</a:t>
                </a:r>
              </a:p>
              <a:p>
                <a:pPr marL="914400" lvl="2" indent="-457200"/>
                <a:r>
                  <a:rPr lang="ru-RU" sz="2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маленькая эффективность генерации второй гармоники</a:t>
                </a:r>
                <a:r>
                  <a:rPr lang="es-ES_tradnl" sz="2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(</a:t>
                </a:r>
                <a:r>
                  <a:rPr lang="en-US" sz="2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ɳ)</a:t>
                </a:r>
              </a:p>
              <a:p>
                <a:pPr marL="457200" lvl="2" indent="0">
                  <a:buNone/>
                </a:pPr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457200" lvl="2" indent="-457200">
                  <a:buNone/>
                </a:pPr>
                <a:r>
                  <a:rPr lang="en-US" sz="2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ɳ=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600" i="1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s-ES_tradnl" sz="2600" b="0" i="1" baseline="-25000" smtClean="0">
                            <a:latin typeface="Cambria Math" panose="02040503050406030204" pitchFamily="18" charset="0"/>
                          </a:rPr>
                          <m:t>𝑆𝐻𝐺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2600" i="1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s-ES_tradnl" sz="2600" b="0" i="1" baseline="-25000" smtClean="0">
                            <a:latin typeface="Cambria Math" panose="02040503050406030204" pitchFamily="18" charset="0"/>
                          </a:rPr>
                          <m:t>𝑔𝑒𝑜𝑚</m:t>
                        </m:r>
                      </m:den>
                    </m:f>
                    <m:r>
                      <a:rPr lang="es-ES_tradnl" sz="2600" b="0" i="0" smtClean="0"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r>
                  <a:rPr lang="en-US" sz="2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  ɳ≈10</a:t>
                </a:r>
                <a:r>
                  <a:rPr lang="en-US" sz="2600" baseline="30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-9</a:t>
                </a:r>
              </a:p>
              <a:p>
                <a:pPr marL="457200" lvl="2" indent="0">
                  <a:buNone/>
                </a:pPr>
                <a:endParaRPr lang="en-US" sz="2400" baseline="30000" dirty="0" smtClean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457200" lvl="2" indent="-457200">
                  <a:buNone/>
                </a:pPr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</a:t>
                </a:r>
                <a:r>
                  <a:rPr lang="ru-RU" sz="2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лубина наблюдения – до </a:t>
                </a:r>
                <a:r>
                  <a:rPr lang="es-ES_tradnl" sz="2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120 </a:t>
                </a:r>
                <a:r>
                  <a:rPr lang="ru-RU" sz="2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мкм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517" y="1372772"/>
                <a:ext cx="5269830" cy="4582860"/>
              </a:xfrm>
              <a:blipFill>
                <a:blip r:embed="rId2"/>
                <a:stretch>
                  <a:fillRect l="-2083" t="-3191" r="-1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393" y="1139126"/>
            <a:ext cx="5787854" cy="48165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3563" y="5691420"/>
            <a:ext cx="5255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R. Grange et al., </a:t>
            </a:r>
            <a:r>
              <a:rPr lang="es-ES_tradnl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2011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Biomed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 Opt.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Express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06916" y="6091530"/>
            <a:ext cx="4355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D.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Staedler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et al.,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2012 ACS Nano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463" y="6095853"/>
            <a:ext cx="67296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Как увеличить эффективность генерации</a:t>
            </a:r>
            <a:r>
              <a:rPr lang="es-ES_tradnl" sz="2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ru-RU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41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Моделирование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963" y="1892185"/>
            <a:ext cx="4876800" cy="934454"/>
          </a:xfrm>
          <a:prstGeom prst="rect">
            <a:avLst/>
          </a:prstGeom>
        </p:spPr>
      </p:pic>
      <p:pic>
        <p:nvPicPr>
          <p:cNvPr id="12" name="Объект 11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74" y="1745591"/>
            <a:ext cx="6240379" cy="4676543"/>
          </a:xfrm>
        </p:spPr>
      </p:pic>
      <p:sp>
        <p:nvSpPr>
          <p:cNvPr id="13" name="Объект 3"/>
          <p:cNvSpPr txBox="1">
            <a:spLocks/>
          </p:cNvSpPr>
          <p:nvPr/>
        </p:nvSpPr>
        <p:spPr>
          <a:xfrm>
            <a:off x="5480384" y="2826639"/>
            <a:ext cx="7263063" cy="121776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s-ES_tradnl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вдали от </a:t>
            </a:r>
            <a:r>
              <a:rPr lang="ru-RU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наноантенны</a:t>
            </a:r>
            <a:r>
              <a:rPr lang="ru-RU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поле </a:t>
            </a:r>
            <a:r>
              <a:rPr lang="es-ES_tradnl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ru-RU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сумма полей плоской и сферической волн</a:t>
            </a:r>
          </a:p>
        </p:txBody>
      </p:sp>
    </p:spTree>
    <p:extLst>
      <p:ext uri="{BB962C8B-B14F-4D97-AF65-F5344CB8AC3E}">
        <p14:creationId xmlns:p14="http://schemas.microsoft.com/office/powerpoint/2010/main" val="149989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Зависимость генерации второй гармоники от резонансной структуры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24" y="1325563"/>
            <a:ext cx="9882151" cy="524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8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направленности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345" y="1248107"/>
            <a:ext cx="6176556" cy="503237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41"/>
          <a:stretch/>
        </p:blipFill>
        <p:spPr>
          <a:xfrm>
            <a:off x="597779" y="1992588"/>
            <a:ext cx="4647989" cy="411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5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Ми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Объект 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643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s-ES_tradnl" sz="2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E</a:t>
                </a:r>
                <a:r>
                  <a:rPr lang="es-ES_tradnl" sz="24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s-ES_tradnl" sz="2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_tradnl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_tradnl" sz="240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</a:rPr>
                          <m:t>𝑛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b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𝑏𝑛</m:t>
                        </m:r>
                      </m:e>
                    </m:nary>
                    <m:sSubSup>
                      <m:sSubSupPr>
                        <m:ctrlPr>
                          <a:rPr lang="es-ES_tradnl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bSup>
                  </m:oMath>
                </a14:m>
                <a:endParaRPr lang="en-US" sz="2400" dirty="0" smtClean="0">
                  <a:latin typeface="Segoe UI" panose="020B0502040204020203" pitchFamily="34" charset="0"/>
                </a:endParaRPr>
              </a:p>
              <a:p>
                <a:endParaRPr lang="en-US" sz="2400" dirty="0" smtClean="0">
                  <a:latin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ɳ=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s-ES_tradnl" sz="2800" b="0" i="1" baseline="-25000" smtClean="0">
                            <a:latin typeface="Cambria Math" panose="02040503050406030204" pitchFamily="18" charset="0"/>
                          </a:rPr>
                          <m:t>𝑆𝐶𝐴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s-ES_tradnl" sz="2800" b="0" i="1" baseline="-25000" smtClean="0">
                            <a:latin typeface="Cambria Math" panose="02040503050406030204" pitchFamily="18" charset="0"/>
                          </a:rPr>
                          <m:t>𝑔𝑒𝑜𝑚</m:t>
                        </m:r>
                      </m:den>
                    </m:f>
                  </m:oMath>
                </a14:m>
                <a:r>
                  <a:rPr lang="en-US" sz="2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~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𝑎</m:t>
                            </m:r>
                            <m:r>
                              <a:rPr lang="en-US" sz="2400" b="0" i="1" baseline="-2500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b="0" i="1" baseline="3000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𝑏𝑛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sz="2400" b="0" i="1" baseline="3000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e>
                    </m:nary>
                  </m:oMath>
                </a14:m>
                <a:endParaRPr lang="ru-RU" sz="2400" i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4" name="Объект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643335"/>
              </a:xfrm>
              <a:prstGeom prst="rect">
                <a:avLst/>
              </a:prstGeom>
              <a:blipFill>
                <a:blip r:embed="rId2"/>
                <a:stretch>
                  <a:fillRect l="-928" t="-1481" b="-25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741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6097" y="0"/>
            <a:ext cx="10515600" cy="1325563"/>
          </a:xfrm>
        </p:spPr>
        <p:txBody>
          <a:bodyPr/>
          <a:lstStyle/>
          <a:p>
            <a:r>
              <a:rPr lang="ru-RU" dirty="0" smtClean="0"/>
              <a:t>Генерация второй гармоники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006222" y="1948974"/>
            <a:ext cx="10515600" cy="542510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Макрокристаллы </a:t>
            </a:r>
            <a:endParaRPr lang="ru-RU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48555" y="1363237"/>
            <a:ext cx="10515600" cy="573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i="1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=</a:t>
            </a:r>
            <a:r>
              <a:rPr lang="el-GR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_tradnl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US" i="1" baseline="-25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r>
              <a:rPr lang="en-US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+      </a:t>
            </a:r>
            <a:r>
              <a:rPr lang="en-US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US" i="1" baseline="-25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r>
              <a:rPr lang="en-US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US" i="1" baseline="-25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lang="en-US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+…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323852" y="1249119"/>
                <a:ext cx="564706" cy="550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l-GR" sz="2800" i="1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m:t>χ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800" i="1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m:t>ij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en-US" sz="2800" i="1" baseline="30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800" i="1" baseline="300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sz="2800" i="1" baseline="30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852" y="1249119"/>
                <a:ext cx="564706" cy="550215"/>
              </a:xfrm>
              <a:prstGeom prst="rect">
                <a:avLst/>
              </a:prstGeom>
              <a:blipFill>
                <a:blip r:embed="rId2"/>
                <a:stretch>
                  <a:fillRect t="-11111" b="-1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236424" y="1249119"/>
                <a:ext cx="564706" cy="550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l-GR" sz="2800" i="1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m:t>χ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800" i="1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m:t>ij</m:t>
                          </m:r>
                          <m:r>
                            <a:rPr lang="es-ES_tradnl" sz="2800" b="0" i="1" baseline="-25000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en-US" sz="2800" i="1" baseline="30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s-ES_tradnl" sz="2800" b="0" i="1" baseline="300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2800" i="1" baseline="30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424" y="1249119"/>
                <a:ext cx="564706" cy="550215"/>
              </a:xfrm>
              <a:prstGeom prst="rect">
                <a:avLst/>
              </a:prstGeom>
              <a:blipFill>
                <a:blip r:embed="rId3"/>
                <a:stretch>
                  <a:fillRect t="-11111" b="-1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ÐÐ°ÑÑÐ¸Ð½ÐºÐ¸ Ð¿Ð¾ Ð·Ð°Ð¿ÑÐ¾ÑÑ Ð·ÐµÐ»ÐµÐ½ÑÐ¹ Ð»Ð°Ð·ÐµÑ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275" y="2632503"/>
            <a:ext cx="2453339" cy="245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Объект 4"/>
          <p:cNvSpPr txBox="1">
            <a:spLocks/>
          </p:cNvSpPr>
          <p:nvPr/>
        </p:nvSpPr>
        <p:spPr>
          <a:xfrm>
            <a:off x="3983709" y="1986218"/>
            <a:ext cx="7387988" cy="20308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Микро</a:t>
            </a:r>
            <a:r>
              <a:rPr lang="es-ES_tradnl" dirty="0" smtClean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и </a:t>
            </a:r>
            <a:r>
              <a:rPr lang="ru-RU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нанокристаллы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Визуализация биологических объектов</a:t>
            </a:r>
            <a:r>
              <a:rPr lang="es-ES_tradnl" dirty="0" smtClean="0"/>
              <a:t> </a:t>
            </a:r>
          </a:p>
          <a:p>
            <a:pPr marL="457200" lvl="1" indent="0">
              <a:buNone/>
            </a:pPr>
            <a:r>
              <a:rPr lang="es-ES_tradnl" sz="2000" dirty="0" smtClean="0"/>
              <a:t>	(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D.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Staedler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et al., 2012 ACS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Nano; L. </a:t>
            </a:r>
            <a:r>
              <a:rPr lang="en-US" sz="2000" dirty="0" err="1" smtClean="0"/>
              <a:t>Bonacina</a:t>
            </a:r>
            <a:r>
              <a:rPr lang="en-US" sz="2000" dirty="0" smtClean="0"/>
              <a:t> et al.,  2013 Mol</a:t>
            </a:r>
            <a:r>
              <a:rPr lang="en-US" sz="2000" dirty="0"/>
              <a:t>. Pharm</a:t>
            </a:r>
            <a:r>
              <a:rPr lang="en-US" sz="2000" dirty="0" smtClean="0"/>
              <a:t>.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ru-RU" sz="2000" dirty="0" smtClean="0"/>
          </a:p>
          <a:p>
            <a:pPr lvl="1"/>
            <a:r>
              <a:rPr lang="ru-RU" dirty="0" smtClean="0"/>
              <a:t>Передача оптических сигналов на </a:t>
            </a:r>
            <a:r>
              <a:rPr lang="ru-RU" dirty="0" err="1" smtClean="0"/>
              <a:t>микромасштабе</a:t>
            </a:r>
            <a:endParaRPr lang="es-ES_tradnl" dirty="0" smtClean="0"/>
          </a:p>
          <a:p>
            <a:pPr marL="914400" lvl="2" indent="0">
              <a:buNone/>
            </a:pPr>
            <a:r>
              <a:rPr lang="es-ES_tradnl" dirty="0" smtClean="0">
                <a:latin typeface="Segoe UI" panose="020B0502040204020203" pitchFamily="34" charset="0"/>
                <a:cs typeface="Segoe UI" panose="020B0502040204020203" pitchFamily="34" charset="0"/>
              </a:rPr>
              <a:t>(S.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Kim et.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al., 2008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Nature)</a:t>
            </a:r>
            <a:endParaRPr lang="ru-RU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3512839" y="3968467"/>
                <a:ext cx="4926311" cy="20274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 indent="-457200"/>
                <a:r>
                  <a:rPr lang="ru-RU" sz="2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Проблема</a:t>
                </a:r>
                <a:r>
                  <a:rPr lang="es-ES_tradnl" sz="2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lvl="3" indent="-457200">
                  <a:buFont typeface="Arial" panose="020B0604020202020204" pitchFamily="34" charset="0"/>
                  <a:buChar char="•"/>
                </a:pPr>
                <a:r>
                  <a:rPr lang="ru-RU" sz="2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маленькая </a:t>
                </a:r>
                <a:r>
                  <a:rPr lang="ru-RU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эффективность </a:t>
                </a:r>
                <a:r>
                  <a:rPr lang="ru-RU" sz="2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нелинейных процессов</a:t>
                </a:r>
                <a:r>
                  <a:rPr lang="es-ES_tradnl" sz="2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ɳ</a:t>
                </a:r>
                <a:r>
                  <a:rPr lang="en-US" sz="2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  <a:endParaRPr lang="en-US" sz="2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457200" lvl="2" indent="-457200">
                  <a:buNone/>
                </a:pPr>
                <a:r>
                  <a:rPr lang="ru-RU" sz="2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s-ES_tradnl" sz="2200" dirty="0" smtClean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457200" lvl="2" indent="-457200">
                  <a:buNone/>
                </a:pPr>
                <a:r>
                  <a:rPr lang="es-ES_tradnl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r>
                  <a:rPr lang="en-US" sz="2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ɳ</a:t>
                </a:r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s-ES_tradnl" sz="2400" i="1" baseline="-25000">
                            <a:latin typeface="Cambria Math" panose="02040503050406030204" pitchFamily="18" charset="0"/>
                          </a:rPr>
                          <m:t>𝑆𝐻𝐺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s-ES_tradnl" sz="2400" i="1" baseline="-25000">
                            <a:latin typeface="Cambria Math" panose="02040503050406030204" pitchFamily="18" charset="0"/>
                          </a:rPr>
                          <m:t>𝑔𝑒𝑜𝑚</m:t>
                        </m:r>
                      </m:den>
                    </m:f>
                    <m:r>
                      <a:rPr lang="es-ES_tradnl" sz="2400"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ɳ≈10</a:t>
                </a:r>
                <a:r>
                  <a:rPr lang="en-US" sz="2200" baseline="30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-9</a:t>
                </a:r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839" y="3968467"/>
                <a:ext cx="4926311" cy="2027414"/>
              </a:xfrm>
              <a:prstGeom prst="rect">
                <a:avLst/>
              </a:prstGeom>
              <a:blipFill>
                <a:blip r:embed="rId5"/>
                <a:stretch>
                  <a:fillRect t="-2402" r="-2970" b="-3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Рисунок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150" y="3653437"/>
            <a:ext cx="3752850" cy="2657475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8568558" y="3603601"/>
            <a:ext cx="457107" cy="3490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3485400" y="6370465"/>
            <a:ext cx="485043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9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fr-FR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T. Shibanuma</a:t>
            </a:r>
            <a:r>
              <a:rPr lang="fr-FR" sz="19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fr-FR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et </a:t>
            </a:r>
            <a:r>
              <a:rPr lang="fr-FR" sz="1900" dirty="0">
                <a:latin typeface="Segoe UI" panose="020B0502040204020203" pitchFamily="34" charset="0"/>
                <a:cs typeface="Segoe UI" panose="020B0502040204020203" pitchFamily="34" charset="0"/>
              </a:rPr>
              <a:t>al</a:t>
            </a:r>
            <a:r>
              <a:rPr lang="fr-FR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 2017 </a:t>
            </a:r>
            <a:r>
              <a:rPr lang="fr-FR" sz="1900" dirty="0">
                <a:latin typeface="Segoe UI" panose="020B0502040204020203" pitchFamily="34" charset="0"/>
                <a:cs typeface="Segoe UI" panose="020B0502040204020203" pitchFamily="34" charset="0"/>
              </a:rPr>
              <a:t>ACS </a:t>
            </a:r>
            <a:r>
              <a:rPr lang="fr-FR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Publications)</a:t>
            </a:r>
            <a:endParaRPr lang="ru-RU" sz="1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9779283" y="6400217"/>
            <a:ext cx="101662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ɳ≈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2200" baseline="30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-5</a:t>
            </a:r>
            <a:endParaRPr lang="ru-RU" sz="22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16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Металл</a:t>
            </a: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ru-RU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диэлектрические </a:t>
            </a:r>
            <a:r>
              <a:rPr lang="ru-RU" sz="4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наноантенны</a:t>
            </a:r>
            <a:endParaRPr lang="ru-RU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2925" y="5279348"/>
            <a:ext cx="5694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Усиление генерации второй гармоники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до 15 раз</a:t>
            </a:r>
            <a:endParaRPr lang="es-ES_tradnl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Монорезонансная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гибридная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</a:rPr>
              <a:t>наноантенна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76446" y="6295011"/>
            <a:ext cx="360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F.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Timpu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_tradnl" dirty="0" smtClean="0">
                <a:latin typeface="Segoe UI" panose="020B0502040204020203" pitchFamily="34" charset="0"/>
                <a:cs typeface="Segoe UI" panose="020B0502040204020203" pitchFamily="34" charset="0"/>
              </a:rPr>
              <a:t>et al., 2017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Nano Lett.</a:t>
            </a:r>
            <a:r>
              <a:rPr lang="es-ES_tradnl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99389" y="5287805"/>
            <a:ext cx="6351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Усиление генерации второй гармоники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es-ES_tradnl" dirty="0" smtClean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Бирезонансная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гибридная </a:t>
            </a:r>
            <a:r>
              <a:rPr lang="ru-RU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наноантенна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801" y="1165017"/>
            <a:ext cx="6200717" cy="4114331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95" y="1236895"/>
            <a:ext cx="4347952" cy="411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9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5563" y="2520427"/>
            <a:ext cx="10515600" cy="420849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ru-RU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Задачи:</a:t>
            </a:r>
          </a:p>
          <a:p>
            <a:pPr marL="514350" indent="-514350" algn="just">
              <a:buAutoNum type="arabicParenR"/>
            </a:pPr>
            <a:r>
              <a:rPr lang="ru-RU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Подобрать конфигурацию с </a:t>
            </a:r>
            <a:r>
              <a:rPr lang="ru-RU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плазмонным</a:t>
            </a:r>
            <a:r>
              <a:rPr lang="ru-RU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резонансом на частоте падающего поля и Ми резонансом на частоте генерации второй гармоники</a:t>
            </a:r>
          </a:p>
          <a:p>
            <a:pPr marL="514350" indent="-514350" algn="just">
              <a:buAutoNum type="arabicParenR"/>
            </a:pPr>
            <a:r>
              <a:rPr lang="ru-RU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Рассчитать эффективность генерации второй гармоники гибридной </a:t>
            </a:r>
            <a:r>
              <a:rPr lang="ru-RU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наноантенной</a:t>
            </a:r>
            <a:r>
              <a:rPr lang="ru-RU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и сравнить ее с отдельной </a:t>
            </a:r>
            <a:r>
              <a:rPr lang="ru-RU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наночастицей</a:t>
            </a:r>
            <a:r>
              <a:rPr lang="ru-RU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_tradnl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BaTiO</a:t>
            </a:r>
            <a:r>
              <a:rPr lang="es-ES_tradnl" sz="24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  <a:p>
            <a:pPr marL="514350" indent="-514350" algn="just">
              <a:buAutoNum type="arabicParenR"/>
            </a:pPr>
            <a:r>
              <a:rPr lang="ru-RU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Исследовать зависимость генерации второй гармоники от конфигурации </a:t>
            </a:r>
            <a:r>
              <a:rPr lang="ru-RU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наноантенны</a:t>
            </a:r>
            <a:endParaRPr lang="ru-RU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 algn="just">
              <a:buAutoNum type="arabicParenR"/>
            </a:pPr>
            <a:r>
              <a:rPr lang="ru-RU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Сравнить полученные данные с экспериментом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5563" y="415551"/>
            <a:ext cx="703245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Цель: </a:t>
            </a:r>
          </a:p>
          <a:p>
            <a:pPr algn="just"/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Теоретически </a:t>
            </a:r>
            <a:r>
              <a:rPr lang="ru-RU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исследовать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генерацию второй гармоники </a:t>
            </a:r>
            <a:r>
              <a:rPr lang="ru-RU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бирезонансной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 гибридной </a:t>
            </a:r>
            <a:r>
              <a:rPr lang="ru-RU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наноантенной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463" y="157333"/>
            <a:ext cx="4169190" cy="328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9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7027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Рассеяние диэлектрическим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ш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аром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46" y="1952809"/>
            <a:ext cx="4535352" cy="1974442"/>
          </a:xfrm>
        </p:spPr>
      </p:pic>
      <p:sp>
        <p:nvSpPr>
          <p:cNvPr id="14" name="TextBox 13"/>
          <p:cNvSpPr txBox="1"/>
          <p:nvPr/>
        </p:nvSpPr>
        <p:spPr>
          <a:xfrm>
            <a:off x="6541168" y="5894438"/>
            <a:ext cx="4588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Ми резонанс на 600 </a:t>
            </a:r>
            <a:r>
              <a:rPr lang="ru-RU" sz="2400" dirty="0" err="1" smtClean="0"/>
              <a:t>нм</a:t>
            </a:r>
            <a:r>
              <a:rPr lang="ru-RU" sz="2400" dirty="0" smtClean="0"/>
              <a:t>: </a:t>
            </a:r>
            <a:r>
              <a:rPr lang="es-ES_tradnl" sz="2400" dirty="0" smtClean="0"/>
              <a:t>r=120 </a:t>
            </a:r>
            <a:r>
              <a:rPr lang="ru-RU" sz="2400" dirty="0" err="1" smtClean="0"/>
              <a:t>нм</a:t>
            </a:r>
            <a:endParaRPr lang="ru-RU" sz="2400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246" y="1342590"/>
            <a:ext cx="6553754" cy="4415323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970546" y="1491144"/>
            <a:ext cx="17005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Задача Ми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054248" y="4313816"/>
                <a:ext cx="4451649" cy="1429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200" dirty="0" smtClean="0"/>
                  <a:t>Сечение рассеяния</a:t>
                </a:r>
                <a:r>
                  <a:rPr lang="es-ES_tradnl" sz="2200" dirty="0" smtClean="0"/>
                  <a:t>:</a:t>
                </a:r>
                <a:r>
                  <a:rPr lang="el-GR" sz="22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i="1">
                        <a:latin typeface="Cambria Math" panose="02040503050406030204" pitchFamily="18" charset="0"/>
                      </a:rPr>
                      <m:t>σ</m:t>
                    </m:r>
                    <m:r>
                      <a:rPr lang="es-ES_tradnl" sz="2200" b="0" i="1" baseline="-25000" smtClean="0">
                        <a:latin typeface="Cambria Math" panose="02040503050406030204" pitchFamily="18" charset="0"/>
                      </a:rPr>
                      <m:t>𝑠𝑐𝑎𝑡</m:t>
                    </m:r>
                    <m:r>
                      <a:rPr lang="es-ES_tradnl" sz="22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_tradnl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_tradnl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ES_tradnl" sz="2200" b="0" i="1" baseline="-25000" smtClean="0">
                            <a:latin typeface="Cambria Math" panose="02040503050406030204" pitchFamily="18" charset="0"/>
                          </a:rPr>
                          <m:t>𝑠𝑐𝑎𝑡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sz="2200" b="1" i="1" baseline="-25000" smtClean="0">
                            <a:latin typeface="Cambria Math" panose="02040503050406030204" pitchFamily="18" charset="0"/>
                          </a:rPr>
                          <m:t>𝒊𝒏𝒄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ru-RU" sz="2200" dirty="0" smtClean="0"/>
                  <a:t> </a:t>
                </a:r>
                <a:endParaRPr lang="es-ES_tradnl" sz="2200" dirty="0"/>
              </a:p>
              <a:p>
                <a:endParaRPr lang="en-US" sz="2200" dirty="0" smtClean="0"/>
              </a:p>
              <a:p>
                <a:r>
                  <a:rPr lang="ru-RU" sz="2200" dirty="0" smtClean="0"/>
                  <a:t>Эффективность рассеяния: </a:t>
                </a:r>
                <a:r>
                  <a:rPr lang="en-US" sz="2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ɳ</a:t>
                </a:r>
                <a:r>
                  <a:rPr lang="es-ES_tradnl" sz="2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_tradnl" sz="22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200" i="1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s-ES_tradnl" sz="2200" i="1" baseline="-25000">
                            <a:latin typeface="Cambria Math" panose="02040503050406030204" pitchFamily="18" charset="0"/>
                          </a:rPr>
                          <m:t>𝑠𝑐𝑎𝑡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2200" i="1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s-ES_tradnl" sz="2200" b="0" i="1" baseline="-25000" smtClean="0">
                            <a:latin typeface="Cambria Math" panose="02040503050406030204" pitchFamily="18" charset="0"/>
                          </a:rPr>
                          <m:t>𝑔𝑒𝑜𝑚</m:t>
                        </m:r>
                      </m:den>
                    </m:f>
                  </m:oMath>
                </a14:m>
                <a:endParaRPr lang="ru-RU" sz="22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248" y="4313816"/>
                <a:ext cx="4451649" cy="1429237"/>
              </a:xfrm>
              <a:prstGeom prst="rect">
                <a:avLst/>
              </a:prstGeom>
              <a:blipFill>
                <a:blip r:embed="rId4"/>
                <a:stretch>
                  <a:fillRect l="-1781" b="-12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920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4424"/>
            <a:ext cx="11353800" cy="1325563"/>
          </a:xfrm>
        </p:spPr>
        <p:txBody>
          <a:bodyPr/>
          <a:lstStyle/>
          <a:p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Рассеяние на металлической </a:t>
            </a:r>
            <a:r>
              <a:rPr lang="ru-RU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наноантенне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06"/>
          <a:stretch/>
        </p:blipFill>
        <p:spPr>
          <a:xfrm>
            <a:off x="1239020" y="1384231"/>
            <a:ext cx="4258244" cy="250473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784831" y="1384231"/>
            <a:ext cx="64217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Решаем численно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Использу</a:t>
            </a:r>
            <a:r>
              <a:rPr lang="es-ES_tradnl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ru-RU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тся</a:t>
            </a:r>
            <a:r>
              <a:rPr lang="ru-RU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метод конечных элементов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Длина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волны: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00-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00 </a:t>
            </a:r>
            <a:r>
              <a:rPr lang="ru-RU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нм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, шаг </a:t>
            </a:r>
            <a:r>
              <a:rPr lang="es-ES_tradnl" sz="2400" dirty="0">
                <a:latin typeface="Segoe UI" panose="020B0502040204020203" pitchFamily="34" charset="0"/>
                <a:cs typeface="Segoe UI" panose="020B0502040204020203" pitchFamily="34" charset="0"/>
              </a:rPr>
              <a:t>–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10 </a:t>
            </a:r>
            <a:r>
              <a:rPr lang="ru-RU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нм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" t="3432" r="2951"/>
          <a:stretch/>
        </p:blipFill>
        <p:spPr>
          <a:xfrm>
            <a:off x="6419544" y="2636597"/>
            <a:ext cx="5191366" cy="3707312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64" y="4118155"/>
            <a:ext cx="4838700" cy="218122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214533" y="3004161"/>
            <a:ext cx="1694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l=240 </a:t>
            </a:r>
            <a:r>
              <a:rPr lang="ru-RU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нм</a:t>
            </a:r>
            <a:endParaRPr lang="ru-RU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_tradnl" sz="2400" dirty="0" smtClean="0">
                <a:cs typeface="Segoe UI" panose="020B0502040204020203" pitchFamily="34" charset="0"/>
              </a:rPr>
              <a:t>g</a:t>
            </a:r>
            <a:r>
              <a:rPr lang="es-ES_tradnl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=</a:t>
            </a:r>
            <a:r>
              <a:rPr lang="ru-RU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20 </a:t>
            </a:r>
            <a:r>
              <a:rPr lang="ru-RU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нм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1607496" y="6343908"/>
            <a:ext cx="340477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(P. Biagioni, </a:t>
            </a:r>
            <a:r>
              <a:rPr lang="it-IT" sz="1900" dirty="0">
                <a:latin typeface="Segoe UI" panose="020B0502040204020203" pitchFamily="34" charset="0"/>
                <a:cs typeface="Segoe UI" panose="020B0502040204020203" pitchFamily="34" charset="0"/>
              </a:rPr>
              <a:t>et. al., NCBI, 2012)</a:t>
            </a:r>
            <a:endParaRPr lang="ru-RU" sz="1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22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Рассеяние света на гибридной системе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" r="4129"/>
          <a:stretch/>
        </p:blipFill>
        <p:spPr>
          <a:xfrm>
            <a:off x="5648074" y="1325563"/>
            <a:ext cx="6543926" cy="487643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64" y="1325563"/>
            <a:ext cx="505777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3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745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Генерация второй гармоники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4"/>
              <p:cNvSpPr txBox="1">
                <a:spLocks noGrp="1"/>
              </p:cNvSpPr>
              <p:nvPr>
                <p:ph idx="1"/>
              </p:nvPr>
            </p:nvSpPr>
            <p:spPr>
              <a:xfrm>
                <a:off x="162091" y="2404638"/>
                <a:ext cx="6982326" cy="2515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dirty="0" smtClean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BaTiO</a:t>
                </a:r>
                <a:r>
                  <a:rPr lang="en-US" sz="24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US" sz="2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   </a:t>
                </a:r>
                <a:r>
                  <a:rPr lang="en-US" sz="2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l-GR" sz="2400" dirty="0"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χ</m:t>
                              </m:r>
                              <m:r>
                                <a:rPr lang="en-US" sz="2400" i="1" baseline="-25000" dirty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l-GR" sz="2400" dirty="0"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χ</m:t>
                              </m:r>
                              <m:r>
                                <a:rPr lang="en-US" sz="2400" i="1" baseline="-25000" dirty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l-GR" sz="2400" dirty="0"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χ</m:t>
                              </m:r>
                              <m:r>
                                <a:rPr lang="en-US" sz="2400" i="1" baseline="-25000" dirty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1</m:t>
                              </m:r>
                              <m:r>
                                <a:rPr lang="en-US" sz="2400" i="1" baseline="-25000" dirty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l-GR" sz="2400" dirty="0"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χ</m:t>
                              </m:r>
                              <m:r>
                                <a:rPr lang="en-US" sz="2400" i="1" baseline="-25000" dirty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1</m:t>
                              </m:r>
                              <m:r>
                                <a:rPr lang="en-US" sz="2400" i="1" baseline="-25000" dirty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l-GR" sz="2400" dirty="0"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χ</m:t>
                              </m:r>
                              <m:r>
                                <a:rPr lang="en-US" sz="2400" i="1" baseline="-25000" dirty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33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2400" baseline="-25000" dirty="0" smtClean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5" name="Объект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091" y="2404638"/>
                <a:ext cx="6982326" cy="2515047"/>
              </a:xfrm>
              <a:prstGeom prst="rect">
                <a:avLst/>
              </a:prstGeom>
              <a:blipFill>
                <a:blip r:embed="rId2"/>
                <a:stretch>
                  <a:fillRect l="-13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1549930" y="2491117"/>
                <a:ext cx="3060032" cy="9578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en-US" sz="24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=     </a:t>
                </a:r>
                <a:r>
                  <a:rPr lang="en-US" sz="2400" i="1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E</a:t>
                </a:r>
                <a:r>
                  <a:rPr lang="en-US" sz="2400" i="1" baseline="-250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j</a:t>
                </a:r>
                <a:r>
                  <a:rPr lang="en-US" sz="2400" i="1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E</a:t>
                </a:r>
                <a:r>
                  <a:rPr lang="en-US" sz="2400" i="1" baseline="-250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k</a:t>
                </a:r>
                <a:endParaRPr lang="en-US" sz="2400" i="1" dirty="0" smtClean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ru-RU" sz="2400" i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930" y="2491117"/>
                <a:ext cx="3060032" cy="957847"/>
              </a:xfrm>
              <a:prstGeom prst="rect">
                <a:avLst/>
              </a:prstGeom>
              <a:blipFill>
                <a:blip r:embed="rId3"/>
                <a:stretch>
                  <a:fillRect t="-25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994972" y="2491117"/>
                <a:ext cx="485646" cy="471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l-GR" sz="2400" i="1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m:t>χ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1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m:t>ij</m:t>
                          </m:r>
                          <m:r>
                            <a:rPr lang="es-ES_tradnl" sz="2400" b="0" i="1" baseline="-25000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en-US" sz="2400" i="1" baseline="30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s-ES_tradnl" sz="2400" b="0" i="1" baseline="300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2400" i="1" baseline="30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972" y="2491117"/>
                <a:ext cx="485646" cy="471604"/>
              </a:xfrm>
              <a:prstGeom prst="rect">
                <a:avLst/>
              </a:prstGeom>
              <a:blipFill>
                <a:blip r:embed="rId4"/>
                <a:stretch>
                  <a:fillRect t="-10390" b="-155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307107" y="3662161"/>
                <a:ext cx="485646" cy="471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l-GR" sz="2400" i="1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m:t>χ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1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m:t>ij</m:t>
                          </m:r>
                          <m:r>
                            <a:rPr lang="es-ES_tradnl" sz="2400" b="0" i="1" baseline="-25000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en-US" sz="2400" i="1" baseline="30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s-ES_tradnl" sz="2400" b="0" i="1" baseline="300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2400" i="1" baseline="30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107" y="3662161"/>
                <a:ext cx="485646" cy="471604"/>
              </a:xfrm>
              <a:prstGeom prst="rect">
                <a:avLst/>
              </a:prstGeom>
              <a:blipFill>
                <a:blip r:embed="rId5"/>
                <a:stretch>
                  <a:fillRect t="-10390" b="-155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07069" y="6208294"/>
            <a:ext cx="4525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R. Boyd, “Nonlinear optics”,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2008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46459" y="5116203"/>
                <a:ext cx="4114800" cy="715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Эффективность: </a:t>
                </a:r>
                <a:r>
                  <a:rPr lang="en-US" sz="24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ɳ=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s-ES_tradnl" sz="2800" i="1" baseline="-25000">
                            <a:latin typeface="Cambria Math" panose="02040503050406030204" pitchFamily="18" charset="0"/>
                          </a:rPr>
                          <m:t>𝑆𝐻𝐺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𝑔𝑒𝑜𝑚</m:t>
                        </m:r>
                      </m:den>
                    </m:f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59" y="5116203"/>
                <a:ext cx="4114800" cy="715260"/>
              </a:xfrm>
              <a:prstGeom prst="rect">
                <a:avLst/>
              </a:prstGeom>
              <a:blipFill>
                <a:blip r:embed="rId6"/>
                <a:stretch>
                  <a:fillRect l="-2222" b="-2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9" r="3161"/>
          <a:stretch/>
        </p:blipFill>
        <p:spPr>
          <a:xfrm>
            <a:off x="6304546" y="1346308"/>
            <a:ext cx="5887454" cy="4988821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6581228" y="4258101"/>
            <a:ext cx="45719" cy="6141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428" y="1325563"/>
            <a:ext cx="7926009" cy="447650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Зависимость генерации второй гармоники от ориентации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BaTiO</a:t>
            </a:r>
            <a:r>
              <a:rPr lang="en-US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4" y="4002703"/>
            <a:ext cx="3162300" cy="2019300"/>
          </a:xfrm>
        </p:spPr>
      </p:pic>
      <p:sp>
        <p:nvSpPr>
          <p:cNvPr id="5" name="TextBox 4"/>
          <p:cNvSpPr txBox="1"/>
          <p:nvPr/>
        </p:nvSpPr>
        <p:spPr>
          <a:xfrm>
            <a:off x="3032570" y="4178459"/>
            <a:ext cx="64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Ba</a:t>
            </a:r>
            <a:r>
              <a:rPr lang="en-US" baseline="30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2+</a:t>
            </a:r>
            <a:endParaRPr lang="ru-RU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2570" y="4711441"/>
            <a:ext cx="64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baseline="30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2-</a:t>
            </a:r>
            <a:endParaRPr lang="ru-RU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32570" y="5222685"/>
            <a:ext cx="64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Ti</a:t>
            </a:r>
            <a:r>
              <a:rPr lang="en-US" baseline="30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4+</a:t>
            </a:r>
            <a:endParaRPr lang="ru-RU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53800" y="3324411"/>
            <a:ext cx="656223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E</a:t>
            </a:r>
            <a:r>
              <a:rPr lang="en-US" sz="2500" baseline="-25000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inc</a:t>
            </a:r>
            <a:endParaRPr lang="ru-RU" sz="2500" baseline="-25000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Объект 4"/>
              <p:cNvSpPr txBox="1">
                <a:spLocks/>
              </p:cNvSpPr>
              <p:nvPr/>
            </p:nvSpPr>
            <p:spPr>
              <a:xfrm>
                <a:off x="136477" y="1742009"/>
                <a:ext cx="5561276" cy="2255233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400" dirty="0" smtClean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   </a:t>
                </a:r>
                <a:r>
                  <a:rPr lang="en-US" sz="2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l-GR" sz="2000" dirty="0"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χ</m:t>
                              </m:r>
                              <m:r>
                                <a:rPr lang="en-US" sz="2000" i="1" baseline="-25000" dirty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l-GR" sz="2000" dirty="0"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χ</m:t>
                              </m:r>
                              <m:r>
                                <a:rPr lang="en-US" sz="2000" i="1" baseline="-25000" dirty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l-GR" sz="2000" dirty="0"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χ</m:t>
                              </m:r>
                              <m:r>
                                <a:rPr lang="en-US" sz="2000" i="1" baseline="-25000" dirty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l-GR" sz="2000" dirty="0"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χ</m:t>
                              </m:r>
                              <m:r>
                                <a:rPr lang="en-US" sz="2000" i="1" baseline="-25000" dirty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l-GR" sz="2000" dirty="0"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χ</m:t>
                              </m:r>
                              <m:r>
                                <a:rPr lang="en-US" sz="2000" i="1" baseline="-25000" dirty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33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2400" baseline="-25000" dirty="0" smtClean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13" name="Объект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77" y="1742009"/>
                <a:ext cx="5561276" cy="2255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36477" y="2869625"/>
                <a:ext cx="485646" cy="471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l-GR" sz="2400" i="1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m:t>χ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1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m:t>ij</m:t>
                          </m:r>
                          <m:r>
                            <a:rPr lang="es-ES_tradnl" sz="2400" b="0" i="1" baseline="-25000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en-US" sz="2400" i="1" baseline="30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s-ES_tradnl" sz="2400" b="0" i="1" baseline="300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2400" i="1" baseline="30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77" y="2869625"/>
                <a:ext cx="485646" cy="471604"/>
              </a:xfrm>
              <a:prstGeom prst="rect">
                <a:avLst/>
              </a:prstGeom>
              <a:blipFill>
                <a:blip r:embed="rId5"/>
                <a:stretch>
                  <a:fillRect t="-10390" b="-155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433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,4533"/>
  <p:tag name="ORIGINALWIDTH" val="1949,006"/>
  <p:tag name="LATEXADDIN" val="\documentclass{minimal}&#10;\usepackage[english]{babel}&#10;\usepackage{amsmath}&#10;\begin{document}&#10;\renewcommand{\rmdefault}{ptm}&#10;$\nabla\times\mu^{-1}(\nabla\times\mathbf{E})-k_0^2\left(\varepsilon-\cfrac{i\sigma}{w\varepsilon0}\right)\mathbf{E}$&#10;\end{document}"/>
  <p:tag name="IGUANATEXSIZE" val="28"/>
  <p:tag name="IGUANATEXCURSOR" val="1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4319</TotalTime>
  <Words>443</Words>
  <Application>Microsoft Office PowerPoint</Application>
  <PresentationFormat>Широкоэкранный</PresentationFormat>
  <Paragraphs>108</Paragraphs>
  <Slides>19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Segoe UI</vt:lpstr>
      <vt:lpstr>Times</vt:lpstr>
      <vt:lpstr>Wingdings</vt:lpstr>
      <vt:lpstr>Тема Office</vt:lpstr>
      <vt:lpstr>Презентация PowerPoint</vt:lpstr>
      <vt:lpstr>Генерация второй гармоники</vt:lpstr>
      <vt:lpstr>Металл-диэлектрические наноантенны</vt:lpstr>
      <vt:lpstr>Презентация PowerPoint</vt:lpstr>
      <vt:lpstr>Рассеяние диэлектрическим шаром</vt:lpstr>
      <vt:lpstr>Рассеяние на металлической наноантенне</vt:lpstr>
      <vt:lpstr>Рассеяние света на гибридной системе</vt:lpstr>
      <vt:lpstr>Генерация второй гармоники</vt:lpstr>
      <vt:lpstr>Зависимость генерации второй гармоники от ориентации BaTiO3</vt:lpstr>
      <vt:lpstr>Зависимость генерации второй гармоники от зазора между плазмонными частицами</vt:lpstr>
      <vt:lpstr>Экспериментальная часть</vt:lpstr>
      <vt:lpstr>Выводы</vt:lpstr>
      <vt:lpstr>Спасибо за внимание</vt:lpstr>
      <vt:lpstr>Презентация PowerPoint</vt:lpstr>
      <vt:lpstr>Генерация второй гармоники в микроскопии </vt:lpstr>
      <vt:lpstr>Моделирование</vt:lpstr>
      <vt:lpstr>Зависимость генерации второй гармоники от резонансной структуры</vt:lpstr>
      <vt:lpstr>Диаграмма направленности</vt:lpstr>
      <vt:lpstr>Задача Ми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Теоретическое исследование эффективной генерации второй гармоники бирезонансной металл-диэлектрической наноантенной</dc:title>
  <dc:creator>Артем Гончаров</dc:creator>
  <cp:lastModifiedBy>Артем Гончаров</cp:lastModifiedBy>
  <cp:revision>86</cp:revision>
  <dcterms:created xsi:type="dcterms:W3CDTF">2018-04-03T10:42:03Z</dcterms:created>
  <dcterms:modified xsi:type="dcterms:W3CDTF">2018-04-06T10:45:55Z</dcterms:modified>
</cp:coreProperties>
</file>