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Medium"/>
      <p:regular r:id="rId14"/>
      <p:bold r:id="rId15"/>
    </p:embeddedFon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Medium-bold.fntdata"/><Relationship Id="rId14" Type="http://schemas.openxmlformats.org/officeDocument/2006/relationships/font" Target="fonts/OswaldMedium-regular.fntdata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4e69a0d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4e69a0d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4e69a0d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4e69a0d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4e69a0d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4e69a0d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4e69a0db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4e69a0db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4e69a0d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94e69a0d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4e69a0d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4e69a0d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4e69a0db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94e69a0db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 Medium"/>
                <a:ea typeface="Oswald Medium"/>
                <a:cs typeface="Oswald Medium"/>
                <a:sym typeface="Oswald Medium"/>
              </a:rPr>
              <a:t>Подробное устройство компьютера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Все о комплектующих от А до Я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31850" y="0"/>
            <a:ext cx="588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АНО ПОО ММКЦТ “Академия Топ”</a:t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Специальность 09.02.07 “Информационные системы и программирование”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3589775"/>
            <a:ext cx="315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Подготовил: Белов Артём Валерьевич</a:t>
            </a:r>
            <a:endParaRPr sz="11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Студент группы 9/1 - РПО - 25/1</a:t>
            </a:r>
            <a:endParaRPr sz="11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Проверил: Сизов Данил Евгеньевич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0720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Кострома. 17.10.25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Процессор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116900" cy="17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rgbClr val="000000"/>
                </a:solidFill>
              </a:rPr>
              <a:t> </a:t>
            </a:r>
            <a:r>
              <a:rPr lang="ru" sz="1350">
                <a:solidFill>
                  <a:srgbClr val="38761D"/>
                </a:solidFill>
              </a:rPr>
              <a:t>(ЦП, или CPU — от англ. central processing unit) — главный компонент компьютера, который выполняет все вычисления и управляет другими системами. Часто процессор сравнивают с мозгом — он тоже умеет обрабатывать информацию и принимать решения, а разобраться в его работе очень сложно.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400" y="1152475"/>
            <a:ext cx="4410599" cy="23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30677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Компоненты процессора: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1. Арифметико-логическое устройство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2. Устройство управления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3. Регистры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4. Кэш-память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5. Шина данных </a:t>
            </a:r>
            <a:endParaRPr b="1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3C78D8"/>
                </a:solidFill>
                <a:latin typeface="Montserrat"/>
                <a:ea typeface="Montserrat"/>
                <a:cs typeface="Montserrat"/>
                <a:sym typeface="Montserrat"/>
              </a:rPr>
              <a:t>Арифметико-логическое устройство</a:t>
            </a:r>
            <a:endParaRPr b="1" sz="32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50350"/>
            <a:ext cx="8520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Арифметико-логическое устройство (АЛУ)</a:t>
            </a:r>
            <a:r>
              <a:rPr lang="ru" sz="16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Компонент процессора, позволяющий выполнять простейшие математические и логические операции.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10800000">
            <a:off x="3725975" y="2922075"/>
            <a:ext cx="1109100" cy="1404300"/>
          </a:xfrm>
          <a:prstGeom prst="bentArrow">
            <a:avLst>
              <a:gd fmla="val 27201" name="adj1"/>
              <a:gd fmla="val 24808" name="adj2"/>
              <a:gd fmla="val 32802" name="adj3"/>
              <a:gd fmla="val 48799" name="adj4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67800" y="1991750"/>
            <a:ext cx="2743200" cy="219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6FA8DC"/>
                </a:solidFill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r>
              <a:rPr b="1" lang="ru" sz="1800">
                <a:solidFill>
                  <a:srgbClr val="6FA8DC"/>
                </a:solidFill>
              </a:rPr>
              <a:t>:</a:t>
            </a:r>
            <a:endParaRPr b="1"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6FA8DC"/>
                </a:solidFill>
                <a:highlight>
                  <a:srgbClr val="21212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Арифметические операции</a:t>
            </a:r>
            <a:endParaRPr sz="1200">
              <a:solidFill>
                <a:srgbClr val="6FA8DC"/>
              </a:solidFill>
              <a:highlight>
                <a:srgbClr val="21212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FA8DC"/>
                </a:solidFill>
                <a:highlight>
                  <a:srgbClr val="21212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Логические операции</a:t>
            </a:r>
            <a:endParaRPr sz="1200">
              <a:solidFill>
                <a:srgbClr val="6FA8DC"/>
              </a:solidFill>
              <a:highlight>
                <a:srgbClr val="21212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6FA8DC"/>
                </a:solidFill>
                <a:highlight>
                  <a:srgbClr val="21212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Специальные арифметические операции</a:t>
            </a:r>
            <a:endParaRPr sz="1800">
              <a:solidFill>
                <a:srgbClr val="6FA8DC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075" y="2039180"/>
            <a:ext cx="4041100" cy="273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93400" y="2039175"/>
            <a:ext cx="1269600" cy="882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ADADA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Схема</a:t>
            </a:r>
            <a:endParaRPr sz="2100">
              <a:solidFill>
                <a:srgbClr val="ADADA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ADADA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АЛУ</a:t>
            </a:r>
            <a:endParaRPr sz="2100">
              <a:solidFill>
                <a:srgbClr val="ADADA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flipH="1">
            <a:off x="6593325" y="3803950"/>
            <a:ext cx="700500" cy="796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Устройство управления</a:t>
            </a:r>
            <a:endParaRPr b="1" sz="30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1803000"/>
            <a:ext cx="4332900" cy="22533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765">
                <a:solidFill>
                  <a:srgbClr val="FF99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Основные функции УУ</a:t>
            </a:r>
            <a:r>
              <a:rPr b="1" lang="ru" sz="1765">
                <a:solidFill>
                  <a:srgbClr val="FF9900"/>
                </a:solidFill>
              </a:rPr>
              <a:t>:</a:t>
            </a:r>
            <a:endParaRPr b="1" sz="1765">
              <a:solidFill>
                <a:srgbClr val="FF9900"/>
              </a:solidFill>
            </a:endParaRPr>
          </a:p>
          <a:p>
            <a:pPr indent="-334803" lvl="0" marL="4572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rgbClr val="B7B7B7"/>
              </a:buClr>
              <a:buSzPts val="1673"/>
              <a:buFont typeface="Montserrat Medium"/>
              <a:buAutoNum type="arabicPeriod"/>
            </a:pPr>
            <a:r>
              <a:rPr lang="ru" sz="1672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Декодирование команд</a:t>
            </a:r>
            <a:endParaRPr sz="1672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8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73"/>
              <a:buFont typeface="Montserrat Medium"/>
              <a:buAutoNum type="arabicPeriod"/>
            </a:pPr>
            <a:r>
              <a:rPr lang="ru" sz="1672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Генерация управляющих сигналов</a:t>
            </a:r>
            <a:endParaRPr sz="1672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8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73"/>
              <a:buFont typeface="Montserrat Medium"/>
              <a:buAutoNum type="arabicPeriod"/>
            </a:pPr>
            <a:r>
              <a:rPr lang="ru" sz="1672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Координация работы блоков</a:t>
            </a:r>
            <a:endParaRPr sz="1672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80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73"/>
              <a:buFont typeface="Montserrat Medium"/>
              <a:buAutoNum type="arabicPeriod"/>
            </a:pPr>
            <a:r>
              <a:rPr lang="ru" sz="1672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Формирование адресов</a:t>
            </a:r>
            <a:endParaRPr sz="1672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293825" y="4298075"/>
            <a:ext cx="1369800" cy="440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ADADAD"/>
                </a:solidFill>
                <a:latin typeface="Montserrat"/>
                <a:ea typeface="Montserrat"/>
                <a:cs typeface="Montserrat"/>
                <a:sym typeface="Montserrat"/>
              </a:rPr>
              <a:t>Схема УУ</a:t>
            </a:r>
            <a:endParaRPr b="1" sz="1800">
              <a:solidFill>
                <a:srgbClr val="ADAD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6475" y="664500"/>
            <a:ext cx="682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82D2D"/>
                </a:solidFill>
                <a:latin typeface="Montserrat"/>
                <a:ea typeface="Montserrat"/>
                <a:cs typeface="Montserrat"/>
                <a:sym typeface="Montserrat"/>
              </a:rPr>
              <a:t>Устройство управления (УУ)</a:t>
            </a:r>
            <a:r>
              <a:rPr lang="ru" sz="1600">
                <a:solidFill>
                  <a:srgbClr val="F82D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Интерпретирует команды программы и управляет работой процессора, направляя данные и управляя ходом выполнения операций</a:t>
            </a:r>
            <a:endParaRPr sz="1600">
              <a:solidFill>
                <a:srgbClr val="F82D2D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863" y="1803000"/>
            <a:ext cx="2967136" cy="2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flipH="1">
            <a:off x="6340000" y="3792475"/>
            <a:ext cx="780600" cy="745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</a:t>
            </a:r>
            <a:endParaRPr sz="2600">
              <a:solidFill>
                <a:srgbClr val="A64D79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73875" y="1446350"/>
            <a:ext cx="41079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Функции и назначение</a:t>
            </a:r>
            <a:r>
              <a:rPr b="1" lang="ru" sz="1700">
                <a:solidFill>
                  <a:srgbClr val="B7B7B7"/>
                </a:solidFill>
              </a:rPr>
              <a:t>:</a:t>
            </a:r>
            <a:endParaRPr b="1" sz="17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Хранение данных 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Облегчение вычислений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Управление потоком выполнения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Взаимодействие с памятью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-27075" y="510725"/>
            <a:ext cx="653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E7CC3"/>
                </a:solidFill>
                <a:latin typeface="Montserrat"/>
                <a:ea typeface="Montserrat"/>
                <a:cs typeface="Montserrat"/>
                <a:sym typeface="Montserrat"/>
              </a:rPr>
              <a:t>Регистры</a:t>
            </a:r>
            <a:r>
              <a:rPr lang="ru">
                <a:solidFill>
                  <a:srgbClr val="8E7CC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Это тип памяти "Ячейка" внутри процессора имеющая свой уникальный адрес. Служит для хранения данных , адресов, промежуточных результатов.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113350" y="4041850"/>
            <a:ext cx="1371600" cy="7878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DADAD"/>
                </a:solidFill>
              </a:rPr>
              <a:t>Схема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DADAD"/>
                </a:solidFill>
              </a:rPr>
              <a:t>Регистров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575" y="1735450"/>
            <a:ext cx="4557425" cy="205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-437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1D8D6D"/>
                </a:solidFill>
              </a:rPr>
              <a:t>Кэш-память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-102150" y="1619400"/>
            <a:ext cx="57126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Объем кэш-памяти на примере процессора Ryzen 7 7800X3D:</a:t>
            </a:r>
            <a:endParaRPr b="1" sz="15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1. L1 - 64Kb x 8 = 512 Kb (500-1000 Gb/s - 3/4 Такта)</a:t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2. L2 - 1024 Kb x 8 = 8 192 Kb (200-400 Gb/s - 10/12 такта)</a:t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3. L3 - 96 Mb x 1024 = 98 304 Kb (100-200 Gb/s - 30/40 такта)</a:t>
            </a:r>
            <a:endParaRPr sz="15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675" y="1691474"/>
            <a:ext cx="3518250" cy="24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-102150" y="572700"/>
            <a:ext cx="728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Кэш-память</a:t>
            </a:r>
            <a:r>
              <a:rPr lang="ru">
                <a:solidFill>
                  <a:srgbClr val="45818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- Ещё один тип памяти для хранения часто используемых команд и данных, расположенный вплотную к ядру процессора. Несмотря на малый объем (Для уровне L1 и L2), скорость обмена данными столь высока что компенсирует это.</a:t>
            </a:r>
            <a:endParaRPr>
              <a:solidFill>
                <a:srgbClr val="45818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516575" y="4136675"/>
            <a:ext cx="1641600" cy="831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ADADAD"/>
                </a:solidFill>
                <a:latin typeface="Montserrat"/>
                <a:ea typeface="Montserrat"/>
                <a:cs typeface="Montserrat"/>
                <a:sym typeface="Montserrat"/>
              </a:rPr>
              <a:t>Схема</a:t>
            </a:r>
            <a:endParaRPr b="1" sz="1600">
              <a:solidFill>
                <a:srgbClr val="ADAD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ADADAD"/>
                </a:solidFill>
                <a:latin typeface="Montserrat"/>
                <a:ea typeface="Montserrat"/>
                <a:cs typeface="Montserrat"/>
                <a:sym typeface="Montserrat"/>
              </a:rPr>
              <a:t>Кэш-памяти</a:t>
            </a:r>
            <a:endParaRPr b="1" sz="1600">
              <a:solidFill>
                <a:srgbClr val="ADADA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ADADAD"/>
                </a:solidFill>
                <a:latin typeface="Montserrat"/>
                <a:ea typeface="Montserrat"/>
                <a:cs typeface="Montserrat"/>
                <a:sym typeface="Montserrat"/>
              </a:rPr>
              <a:t>внутри ЦП</a:t>
            </a:r>
            <a:endParaRPr b="1" sz="1600">
              <a:solidFill>
                <a:srgbClr val="ADAD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179975" y="4147650"/>
            <a:ext cx="955800" cy="57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964A0B"/>
                </a:solidFill>
              </a:rPr>
              <a:t>Шина данных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58275" y="1759900"/>
            <a:ext cx="3207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Этапы цикла:</a:t>
            </a:r>
            <a:endParaRPr sz="1700">
              <a:solidFill>
                <a:srgbClr val="B7B7B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Загрузка команды (Fetch)    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Декодирование команды (Decode)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Выполнение команды (Execute)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B7B7B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Обновления счетчика команд</a:t>
            </a:r>
            <a:endParaRPr sz="1700">
              <a:solidFill>
                <a:srgbClr val="B7B7B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626" y="1576000"/>
            <a:ext cx="3748075" cy="25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6475" y="671200"/>
            <a:ext cx="83973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1580">
                <a:solidFill>
                  <a:srgbClr val="A61C00"/>
                </a:solidFill>
                <a:highlight>
                  <a:srgbClr val="1F1F1F"/>
                </a:highlight>
                <a:latin typeface="Montserrat"/>
                <a:ea typeface="Montserrat"/>
                <a:cs typeface="Montserrat"/>
                <a:sym typeface="Montserrat"/>
              </a:rPr>
              <a:t>Шина данных процессора — </a:t>
            </a:r>
            <a:r>
              <a:rPr lang="ru" sz="1580">
                <a:solidFill>
                  <a:srgbClr val="A61C00"/>
                </a:solidFill>
                <a:highlight>
                  <a:srgbClr val="1F1F1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это </a:t>
            </a:r>
            <a:r>
              <a:rPr lang="ru" sz="1580">
                <a:solidFill>
                  <a:srgbClr val="A61C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совокупность линий (проводников) в составе системной шины компьютера, предназначенная для передачи самих данных (информации) между ЦП и другими компонентами системы.</a:t>
            </a:r>
            <a:endParaRPr sz="1765">
              <a:solidFill>
                <a:srgbClr val="A61C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