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65" r:id="rId6"/>
    <p:sldId id="276" r:id="rId7"/>
    <p:sldId id="278" r:id="rId8"/>
    <p:sldId id="280" r:id="rId9"/>
    <p:sldId id="281" r:id="rId10"/>
    <p:sldId id="279" r:id="rId11"/>
    <p:sldId id="277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007C76-E527-4624-8C22-A17CA79538AB}" type="datetime1">
              <a:rPr lang="ru-RU" smtClean="0"/>
              <a:t>24.09.2024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1C14-B91B-4453-98E3-5BC094AACB05}" type="datetime1">
              <a:rPr lang="ru-RU" smtClean="0"/>
              <a:pPr/>
              <a:t>24.09.2024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38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84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логотип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754656" y="5305363"/>
            <a:ext cx="4682693" cy="100584"/>
            <a:chOff x="3631690" y="2253996"/>
            <a:chExt cx="8156580" cy="10058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802647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1612691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чис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12 345 долларов США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6789 долларов США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бъекта с круг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059313" cy="100800"/>
            <a:chOff x="-1228304" y="3240138"/>
            <a:chExt cx="4059313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9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302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7" name="Текст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6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25 долларов США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Раздел 1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МИЛЛИАРД</a:t>
            </a:r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6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50 долларов США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Раздел 1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МИЛЛИАРД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6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100 долларов США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Раздел 1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МИЛЛИАРД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Autofit/>
          </a:bodyPr>
          <a:lstStyle>
            <a:lvl1pPr algn="l">
              <a:defRPr sz="30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3875988" cy="100800"/>
            <a:chOff x="646012" y="3239179"/>
            <a:chExt cx="1975983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194540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570607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2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2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1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5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3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6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4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7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5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8" name="Рисунок 11" descr="Квадрант с логотипами конкурентов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Конкурент 6</a:t>
            </a:r>
          </a:p>
          <a:p>
            <a:pPr rtl="0"/>
            <a:r>
              <a:rPr lang="ru-RU" noProof="0"/>
              <a:t>Логотип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Дороже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Менее удобно</a:t>
            </a:r>
          </a:p>
        </p:txBody>
      </p:sp>
      <p:sp>
        <p:nvSpPr>
          <p:cNvPr id="31" name="Текст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Более удобно</a:t>
            </a:r>
          </a:p>
        </p:txBody>
      </p:sp>
      <p:sp>
        <p:nvSpPr>
          <p:cNvPr id="32" name="Рисунок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3" name="Текст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ru-RU" noProof="0"/>
              <a:t>Дешевле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трех раздел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030781" cy="100800"/>
            <a:chOff x="0" y="3240138"/>
            <a:chExt cx="3030781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92998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22" name="Текст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 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Текст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таблицы и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2" name="Объект 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временной шкал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/>
              <a:t>ВРЕМЕННАЯ ШКАЛА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0" name="Текст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  <p:sp>
        <p:nvSpPr>
          <p:cNvPr id="41" name="Текст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  <p:sp>
        <p:nvSpPr>
          <p:cNvPr id="42" name="Текст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2972912" cy="100800"/>
            <a:chOff x="-1228304" y="3240138"/>
            <a:chExt cx="2972912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4380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аблица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74483" cy="100800"/>
            <a:chOff x="0" y="3240138"/>
            <a:chExt cx="2974483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7368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Текст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5" name="Рисунок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6" name="Рисунок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2" name="Текст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 rtl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макета содержимого груп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660744" y="1375202"/>
            <a:ext cx="6524719" cy="100800"/>
            <a:chOff x="-639402" y="3240138"/>
            <a:chExt cx="4073802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639402" y="3290538"/>
              <a:ext cx="402340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Текст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42" name="Рисунок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Текст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50" name="Текст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51" name="Текст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sp>
        <p:nvSpPr>
          <p:cNvPr id="53" name="Текст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Рисунок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55" name="Рисунок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6" name="Рисунок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2" name="Рисунок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/>
              <a:t>ПРЕЗЕНТАЦИЯ</a:t>
            </a:r>
            <a:br>
              <a:rPr lang="ru-RU" noProof="0"/>
            </a:br>
            <a:r>
              <a:rPr lang="ru-RU" noProof="0"/>
              <a:t>СО СЛАЙДАМИ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2211027"/>
            <a:ext cx="4554899" cy="102440"/>
            <a:chOff x="3631690" y="2252140"/>
            <a:chExt cx="7933979" cy="102440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390090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46649" cy="100584"/>
            <a:chOff x="3631690" y="2253996"/>
            <a:chExt cx="7919608" cy="100584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375719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круговой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770563" cy="100800"/>
            <a:chOff x="-1228304" y="3250524"/>
            <a:chExt cx="4770563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459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Текст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0" name="Текст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42" name="Текст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49" name="Текст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51" name="Текст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1 500 000 ₽</a:t>
            </a:r>
          </a:p>
        </p:txBody>
      </p:sp>
      <p:sp>
        <p:nvSpPr>
          <p:cNvPr id="52" name="Текст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Название категории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Диаграмма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 hasCustomPrompt="1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изображения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благодарно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ru-RU" noProof="0"/>
              <a:t>СПАСИБО!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Сергей Зайцев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Телефон: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+7 888 999-000-11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Эл. почта: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Bergqvist@vanarsdelltd.com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Веб-сайт: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www.vanarsdelltd.com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35" y="2750589"/>
            <a:ext cx="3284158" cy="100800"/>
            <a:chOff x="808540" y="2750589"/>
            <a:chExt cx="3284158" cy="100800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0" y="2750589"/>
              <a:ext cx="3245297" cy="100800"/>
              <a:chOff x="1318405" y="3240138"/>
              <a:chExt cx="2115995" cy="100800"/>
            </a:xfrm>
          </p:grpSpPr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318405" y="3285674"/>
                <a:ext cx="206559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3991897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35" y="1660573"/>
            <a:ext cx="3334558" cy="105664"/>
            <a:chOff x="808540" y="2745725"/>
            <a:chExt cx="3334558" cy="105664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0" y="2750589"/>
              <a:ext cx="3281293" cy="100800"/>
              <a:chOff x="1294935" y="3240138"/>
              <a:chExt cx="2139465" cy="100800"/>
            </a:xfrm>
          </p:grpSpPr>
          <p:cxnSp>
            <p:nvCxnSpPr>
              <p:cNvPr id="35" name="Прямая соединительная линия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1294935" y="3285674"/>
                <a:ext cx="208906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4042297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прило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ru-RU" noProof="0"/>
              <a:t>ПРИЛОЖЕНИЕ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660741" y="1509426"/>
            <a:ext cx="2917654" cy="100800"/>
            <a:chOff x="4732227" y="1509426"/>
            <a:chExt cx="2917654" cy="100800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7" y="1509426"/>
              <a:ext cx="2849290" cy="100800"/>
              <a:chOff x="1576608" y="3240138"/>
              <a:chExt cx="1857792" cy="100800"/>
            </a:xfrm>
          </p:grpSpPr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576608" y="3290538"/>
                <a:ext cx="180739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549080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отзыв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/>
              <a:t>ОТЗЫВЫ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0" name="Текст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Имя клиента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</a:t>
            </a:r>
            <a:br>
              <a:rPr lang="ru-RU" noProof="0"/>
            </a:br>
            <a:r>
              <a:rPr lang="ru-RU" noProof="0"/>
              <a:t>текста</a:t>
            </a:r>
          </a:p>
        </p:txBody>
      </p:sp>
      <p:sp>
        <p:nvSpPr>
          <p:cNvPr id="42" name="Рисунок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58" name="Текст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Имя клиента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</a:t>
            </a:r>
            <a:br>
              <a:rPr lang="ru-RU" noProof="0"/>
            </a:br>
            <a:r>
              <a:rPr lang="ru-RU" noProof="0"/>
              <a:t>текста</a:t>
            </a:r>
          </a:p>
        </p:txBody>
      </p:sp>
      <p:sp>
        <p:nvSpPr>
          <p:cNvPr id="60" name="Рисунок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Текст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Имя клиента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</a:t>
            </a:r>
            <a:br>
              <a:rPr lang="ru-RU" noProof="0"/>
            </a:br>
            <a:r>
              <a:rPr lang="ru-RU" noProof="0"/>
              <a:t>текста</a:t>
            </a:r>
          </a:p>
        </p:txBody>
      </p:sp>
      <p:sp>
        <p:nvSpPr>
          <p:cNvPr id="66" name="Рисунок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прим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ПРИМЕР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2584355" cy="100800"/>
            <a:chOff x="-1228304" y="3240138"/>
            <a:chExt cx="2584355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5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25525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Текст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8" name="Текст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мобильного телефона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учну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4" name="Рисунок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Рисунок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28" name="Рисунок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  <a:br>
              <a:rPr lang="ru-RU" noProof="0"/>
            </a:br>
            <a:r>
              <a:rPr lang="ru-RU" noProof="0"/>
              <a:t>стили</a:t>
            </a:r>
          </a:p>
        </p:txBody>
      </p:sp>
      <p:sp>
        <p:nvSpPr>
          <p:cNvPr id="32" name="Текст 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3" name="Текст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4" name="Текст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6" name="Текст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1</a:t>
            </a:r>
          </a:p>
        </p:txBody>
      </p:sp>
      <p:sp>
        <p:nvSpPr>
          <p:cNvPr id="37" name="Текст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1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КАК ИСПОЛЬЗОВАТЬ ЭТОТ ШАБЛОН</a:t>
            </a:r>
          </a:p>
        </p:txBody>
      </p:sp>
      <p:sp>
        <p:nvSpPr>
          <p:cNvPr id="41" name="Рисунок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noProof="0"/>
              <a:t>ПРЕЗЕНТАЦИЯ</a:t>
            </a:r>
            <a:br>
              <a:rPr lang="ru-RU" noProof="0"/>
            </a:br>
            <a:r>
              <a:rPr lang="ru-RU" noProof="0"/>
              <a:t>СО СЛАЙДАМИ</a:t>
            </a:r>
            <a:br>
              <a:rPr lang="ru-RU" noProof="0"/>
            </a:br>
            <a:r>
              <a:rPr lang="ru-RU" noProof="0"/>
              <a:t>НАЗВАНИЕ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009252" cy="100800"/>
            <a:chOff x="0" y="3240138"/>
            <a:chExt cx="2009252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9084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 rtl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Объект 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Объект 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Объект 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Текст 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Объект 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9" name="Текст 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Объект 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Объект 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Рисунок 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заголовка, изображения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" noProof="0"/>
              <a:t>ДД.ММ.20XX</a:t>
            </a:r>
            <a:endParaRPr lang="en-US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" noProof="0"/>
              <a:t>ДОБАВИТЬ НИЖНИЙ КОЛОНТИТУЛ</a:t>
            </a:r>
            <a:endParaRPr lang="en-US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" noProof="0"/>
              <a:t>ЩЕЛКНИТЕ, ЧТОБЫ ИЗМЕНИТЬ</a:t>
            </a:r>
            <a:endParaRPr lang="en-US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noProof="0" dirty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22" name="Рисунок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заголовка и содержимого, вер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783606" cy="100800"/>
            <a:chOff x="0" y="3240138"/>
            <a:chExt cx="2783606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3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8280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3" name="Рисунок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знач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4" name="Рисунок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27" name="Рисунок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0" name="Рисунок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стили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монитора и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800084" cy="100800"/>
            <a:chOff x="0" y="3240138"/>
            <a:chExt cx="2800084" cy="100800"/>
          </a:xfrm>
        </p:grpSpPr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69928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Текст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 rtl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содержимого заголовка и под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671312" y="1373283"/>
            <a:ext cx="2882325" cy="100800"/>
            <a:chOff x="3149478" y="1373283"/>
            <a:chExt cx="2882325" cy="100800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2882325" cy="100800"/>
              <a:chOff x="0" y="3237441"/>
              <a:chExt cx="2882325" cy="100800"/>
            </a:xfrm>
          </p:grpSpPr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2844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781525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ДД.ММ.20XX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 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Текст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sp>
        <p:nvSpPr>
          <p:cNvPr id="38" name="Текст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39" name="Текст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Редактирование основных стилей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ДД.ММ.20XX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tem52qwe.github.io/project-25.09.2024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5"/>
            <a:ext cx="9144000" cy="1959385"/>
          </a:xfrm>
        </p:spPr>
        <p:txBody>
          <a:bodyPr rtlCol="0">
            <a:normAutofit/>
          </a:bodyPr>
          <a:lstStyle/>
          <a:p>
            <a:pPr rtl="0"/>
            <a:r>
              <a:rPr lang="ru-RU" sz="5300" dirty="0" smtClean="0"/>
              <a:t>САЙТ ПО ПРОДАЖЕ РЮКЗАКОВ</a:t>
            </a:r>
            <a:endParaRPr lang="ru-RU" sz="53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640840" y="4815832"/>
            <a:ext cx="4910319" cy="29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latin typeface="inherit"/>
              </a:rPr>
              <a:t>Выглядите стильно Будьте стильными.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90000"/>
                  <a:lumOff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405" y="707529"/>
            <a:ext cx="1947300" cy="569086"/>
          </a:xfrm>
        </p:spPr>
        <p:txBody>
          <a:bodyPr rtlCol="0"/>
          <a:lstStyle/>
          <a:p>
            <a:pPr rtl="0"/>
            <a:r>
              <a:rPr lang="ru-RU" dirty="0" smtClean="0"/>
              <a:t>ОТЗЫВЫ</a:t>
            </a:r>
            <a:endParaRPr lang="ru-RU" dirty="0"/>
          </a:p>
        </p:txBody>
      </p:sp>
      <p:pic>
        <p:nvPicPr>
          <p:cNvPr id="22" name="Рисунок 21" descr="Фото участника группы">
            <a:extLst>
              <a:ext uri="{FF2B5EF4-FFF2-40B4-BE49-F238E27FC236}">
                <a16:creationId xmlns:a16="http://schemas.microsoft.com/office/drawing/2014/main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11962" y="4430693"/>
            <a:ext cx="1106424" cy="1106423"/>
          </a:xfrm>
        </p:spPr>
      </p:pic>
      <p:sp>
        <p:nvSpPr>
          <p:cNvPr id="14" name="Текст 13">
            <a:extLst>
              <a:ext uri="{FF2B5EF4-FFF2-40B4-BE49-F238E27FC236}">
                <a16:creationId xmlns:a16="http://schemas.microsoft.com/office/drawing/2014/main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r>
              <a:rPr lang="en-US" dirty="0"/>
              <a:t>A good and roomy backpack, </a:t>
            </a:r>
            <a:br>
              <a:rPr lang="en-US" dirty="0"/>
            </a:br>
            <a:r>
              <a:rPr lang="en-US" dirty="0"/>
              <a:t>pleasant to the touch, </a:t>
            </a:r>
            <a:br>
              <a:rPr lang="en-US" dirty="0"/>
            </a:br>
            <a:r>
              <a:rPr lang="en-US" dirty="0"/>
              <a:t>comfortable, there are no disadvantages, </a:t>
            </a:r>
            <a:br>
              <a:rPr lang="en-US" dirty="0"/>
            </a:br>
            <a:r>
              <a:rPr lang="en-US" dirty="0"/>
              <a:t>there are 3 pockets inside, there is also a pocket at the back, </a:t>
            </a:r>
            <a:br>
              <a:rPr lang="en-US" dirty="0"/>
            </a:br>
            <a:r>
              <a:rPr lang="en-US" dirty="0"/>
              <a:t>the front compartment is also quite large, </a:t>
            </a:r>
            <a:br>
              <a:rPr lang="en-US" dirty="0"/>
            </a:br>
            <a:r>
              <a:rPr lang="en-US" dirty="0"/>
              <a:t>I am satisfied, I advise you to buy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en-US" b="1" i="0" dirty="0" smtClean="0"/>
              <a:t>Kristina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t>10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smtClean="0"/>
              <a:t>ДОБАВИТЬ НИЖНИЙ КОЛОНТИТУЛ</a:t>
            </a:r>
            <a:endParaRPr lang="ru-RU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E66A137-D154-4724-B8FF-4F012A4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smtClean="0"/>
              <a:t>ДД.ММ.20XX</a:t>
            </a:r>
            <a:endParaRPr lang="ru-RU"/>
          </a:p>
        </p:txBody>
      </p:sp>
      <p:pic>
        <p:nvPicPr>
          <p:cNvPr id="55" name="Рисунок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32" y="4658167"/>
            <a:ext cx="1371429" cy="2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СПАСИБО!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0319" y="3083960"/>
            <a:ext cx="4586288" cy="509472"/>
          </a:xfrm>
        </p:spPr>
        <p:txBody>
          <a:bodyPr rtlCol="0"/>
          <a:lstStyle/>
          <a:p>
            <a:pPr rtl="0"/>
            <a:r>
              <a:rPr lang="ru-RU" dirty="0" smtClean="0"/>
              <a:t>Артём </a:t>
            </a:r>
            <a:r>
              <a:rPr lang="ru-RU" dirty="0" err="1" smtClean="0"/>
              <a:t>Чупашов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834" y="3703834"/>
            <a:ext cx="4586288" cy="230941"/>
          </a:xfrm>
        </p:spPr>
        <p:txBody>
          <a:bodyPr rtlCol="0"/>
          <a:lstStyle/>
          <a:p>
            <a:pPr rtl="0"/>
            <a:r>
              <a:rPr lang="ru-RU"/>
              <a:t>Телефон: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9934" y="3946707"/>
            <a:ext cx="4586288" cy="290167"/>
          </a:xfrm>
        </p:spPr>
        <p:txBody>
          <a:bodyPr rtlCol="0"/>
          <a:lstStyle/>
          <a:p>
            <a:pPr rtl="0"/>
            <a:r>
              <a:rPr lang="ru-RU" dirty="0" smtClean="0"/>
              <a:t>917-919-0399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3734" y="4423954"/>
            <a:ext cx="4586288" cy="230941"/>
          </a:xfrm>
        </p:spPr>
        <p:txBody>
          <a:bodyPr rtlCol="0"/>
          <a:lstStyle/>
          <a:p>
            <a:pPr rtl="0"/>
            <a:r>
              <a:rPr lang="ru-RU" dirty="0"/>
              <a:t>Эл. почта: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6834" y="5380217"/>
            <a:ext cx="6152254" cy="364479"/>
          </a:xfrm>
        </p:spPr>
        <p:txBody>
          <a:bodyPr rtlCol="0"/>
          <a:lstStyle/>
          <a:p>
            <a:r>
              <a:rPr lang="en-US" dirty="0">
                <a:hlinkClick r:id="rId3"/>
              </a:rPr>
              <a:t>https://artem52qwe.github.io/project-25.09.2024/</a:t>
            </a:r>
            <a:endParaRPr lang="ru-RU" dirty="0"/>
          </a:p>
        </p:txBody>
      </p:sp>
      <p:pic>
        <p:nvPicPr>
          <p:cNvPr id="15" name="Рисунок 14" descr="Абстрактный фон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Прямоугольник 13"/>
          <p:cNvSpPr/>
          <p:nvPr/>
        </p:nvSpPr>
        <p:spPr>
          <a:xfrm>
            <a:off x="73980" y="5001440"/>
            <a:ext cx="1703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Ссылка на сайт</a:t>
            </a:r>
            <a:endParaRPr lang="ru-RU" dirty="0"/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6834" y="4659185"/>
            <a:ext cx="4586288" cy="364479"/>
          </a:xfrm>
        </p:spPr>
        <p:txBody>
          <a:bodyPr rtlCol="0"/>
          <a:lstStyle/>
          <a:p>
            <a:pPr rtl="0"/>
            <a:r>
              <a:rPr lang="en-US" dirty="0" smtClean="0"/>
              <a:t>domgometop@gmail.com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8" y="2834641"/>
            <a:ext cx="4618957" cy="810490"/>
          </a:xfrm>
        </p:spPr>
        <p:txBody>
          <a:bodyPr rtlCol="0"/>
          <a:lstStyle/>
          <a:p>
            <a:pPr algn="ctr" rtl="0"/>
            <a:r>
              <a:rPr lang="en-US" sz="5400" dirty="0" err="1" smtClean="0"/>
              <a:t>BaG</a:t>
            </a:r>
            <a:endParaRPr lang="ru-RU" sz="5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769767" y="5035994"/>
            <a:ext cx="4910319" cy="29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latin typeface="inherit"/>
              </a:rPr>
              <a:t>Выглядите стильно Будьте стильными.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90000"/>
                  <a:lumOff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6" b="49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70" y="895939"/>
            <a:ext cx="5021940" cy="49298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О </a:t>
            </a:r>
            <a:r>
              <a:rPr lang="ru-RU" dirty="0" smtClean="0"/>
              <a:t>нас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26770" y="3103255"/>
            <a:ext cx="4205904" cy="569085"/>
          </a:xfrm>
        </p:spPr>
        <p:txBody>
          <a:bodyPr/>
          <a:lstStyle/>
          <a:p>
            <a:r>
              <a:rPr lang="ru-RU" dirty="0" smtClean="0"/>
              <a:t>Мы хотим вам предложить рюкзаки из новых коллекций, по самой низкой цене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4"/>
          </p:nvPr>
        </p:nvSpPr>
        <p:spPr>
          <a:xfrm>
            <a:off x="815720" y="3653210"/>
            <a:ext cx="4215201" cy="2234271"/>
          </a:xfrm>
        </p:spPr>
        <p:txBody>
          <a:bodyPr>
            <a:noAutofit/>
          </a:bodyPr>
          <a:lstStyle/>
          <a:p>
            <a:r>
              <a:rPr lang="ru-RU" sz="800" b="1" dirty="0"/>
              <a:t>Почему мы:</a:t>
            </a:r>
          </a:p>
          <a:p>
            <a:r>
              <a:rPr lang="ru-RU" sz="800" b="1" dirty="0"/>
              <a:t>Комфорт и эргономика</a:t>
            </a:r>
            <a:r>
              <a:rPr lang="ru-RU" sz="800" b="1" dirty="0" smtClean="0"/>
              <a:t>:</a:t>
            </a:r>
          </a:p>
          <a:p>
            <a:r>
              <a:rPr lang="ru-RU" sz="800" dirty="0" smtClean="0"/>
              <a:t> </a:t>
            </a:r>
            <a:r>
              <a:rPr lang="ru-RU" sz="800" dirty="0"/>
              <a:t>Мы заботимся о вашем комфорте.  Каждый рюкзак проверяется на удобство ношения, чтобы минимизировать нагрузку на спину и плечи.</a:t>
            </a:r>
          </a:p>
          <a:p>
            <a:r>
              <a:rPr lang="ru-RU" sz="800" b="1" dirty="0"/>
              <a:t>Уникальный дизайн:</a:t>
            </a:r>
          </a:p>
          <a:p>
            <a:r>
              <a:rPr lang="ru-RU" sz="800" dirty="0"/>
              <a:t> Наши рюкзаки разработаны с учетом современных</a:t>
            </a:r>
          </a:p>
          <a:p>
            <a:r>
              <a:rPr lang="ru-RU" sz="800" dirty="0"/>
              <a:t> тенденции и потребности пользователей, чтобы</a:t>
            </a:r>
          </a:p>
          <a:p>
            <a:r>
              <a:rPr lang="ru-RU" sz="800" dirty="0"/>
              <a:t> вы можете выразить свой стиль и индивидуальность</a:t>
            </a:r>
            <a:r>
              <a:rPr lang="ru-RU" sz="800" dirty="0" smtClean="0"/>
              <a:t>. </a:t>
            </a:r>
            <a:endParaRPr lang="ru-RU" sz="800" dirty="0"/>
          </a:p>
          <a:p>
            <a:r>
              <a:rPr lang="ru-RU" sz="800" b="1" dirty="0"/>
              <a:t>Качество материалов:</a:t>
            </a:r>
          </a:p>
          <a:p>
            <a:r>
              <a:rPr lang="ru-RU" sz="800" dirty="0"/>
              <a:t> Мы используем только качественные,</a:t>
            </a:r>
          </a:p>
          <a:p>
            <a:r>
              <a:rPr lang="ru-RU" sz="800" dirty="0"/>
              <a:t>износостойкие и водоотталкивающие материалы </a:t>
            </a:r>
            <a:endParaRPr lang="ru-RU" sz="800" dirty="0" smtClean="0"/>
          </a:p>
          <a:p>
            <a:r>
              <a:rPr lang="ru-RU" sz="800" dirty="0" smtClean="0"/>
              <a:t>чтобы </a:t>
            </a:r>
            <a:r>
              <a:rPr lang="ru-RU" sz="800" dirty="0"/>
              <a:t>ваши вещи всегда были в безопасности.</a:t>
            </a:r>
            <a:endParaRPr lang="ru-RU" sz="800" dirty="0" smtClean="0"/>
          </a:p>
          <a:p>
            <a:endParaRPr lang="ru-RU" sz="800" dirty="0"/>
          </a:p>
        </p:txBody>
      </p:sp>
      <p:pic>
        <p:nvPicPr>
          <p:cNvPr id="25" name="Рисунок 24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8" b="7708"/>
          <a:stretch>
            <a:fillRect/>
          </a:stretch>
        </p:blipFill>
        <p:spPr>
          <a:xfrm>
            <a:off x="6102350" y="0"/>
            <a:ext cx="6083300" cy="6858000"/>
          </a:xfr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67879" y="902571"/>
            <a:ext cx="4586288" cy="364479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ru-RU" sz="9600" dirty="0" smtClean="0"/>
              <a:t>Описание проекта, выбранной сферы деятельности и продукта</a:t>
            </a:r>
          </a:p>
          <a:p>
            <a:pPr rtl="0"/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3731" y="6914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1. </a:t>
            </a:r>
            <a:r>
              <a:rPr lang="ru-RU" b="1" dirty="0"/>
              <a:t>Цель </a:t>
            </a:r>
            <a:r>
              <a:rPr lang="ru-RU" b="1" dirty="0" smtClean="0"/>
              <a:t>проекта</a:t>
            </a:r>
            <a:r>
              <a:rPr lang="en-US" b="1" dirty="0" smtClean="0"/>
              <a:t>:</a:t>
            </a:r>
            <a:endParaRPr lang="ru-RU" b="1" dirty="0"/>
          </a:p>
          <a:p>
            <a:r>
              <a:rPr lang="ru-RU" dirty="0"/>
              <a:t>Создание онлайн-платформы для продажи рюкзаков различных категорий, включая туристические, городские, спортивные и школьные рюкзаки. Основная цель — обеспечить удобный и безопасный процесс покупки для клиентов, а также предоставить широкий ассортимент качественной продукции.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63731" y="20918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2. </a:t>
            </a:r>
            <a:r>
              <a:rPr lang="ru-RU" b="1" dirty="0"/>
              <a:t>Целевая </a:t>
            </a:r>
            <a:r>
              <a:rPr lang="ru-RU" b="1" dirty="0" smtClean="0"/>
              <a:t>аудитория</a:t>
            </a:r>
            <a:endParaRPr lang="ru-RU" b="1" dirty="0"/>
          </a:p>
          <a:p>
            <a:r>
              <a:rPr lang="ru-RU" dirty="0"/>
              <a:t>- Студенты и школьники</a:t>
            </a:r>
          </a:p>
          <a:p>
            <a:r>
              <a:rPr lang="ru-RU" dirty="0"/>
              <a:t>- Туристы и путешественники</a:t>
            </a:r>
          </a:p>
          <a:p>
            <a:r>
              <a:rPr lang="ru-RU" dirty="0"/>
              <a:t>- Спортсмены и любители активного отдыха</a:t>
            </a:r>
          </a:p>
          <a:p>
            <a:r>
              <a:rPr lang="ru-RU" dirty="0"/>
              <a:t>- Родители, ищущие рюкзаки для детей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66504" y="36817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3</a:t>
            </a:r>
            <a:r>
              <a:rPr lang="ru-RU" b="1" dirty="0" smtClean="0"/>
              <a:t>. </a:t>
            </a:r>
            <a:r>
              <a:rPr lang="ru-RU" b="1" dirty="0"/>
              <a:t>Дизайн и пользовательский </a:t>
            </a:r>
            <a:r>
              <a:rPr lang="ru-RU" b="1" dirty="0" smtClean="0"/>
              <a:t>интерфейс</a:t>
            </a:r>
            <a:r>
              <a:rPr lang="en-US" b="1" dirty="0" smtClean="0"/>
              <a:t>:</a:t>
            </a:r>
            <a:endParaRPr lang="ru-RU" b="1" dirty="0"/>
          </a:p>
          <a:p>
            <a:r>
              <a:rPr lang="ru-RU" dirty="0"/>
              <a:t>- Современный, </a:t>
            </a:r>
            <a:r>
              <a:rPr lang="ru-RU" dirty="0" err="1"/>
              <a:t>минималистичный</a:t>
            </a:r>
            <a:r>
              <a:rPr lang="ru-RU" dirty="0"/>
              <a:t> дизайн с акцентом на визуализацию товаров.</a:t>
            </a:r>
          </a:p>
          <a:p>
            <a:r>
              <a:rPr lang="ru-RU" dirty="0" smtClean="0"/>
              <a:t>- </a:t>
            </a:r>
            <a:r>
              <a:rPr lang="ru-RU" dirty="0"/>
              <a:t>Интуитивно понятная навигация и структура страниц.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256713" y="15210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. </a:t>
            </a:r>
            <a:r>
              <a:rPr lang="ru-RU" b="1" dirty="0"/>
              <a:t>Ожидаемые </a:t>
            </a:r>
            <a:r>
              <a:rPr lang="ru-RU" b="1" dirty="0" smtClean="0"/>
              <a:t>результаты</a:t>
            </a:r>
            <a:r>
              <a:rPr lang="en-US" b="1" dirty="0" smtClean="0"/>
              <a:t>:</a:t>
            </a:r>
            <a:endParaRPr lang="ru-RU" b="1" dirty="0"/>
          </a:p>
          <a:p>
            <a:r>
              <a:rPr lang="ru-RU" dirty="0"/>
              <a:t>- Увеличение продаж рюкзаков через онлайн-платформу.</a:t>
            </a:r>
          </a:p>
          <a:p>
            <a:r>
              <a:rPr lang="ru-RU" dirty="0"/>
              <a:t>- Формирование лояльной аудитории и повышение узнаваемости бренда.</a:t>
            </a:r>
          </a:p>
          <a:p>
            <a:r>
              <a:rPr lang="ru-RU" dirty="0"/>
              <a:t>- Получение отзывов и рекомендаций от клиентов для улучшения сервиса.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6256713" y="32753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5. </a:t>
            </a:r>
            <a:r>
              <a:rPr lang="ru-RU" b="1" dirty="0"/>
              <a:t>Популярность и </a:t>
            </a:r>
            <a:r>
              <a:rPr lang="ru-RU" b="1" dirty="0" smtClean="0"/>
              <a:t>спрос</a:t>
            </a:r>
            <a:r>
              <a:rPr lang="en-US" b="1" dirty="0" smtClean="0"/>
              <a:t>:</a:t>
            </a:r>
            <a:endParaRPr lang="ru-RU" b="1" dirty="0"/>
          </a:p>
          <a:p>
            <a:r>
              <a:rPr lang="ru-RU" dirty="0"/>
              <a:t>Рюкзаки являются универсальным товаром, востребованным среди различных групп потребителей: студентов, туристов, спортсменов и родителей. Это создает стабильный рынок с высоким потенциалом продаж.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6256713" y="46996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b="1" dirty="0"/>
              <a:t>Разнообразие </a:t>
            </a:r>
            <a:r>
              <a:rPr lang="ru-RU" b="1" dirty="0" smtClean="0"/>
              <a:t>ассортимента</a:t>
            </a:r>
            <a:r>
              <a:rPr lang="en-US" b="1" dirty="0" smtClean="0"/>
              <a:t>:</a:t>
            </a:r>
            <a:endParaRPr lang="ru-RU" b="1" dirty="0"/>
          </a:p>
          <a:p>
            <a:r>
              <a:rPr lang="ru-RU" dirty="0"/>
              <a:t>Существует множество категорий рюкзаков (туристические, школьные, городские, спортивные и т.д.), что позволяет предлагать широкий ассортимент и привлекать разные целевые аудитории.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806" y="1487978"/>
            <a:ext cx="8392696" cy="3762900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7604060" y="5269930"/>
            <a:ext cx="222452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700" b="1" dirty="0" smtClean="0">
                <a:solidFill>
                  <a:schemeClr val="bg2"/>
                </a:solidFill>
              </a:rPr>
              <a:t>ГЛАВНАЯ СТРАНИЦА</a:t>
            </a:r>
            <a:endParaRPr lang="ru-RU" sz="1700" b="1" dirty="0">
              <a:solidFill>
                <a:schemeClr val="bg2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-67856" y="0"/>
            <a:ext cx="9874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 главной странице имеются слова-переходники к другим страницам,</a:t>
            </a:r>
          </a:p>
          <a:p>
            <a:r>
              <a:rPr lang="ru-RU" dirty="0" smtClean="0"/>
              <a:t>Так же имеется кнопка на переход на форму регистрации.</a:t>
            </a:r>
          </a:p>
          <a:p>
            <a:r>
              <a:rPr lang="ru-RU" dirty="0" smtClean="0"/>
              <a:t>В шапке сайта есть</a:t>
            </a:r>
            <a:r>
              <a:rPr lang="en-US" dirty="0" smtClean="0"/>
              <a:t>: </a:t>
            </a:r>
            <a:r>
              <a:rPr lang="ru-RU" dirty="0" smtClean="0"/>
              <a:t>(название нашей фирмы, </a:t>
            </a:r>
            <a:r>
              <a:rPr lang="en-US" dirty="0" smtClean="0"/>
              <a:t>Home, Feature, About, Product</a:t>
            </a:r>
            <a:r>
              <a:rPr lang="ru-RU" dirty="0" smtClean="0"/>
              <a:t> и </a:t>
            </a:r>
            <a:r>
              <a:rPr lang="en-US" dirty="0" smtClean="0"/>
              <a:t>Registration).</a:t>
            </a:r>
            <a:endParaRPr lang="ru-RU" dirty="0" smtClean="0"/>
          </a:p>
          <a:p>
            <a:r>
              <a:rPr lang="ru-RU" dirty="0" smtClean="0"/>
              <a:t>Для регистрации требуется нажать на кнопку регистрации и ввести вашу почту и пароль от неё.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3709"/>
            <a:ext cx="347711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27" y="645796"/>
            <a:ext cx="6792273" cy="4934639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7598745" y="276999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ВТОРАЯ СТРАНИЦА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6078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На второй странице </a:t>
            </a:r>
            <a:r>
              <a:rPr lang="ru-RU" dirty="0" smtClean="0"/>
              <a:t>представлен одна из фишек</a:t>
            </a:r>
          </a:p>
          <a:p>
            <a:r>
              <a:rPr lang="ru-RU" dirty="0" smtClean="0"/>
              <a:t>наших рюкзаков (</a:t>
            </a:r>
            <a:r>
              <a:rPr lang="en-US" dirty="0" smtClean="0"/>
              <a:t>Charging system –</a:t>
            </a:r>
            <a:r>
              <a:rPr lang="ru-RU" dirty="0" smtClean="0"/>
              <a:t> Зарядное устройство).</a:t>
            </a:r>
          </a:p>
          <a:p>
            <a:r>
              <a:rPr lang="ru-RU" dirty="0" smtClean="0"/>
              <a:t>Так же небольшая рекомендация от нашей фирмы.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3375"/>
            <a:ext cx="4820323" cy="3334215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398635" y="850779"/>
            <a:ext cx="2145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ТРЕТЬЯ СТРАНИЦА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50241" y="4557745"/>
            <a:ext cx="48705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На третьей </a:t>
            </a:r>
            <a:r>
              <a:rPr lang="ru-RU" b="1" dirty="0"/>
              <a:t>странице </a:t>
            </a:r>
            <a:r>
              <a:rPr lang="ru-RU" dirty="0"/>
              <a:t>продемонстрированы </a:t>
            </a:r>
            <a:endParaRPr lang="ru-RU" dirty="0" smtClean="0"/>
          </a:p>
          <a:p>
            <a:r>
              <a:rPr lang="ru-RU" dirty="0" smtClean="0"/>
              <a:t>Рюкзаки которые мы продаём, в них есть свои</a:t>
            </a:r>
          </a:p>
          <a:p>
            <a:r>
              <a:rPr lang="ru-RU" dirty="0" smtClean="0"/>
              <a:t>Фишки и </a:t>
            </a:r>
            <a:r>
              <a:rPr lang="ru-RU" dirty="0" err="1"/>
              <a:t>ярковыделеные</a:t>
            </a:r>
            <a:r>
              <a:rPr lang="ru-RU" dirty="0" smtClean="0"/>
              <a:t> качества.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Абстрактный фон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Прямоугольник 11"/>
          <p:cNvSpPr/>
          <p:nvPr/>
        </p:nvSpPr>
        <p:spPr>
          <a:xfrm>
            <a:off x="5429503" y="850267"/>
            <a:ext cx="69832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На данной странице показаны наши самые главные преимущества</a:t>
            </a:r>
          </a:p>
          <a:p>
            <a:pPr algn="ctr"/>
            <a:r>
              <a:rPr lang="ru-RU" b="1" dirty="0" smtClean="0">
                <a:solidFill>
                  <a:schemeClr val="bg2"/>
                </a:solidFill>
              </a:rPr>
              <a:t>И почему стоит выбирать именно нас</a:t>
            </a:r>
            <a:endParaRPr lang="ru-RU" b="1" dirty="0">
              <a:solidFill>
                <a:schemeClr val="bg2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361" y="1912946"/>
            <a:ext cx="5477639" cy="257210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12946"/>
            <a:ext cx="5353797" cy="250542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33997" y="850267"/>
            <a:ext cx="423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У нас есть форма подписки на рассылку</a:t>
            </a:r>
            <a:endParaRPr lang="ru-RU" dirty="0"/>
          </a:p>
        </p:txBody>
      </p:sp>
      <p:sp>
        <p:nvSpPr>
          <p:cNvPr id="16" name="Стрелка вниз 15"/>
          <p:cNvSpPr/>
          <p:nvPr/>
        </p:nvSpPr>
        <p:spPr>
          <a:xfrm>
            <a:off x="2086495" y="1354298"/>
            <a:ext cx="484632" cy="423949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164" y="2377646"/>
            <a:ext cx="8154538" cy="201958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3123231" y="1315780"/>
            <a:ext cx="55964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chemeClr val="bg2"/>
                </a:solidFill>
              </a:rPr>
              <a:t>У нашего сайта есть подвал,</a:t>
            </a:r>
          </a:p>
          <a:p>
            <a:pPr algn="ctr"/>
            <a:r>
              <a:rPr lang="ru-RU" b="1" dirty="0" smtClean="0">
                <a:solidFill>
                  <a:schemeClr val="bg2"/>
                </a:solidFill>
              </a:rPr>
              <a:t>В нём есть способы связи с нами в случае неполадок</a:t>
            </a:r>
            <a:endParaRPr lang="ru-RU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7050126" y="1939237"/>
            <a:ext cx="48369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Процесс вёрстки был самым лёгким,</a:t>
            </a:r>
          </a:p>
          <a:p>
            <a:r>
              <a:rPr lang="ru-RU" dirty="0" smtClean="0">
                <a:solidFill>
                  <a:schemeClr val="bg2"/>
                </a:solidFill>
              </a:rPr>
              <a:t>Я не столкнулся  с проблемами при вёрстке,</a:t>
            </a:r>
          </a:p>
          <a:p>
            <a:r>
              <a:rPr lang="ru-RU" dirty="0" smtClean="0">
                <a:solidFill>
                  <a:schemeClr val="bg2"/>
                </a:solidFill>
              </a:rPr>
              <a:t>Единственное что я не смог бы сделать это</a:t>
            </a:r>
          </a:p>
          <a:p>
            <a:r>
              <a:rPr lang="ru-RU" dirty="0" smtClean="0">
                <a:solidFill>
                  <a:schemeClr val="bg2"/>
                </a:solidFill>
              </a:rPr>
              <a:t>Адаптация под мобильное устройство, так как</a:t>
            </a:r>
          </a:p>
          <a:p>
            <a:r>
              <a:rPr lang="ru-RU" dirty="0" smtClean="0">
                <a:solidFill>
                  <a:schemeClr val="bg2"/>
                </a:solidFill>
              </a:rPr>
              <a:t>Я бы не успел сдать этот проект в сроки.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7900"/>
            <a:ext cx="7050126" cy="40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740496_TF56488565" id="{DA3DEE10-8A08-4DC4-ADB0-2C3A318E57BE}" vid="{38449949-BF68-4F87-96BD-11DBAB728CC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Футуристическая презентация в слайдах</Template>
  <TotalTime>0</TotalTime>
  <Words>468</Words>
  <Application>Microsoft Office PowerPoint</Application>
  <PresentationFormat>Широкоэкранный</PresentationFormat>
  <Paragraphs>86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inherit</vt:lpstr>
      <vt:lpstr>Segoe UI</vt:lpstr>
      <vt:lpstr>Segoe UI Light</vt:lpstr>
      <vt:lpstr>Segoe UI Semibold</vt:lpstr>
      <vt:lpstr>Tahoma</vt:lpstr>
      <vt:lpstr>Тема Office</vt:lpstr>
      <vt:lpstr>САЙТ ПО ПРОДАЖЕ РЮКЗАКОВ</vt:lpstr>
      <vt:lpstr>BaG</vt:lpstr>
      <vt:lpstr>О нас: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ОТЗЫВЫ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2024-09-24T06:47:11Z</dcterms:created>
  <dcterms:modified xsi:type="dcterms:W3CDTF">2024-09-24T12:06:47Z</dcterms:modified>
</cp:coreProperties>
</file>