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7" r:id="rId3"/>
    <p:sldId id="258" r:id="rId4"/>
    <p:sldId id="299" r:id="rId5"/>
    <p:sldId id="269" r:id="rId6"/>
    <p:sldId id="261" r:id="rId7"/>
    <p:sldId id="264" r:id="rId8"/>
    <p:sldId id="302" r:id="rId9"/>
    <p:sldId id="303" r:id="rId10"/>
    <p:sldId id="308" r:id="rId11"/>
    <p:sldId id="309" r:id="rId12"/>
    <p:sldId id="310" r:id="rId13"/>
    <p:sldId id="307" r:id="rId14"/>
    <p:sldId id="304" r:id="rId15"/>
    <p:sldId id="305" r:id="rId16"/>
    <p:sldId id="306" r:id="rId17"/>
    <p:sldId id="286" r:id="rId18"/>
    <p:sldId id="290" r:id="rId19"/>
    <p:sldId id="301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A75"/>
    <a:srgbClr val="314DA0"/>
    <a:srgbClr val="D60014"/>
    <a:srgbClr val="FF2136"/>
    <a:srgbClr val="314D9F"/>
    <a:srgbClr val="E94744"/>
    <a:srgbClr val="E2E3E7"/>
    <a:srgbClr val="F17445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 autoAdjust="0"/>
    <p:restoredTop sz="92993" autoAdjust="0"/>
  </p:normalViewPr>
  <p:slideViewPr>
    <p:cSldViewPr snapToGrid="0">
      <p:cViewPr varScale="1">
        <p:scale>
          <a:sx n="117" d="100"/>
          <a:sy n="117" d="100"/>
        </p:scale>
        <p:origin x="19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2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0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86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7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06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07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97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09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7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8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8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5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0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5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73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7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5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2024/10/20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78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2024/10/20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5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0250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7512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2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16">
            <a:extLst>
              <a:ext uri="{FF2B5EF4-FFF2-40B4-BE49-F238E27FC236}">
                <a16:creationId xmlns:a16="http://schemas.microsoft.com/office/drawing/2014/main" id="{EF48F46F-62E4-4BCB-8E14-50D4E941BD97}"/>
              </a:ext>
            </a:extLst>
          </p:cNvPr>
          <p:cNvSpPr/>
          <p:nvPr/>
        </p:nvSpPr>
        <p:spPr>
          <a:xfrm rot="16200000">
            <a:off x="4405273" y="1494274"/>
            <a:ext cx="353368" cy="417155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D630BC-C044-4F54-9222-46CA569BBBDB}"/>
              </a:ext>
            </a:extLst>
          </p:cNvPr>
          <p:cNvSpPr txBox="1"/>
          <p:nvPr/>
        </p:nvSpPr>
        <p:spPr>
          <a:xfrm>
            <a:off x="1372441" y="1927909"/>
            <a:ext cx="6533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2000" b="1" dirty="0">
                <a:solidFill>
                  <a:srgbClr val="E9474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Разработка цифрового решения для администрирования очереди потребителей</a:t>
            </a:r>
            <a:br>
              <a:rPr lang="ru-RU" altLang="zh-CN" sz="2000" b="1" dirty="0">
                <a:solidFill>
                  <a:srgbClr val="E9474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</a:br>
            <a:r>
              <a:rPr lang="ru-RU" altLang="zh-CN" sz="2000" b="1" dirty="0">
                <a:solidFill>
                  <a:srgbClr val="E9474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ГУП ДНР "ПОЧТА ДОНБАССА"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252923" y="3360816"/>
            <a:ext cx="398028" cy="398028"/>
            <a:chOff x="3552943" y="2498822"/>
            <a:chExt cx="398028" cy="398028"/>
          </a:xfrm>
        </p:grpSpPr>
        <p:sp>
          <p:nvSpPr>
            <p:cNvPr id="25" name="椭圆 24"/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652408" y="2597911"/>
              <a:ext cx="197783" cy="195425"/>
              <a:chOff x="4526647" y="3001023"/>
              <a:chExt cx="464228" cy="458694"/>
            </a:xfrm>
            <a:solidFill>
              <a:srgbClr val="009288"/>
            </a:solidFill>
          </p:grpSpPr>
          <p:sp>
            <p:nvSpPr>
              <p:cNvPr id="42" name="Freeform 6"/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7"/>
              <p:cNvSpPr/>
              <p:nvPr/>
            </p:nvSpPr>
            <p:spPr bwMode="auto">
              <a:xfrm>
                <a:off x="4526647" y="3041758"/>
                <a:ext cx="464228" cy="417959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53BA204-8687-4C27-8848-4486DEA48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" y="784048"/>
            <a:ext cx="1581150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679BAD-15B0-4D69-B4DB-DA02A8E9FD5E}"/>
              </a:ext>
            </a:extLst>
          </p:cNvPr>
          <p:cNvSpPr txBox="1"/>
          <p:nvPr/>
        </p:nvSpPr>
        <p:spPr>
          <a:xfrm>
            <a:off x="3036720" y="3415559"/>
            <a:ext cx="295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800" b="1">
                <a:solidFill>
                  <a:srgbClr val="E9474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ru-RU" sz="1400" dirty="0" err="1">
                <a:solidFill>
                  <a:srgbClr val="015A75"/>
                </a:solidFill>
                <a:latin typeface="Century Gothic" panose="020B0502020202020204" pitchFamily="34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ПолиТЕХ_поддержка</a:t>
            </a:r>
            <a:endParaRPr lang="ru-RU" sz="1400" dirty="0">
              <a:solidFill>
                <a:srgbClr val="015A75"/>
              </a:solidFill>
              <a:latin typeface="Century Gothic" panose="020B0502020202020204" pitchFamily="34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6C54C93-E36B-4275-BD40-5A059A4AD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34" y="112713"/>
            <a:ext cx="4694768" cy="586846"/>
          </a:xfrm>
          <a:prstGeom prst="rect">
            <a:avLst/>
          </a:prstGeom>
          <a:effectLst>
            <a:outerShdw blurRad="38100" dist="38100" dir="3060000" algn="t" rotWithShape="0">
              <a:prstClr val="black">
                <a:alpha val="39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69136E-6 L 0.46197 0.003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0" y="18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>
            <a:extLst>
              <a:ext uri="{FF2B5EF4-FFF2-40B4-BE49-F238E27FC236}">
                <a16:creationId xmlns:a16="http://schemas.microsoft.com/office/drawing/2014/main" id="{0EB64290-4B41-4F59-A601-518F9ED719FA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DF885C71-8B8B-4512-9929-02818922C708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652FD318-C71C-4E80-A73F-1CE508BA6FCD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8AEA07-1E56-4D13-B958-B34F5011BA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6A4DB85F-CB6B-4669-B7B4-416A7FD362DF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Демонстрация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1B9546-722B-47CD-904E-294DA0B6C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561" y="1339890"/>
            <a:ext cx="6670222" cy="35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90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>
            <a:extLst>
              <a:ext uri="{FF2B5EF4-FFF2-40B4-BE49-F238E27FC236}">
                <a16:creationId xmlns:a16="http://schemas.microsoft.com/office/drawing/2014/main" id="{0EB64290-4B41-4F59-A601-518F9ED719FA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DF885C71-8B8B-4512-9929-02818922C708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652FD318-C71C-4E80-A73F-1CE508BA6FCD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8AEA07-1E56-4D13-B958-B34F5011BA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6A4DB85F-CB6B-4669-B7B4-416A7FD362DF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Демонстрация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EAFC61-4535-4DAB-9116-5C7DE9E17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643" y="1322108"/>
            <a:ext cx="6662057" cy="35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84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>
            <a:extLst>
              <a:ext uri="{FF2B5EF4-FFF2-40B4-BE49-F238E27FC236}">
                <a16:creationId xmlns:a16="http://schemas.microsoft.com/office/drawing/2014/main" id="{0EB64290-4B41-4F59-A601-518F9ED719FA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DF885C71-8B8B-4512-9929-02818922C708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652FD318-C71C-4E80-A73F-1CE508BA6FCD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8AEA07-1E56-4D13-B958-B34F5011BA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6A4DB85F-CB6B-4669-B7B4-416A7FD362DF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Демонстрация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E93F0D-4608-4D6B-B882-2849F2AF7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735" y="1426305"/>
            <a:ext cx="6188529" cy="32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>
            <a:extLst>
              <a:ext uri="{FF2B5EF4-FFF2-40B4-BE49-F238E27FC236}">
                <a16:creationId xmlns:a16="http://schemas.microsoft.com/office/drawing/2014/main" id="{0EB64290-4B41-4F59-A601-518F9ED719FA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DF885C71-8B8B-4512-9929-02818922C708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652FD318-C71C-4E80-A73F-1CE508BA6FCD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8AEA07-1E56-4D13-B958-B34F5011BA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6A4DB85F-CB6B-4669-B7B4-416A7FD362DF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Демонстрация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015C1A-A218-47BA-A343-2E8C8954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227" y="971978"/>
            <a:ext cx="378354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7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>
            <a:extLst>
              <a:ext uri="{FF2B5EF4-FFF2-40B4-BE49-F238E27FC236}">
                <a16:creationId xmlns:a16="http://schemas.microsoft.com/office/drawing/2014/main" id="{0EB64290-4B41-4F59-A601-518F9ED719FA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DF885C71-8B8B-4512-9929-02818922C708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652FD318-C71C-4E80-A73F-1CE508BA6FCD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8AEA07-1E56-4D13-B958-B34F5011BA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6A4DB85F-CB6B-4669-B7B4-416A7FD362DF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Демонстрация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DECC11-D8DB-4BCD-BFA9-C083569B4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2865" y="971978"/>
            <a:ext cx="4258269" cy="41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0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>
            <a:extLst>
              <a:ext uri="{FF2B5EF4-FFF2-40B4-BE49-F238E27FC236}">
                <a16:creationId xmlns:a16="http://schemas.microsoft.com/office/drawing/2014/main" id="{0EB64290-4B41-4F59-A601-518F9ED719FA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DF885C71-8B8B-4512-9929-02818922C708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652FD318-C71C-4E80-A73F-1CE508BA6FCD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8AEA07-1E56-4D13-B958-B34F5011BA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6A4DB85F-CB6B-4669-B7B4-416A7FD362DF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Демонстрация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64EB43-296A-4EAF-8217-2E054C7E9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965" y="1446264"/>
            <a:ext cx="462027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48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/>
          <p:nvPr/>
        </p:nvGrpSpPr>
        <p:grpSpPr>
          <a:xfrm>
            <a:off x="2854259" y="3462188"/>
            <a:ext cx="1643067" cy="782246"/>
            <a:chOff x="5022025" y="4220590"/>
            <a:chExt cx="2190756" cy="1042994"/>
          </a:xfrm>
          <a:solidFill>
            <a:schemeClr val="bg1">
              <a:lumMod val="65000"/>
            </a:schemeClr>
          </a:solidFill>
        </p:grpSpPr>
        <p:grpSp>
          <p:nvGrpSpPr>
            <p:cNvPr id="8" name="Group 4"/>
            <p:cNvGrpSpPr/>
            <p:nvPr/>
          </p:nvGrpSpPr>
          <p:grpSpPr>
            <a:xfrm>
              <a:off x="5022025" y="4236643"/>
              <a:ext cx="1166500" cy="1026941"/>
              <a:chOff x="2873965" y="2332283"/>
              <a:chExt cx="1166500" cy="1026941"/>
            </a:xfrm>
            <a:grpFill/>
          </p:grpSpPr>
          <p:sp>
            <p:nvSpPr>
              <p:cNvPr id="12" name="Block Arc 8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2873965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6046281" y="4220590"/>
              <a:ext cx="1166500" cy="1026941"/>
              <a:chOff x="6557826" y="3997627"/>
              <a:chExt cx="1166500" cy="1026941"/>
            </a:xfrm>
            <a:grpFill/>
          </p:grpSpPr>
          <p:sp>
            <p:nvSpPr>
              <p:cNvPr id="10" name="Block Arc 6"/>
              <p:cNvSpPr/>
              <p:nvPr/>
            </p:nvSpPr>
            <p:spPr>
              <a:xfrm rot="10800000">
                <a:off x="6557826" y="3997627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Rectangle 7"/>
              <p:cNvSpPr/>
              <p:nvPr/>
            </p:nvSpPr>
            <p:spPr>
              <a:xfrm rot="10800000">
                <a:off x="7069579" y="4881844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10"/>
          <p:cNvGrpSpPr/>
          <p:nvPr/>
        </p:nvGrpSpPr>
        <p:grpSpPr>
          <a:xfrm>
            <a:off x="6788708" y="2811067"/>
            <a:ext cx="966458" cy="876118"/>
            <a:chOff x="9019242" y="3239883"/>
            <a:chExt cx="1288611" cy="1168157"/>
          </a:xfrm>
          <a:solidFill>
            <a:schemeClr val="bg1">
              <a:lumMod val="65000"/>
            </a:schemeClr>
          </a:solidFill>
        </p:grpSpPr>
        <p:sp>
          <p:nvSpPr>
            <p:cNvPr id="15" name="Chevron 11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6" name="Group 12"/>
            <p:cNvGrpSpPr/>
            <p:nvPr/>
          </p:nvGrpSpPr>
          <p:grpSpPr>
            <a:xfrm rot="10800000">
              <a:off x="9019242" y="3239883"/>
              <a:ext cx="1163337" cy="1026941"/>
              <a:chOff x="2877129" y="2332283"/>
              <a:chExt cx="1163337" cy="1026941"/>
            </a:xfrm>
            <a:grpFill/>
          </p:grpSpPr>
          <p:sp>
            <p:nvSpPr>
              <p:cNvPr id="17" name="Block Arc 13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Rectangle 14"/>
              <p:cNvSpPr/>
              <p:nvPr/>
            </p:nvSpPr>
            <p:spPr>
              <a:xfrm>
                <a:off x="2877129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9" name="Rectangle 15"/>
              <p:cNvSpPr/>
              <p:nvPr/>
            </p:nvSpPr>
            <p:spPr>
              <a:xfrm rot="5400000">
                <a:off x="3738175" y="2995359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Group 17"/>
          <p:cNvGrpSpPr/>
          <p:nvPr/>
        </p:nvGrpSpPr>
        <p:grpSpPr>
          <a:xfrm>
            <a:off x="4100211" y="3103555"/>
            <a:ext cx="770206" cy="1128839"/>
            <a:chOff x="5434580" y="3629868"/>
            <a:chExt cx="1026941" cy="1505118"/>
          </a:xfrm>
          <a:solidFill>
            <a:schemeClr val="bg1">
              <a:lumMod val="65000"/>
            </a:schemeClr>
          </a:solidFill>
        </p:grpSpPr>
        <p:sp>
          <p:nvSpPr>
            <p:cNvPr id="22" name="Block Arc 18"/>
            <p:cNvSpPr/>
            <p:nvPr/>
          </p:nvSpPr>
          <p:spPr>
            <a:xfrm rot="10800000" flipH="1">
              <a:off x="5434580" y="4108045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19"/>
            <p:cNvSpPr/>
            <p:nvPr/>
          </p:nvSpPr>
          <p:spPr>
            <a:xfrm rot="5400000">
              <a:off x="5883670" y="4063779"/>
              <a:ext cx="1010970" cy="143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4" name="Group 20"/>
          <p:cNvGrpSpPr/>
          <p:nvPr/>
        </p:nvGrpSpPr>
        <p:grpSpPr>
          <a:xfrm>
            <a:off x="1347883" y="2140917"/>
            <a:ext cx="770207" cy="770206"/>
            <a:chOff x="3013524" y="2332283"/>
            <a:chExt cx="1026942" cy="1026941"/>
          </a:xfrm>
          <a:solidFill>
            <a:schemeClr val="bg1">
              <a:lumMod val="65000"/>
            </a:schemeClr>
          </a:solidFill>
        </p:grpSpPr>
        <p:sp>
          <p:nvSpPr>
            <p:cNvPr id="25" name="Block Arc 21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2"/>
            <p:cNvSpPr/>
            <p:nvPr/>
          </p:nvSpPr>
          <p:spPr>
            <a:xfrm>
              <a:off x="3276531" y="2332283"/>
              <a:ext cx="255346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Rectangle 23"/>
            <p:cNvSpPr/>
            <p:nvPr/>
          </p:nvSpPr>
          <p:spPr>
            <a:xfrm rot="5400000">
              <a:off x="3738175" y="2998523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Group 24"/>
          <p:cNvGrpSpPr/>
          <p:nvPr/>
        </p:nvGrpSpPr>
        <p:grpSpPr>
          <a:xfrm rot="10800000">
            <a:off x="2011047" y="2811065"/>
            <a:ext cx="872503" cy="770206"/>
            <a:chOff x="2877129" y="2332283"/>
            <a:chExt cx="1163337" cy="1026941"/>
          </a:xfrm>
          <a:solidFill>
            <a:schemeClr val="bg1">
              <a:lumMod val="65000"/>
            </a:schemeClr>
          </a:solidFill>
        </p:grpSpPr>
        <p:sp>
          <p:nvSpPr>
            <p:cNvPr id="29" name="Block Arc 25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6"/>
            <p:cNvSpPr/>
            <p:nvPr/>
          </p:nvSpPr>
          <p:spPr>
            <a:xfrm>
              <a:off x="2877129" y="2332283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Rectangle 27"/>
            <p:cNvSpPr/>
            <p:nvPr/>
          </p:nvSpPr>
          <p:spPr>
            <a:xfrm rot="5400000">
              <a:off x="3738175" y="2995359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2" name="Group 28"/>
          <p:cNvGrpSpPr/>
          <p:nvPr/>
        </p:nvGrpSpPr>
        <p:grpSpPr>
          <a:xfrm>
            <a:off x="4762780" y="2138819"/>
            <a:ext cx="770207" cy="964733"/>
            <a:chOff x="6318005" y="2343554"/>
            <a:chExt cx="1026943" cy="1286310"/>
          </a:xfrm>
          <a:solidFill>
            <a:schemeClr val="bg1">
              <a:lumMod val="65000"/>
            </a:schemeClr>
          </a:solidFill>
        </p:grpSpPr>
        <p:sp>
          <p:nvSpPr>
            <p:cNvPr id="33" name="Rectangle 29"/>
            <p:cNvSpPr/>
            <p:nvPr/>
          </p:nvSpPr>
          <p:spPr>
            <a:xfrm>
              <a:off x="6816174" y="2343554"/>
              <a:ext cx="528774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34" name="Group 30"/>
            <p:cNvGrpSpPr/>
            <p:nvPr/>
          </p:nvGrpSpPr>
          <p:grpSpPr>
            <a:xfrm>
              <a:off x="6318005" y="2346350"/>
              <a:ext cx="1026942" cy="1283514"/>
              <a:chOff x="2366533" y="2332283"/>
              <a:chExt cx="1026942" cy="1283514"/>
            </a:xfrm>
            <a:grpFill/>
          </p:grpSpPr>
          <p:sp>
            <p:nvSpPr>
              <p:cNvPr id="35" name="Block Arc 31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ectangle 32"/>
              <p:cNvSpPr/>
              <p:nvPr/>
            </p:nvSpPr>
            <p:spPr>
              <a:xfrm rot="5400000">
                <a:off x="2049474" y="3156015"/>
                <a:ext cx="776841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Group 33"/>
          <p:cNvGrpSpPr/>
          <p:nvPr/>
        </p:nvGrpSpPr>
        <p:grpSpPr>
          <a:xfrm>
            <a:off x="5703228" y="2140917"/>
            <a:ext cx="1191256" cy="770206"/>
            <a:chOff x="7571935" y="2346350"/>
            <a:chExt cx="1588341" cy="1026941"/>
          </a:xfrm>
          <a:solidFill>
            <a:schemeClr val="bg1">
              <a:lumMod val="65000"/>
            </a:schemeClr>
          </a:solidFill>
        </p:grpSpPr>
        <p:grpSp>
          <p:nvGrpSpPr>
            <p:cNvPr id="38" name="Group 34"/>
            <p:cNvGrpSpPr/>
            <p:nvPr/>
          </p:nvGrpSpPr>
          <p:grpSpPr>
            <a:xfrm>
              <a:off x="7571935" y="2346350"/>
              <a:ext cx="1588340" cy="1026941"/>
              <a:chOff x="7571935" y="2346350"/>
              <a:chExt cx="1588340" cy="1026941"/>
            </a:xfrm>
            <a:grpFill/>
          </p:grpSpPr>
          <p:sp>
            <p:nvSpPr>
              <p:cNvPr id="40" name="Rectangle 36"/>
              <p:cNvSpPr/>
              <p:nvPr/>
            </p:nvSpPr>
            <p:spPr>
              <a:xfrm>
                <a:off x="7571935" y="2346350"/>
                <a:ext cx="1116400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1" name="Block Arc 37"/>
              <p:cNvSpPr/>
              <p:nvPr/>
            </p:nvSpPr>
            <p:spPr>
              <a:xfrm>
                <a:off x="8133334" y="2346350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Rectangle 35"/>
            <p:cNvSpPr/>
            <p:nvPr/>
          </p:nvSpPr>
          <p:spPr>
            <a:xfrm rot="5400000">
              <a:off x="8857985" y="3012590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2" name="Text Placeholder 33"/>
          <p:cNvSpPr txBox="1"/>
          <p:nvPr/>
        </p:nvSpPr>
        <p:spPr>
          <a:xfrm>
            <a:off x="1795555" y="1502195"/>
            <a:ext cx="1684928" cy="159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zh-CN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Разграничение ролей доступа к системе</a:t>
            </a:r>
            <a:endParaRPr lang="en-AU" sz="1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2908996" y="2618914"/>
            <a:ext cx="1636040" cy="7582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zh-CN" sz="1400" b="1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Заполнение справочников </a:t>
            </a:r>
            <a:r>
              <a:rPr lang="ru-RU" altLang="zh-CN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информацией</a:t>
            </a:r>
            <a:endParaRPr lang="en-AU" altLang="zh-CN" sz="1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44" name="Group 52"/>
          <p:cNvGrpSpPr/>
          <p:nvPr/>
        </p:nvGrpSpPr>
        <p:grpSpPr>
          <a:xfrm>
            <a:off x="819604" y="2140917"/>
            <a:ext cx="813243" cy="862257"/>
            <a:chOff x="1060437" y="2346350"/>
            <a:chExt cx="1084324" cy="1149676"/>
          </a:xfrm>
          <a:solidFill>
            <a:schemeClr val="bg1">
              <a:lumMod val="65000"/>
            </a:schemeClr>
          </a:solidFill>
        </p:grpSpPr>
        <p:grpSp>
          <p:nvGrpSpPr>
            <p:cNvPr id="45" name="Group 53"/>
            <p:cNvGrpSpPr/>
            <p:nvPr/>
          </p:nvGrpSpPr>
          <p:grpSpPr>
            <a:xfrm>
              <a:off x="1117819" y="2346350"/>
              <a:ext cx="1026942" cy="1026941"/>
              <a:chOff x="2366533" y="2332283"/>
              <a:chExt cx="1026942" cy="1026941"/>
            </a:xfrm>
            <a:grpFill/>
          </p:grpSpPr>
          <p:sp>
            <p:nvSpPr>
              <p:cNvPr id="47" name="Block Arc 55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Rectangle 56"/>
              <p:cNvSpPr/>
              <p:nvPr/>
            </p:nvSpPr>
            <p:spPr>
              <a:xfrm rot="5400000">
                <a:off x="2206966" y="2998522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6" name="Oval 54"/>
            <p:cNvSpPr/>
            <p:nvPr/>
          </p:nvSpPr>
          <p:spPr>
            <a:xfrm>
              <a:off x="1060437" y="3239882"/>
              <a:ext cx="256144" cy="25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49" name="Oval 58"/>
          <p:cNvSpPr>
            <a:spLocks noChangeAspect="1"/>
          </p:cNvSpPr>
          <p:nvPr/>
        </p:nvSpPr>
        <p:spPr>
          <a:xfrm flipH="1">
            <a:off x="1235975" y="1949341"/>
            <a:ext cx="486000" cy="486000"/>
          </a:xfrm>
          <a:prstGeom prst="ellipse">
            <a:avLst/>
          </a:prstGeom>
          <a:gradFill flip="none" rotWithShape="1">
            <a:gsLst>
              <a:gs pos="0">
                <a:srgbClr val="008080"/>
              </a:gs>
              <a:gs pos="100000">
                <a:srgbClr val="009999"/>
              </a:gs>
            </a:gsLst>
            <a:lin ang="16200000" scaled="1"/>
            <a:tileRect/>
          </a:gradFill>
          <a:ln w="38100">
            <a:gradFill flip="none" rotWithShape="1">
              <a:gsLst>
                <a:gs pos="0">
                  <a:srgbClr val="009999"/>
                </a:gs>
                <a:gs pos="100000">
                  <a:srgbClr val="008080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200" dirty="0">
              <a:cs typeface="+mn-ea"/>
              <a:sym typeface="+mn-lt"/>
            </a:endParaRPr>
          </a:p>
        </p:txBody>
      </p:sp>
      <p:sp>
        <p:nvSpPr>
          <p:cNvPr id="50" name="Oval 60"/>
          <p:cNvSpPr>
            <a:spLocks noChangeAspect="1"/>
          </p:cNvSpPr>
          <p:nvPr/>
        </p:nvSpPr>
        <p:spPr>
          <a:xfrm flipH="1">
            <a:off x="2613789" y="3270978"/>
            <a:ext cx="486000" cy="486000"/>
          </a:xfrm>
          <a:prstGeom prst="ellipse">
            <a:avLst/>
          </a:prstGeom>
          <a:gradFill flip="none" rotWithShape="1">
            <a:gsLst>
              <a:gs pos="0">
                <a:srgbClr val="E94744"/>
              </a:gs>
              <a:gs pos="100000">
                <a:schemeClr val="accent2">
                  <a:lumMod val="75000"/>
                </a:schemeClr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rgbClr val="E94744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200" dirty="0">
              <a:cs typeface="+mn-ea"/>
              <a:sym typeface="+mn-lt"/>
            </a:endParaRPr>
          </a:p>
        </p:txBody>
      </p:sp>
      <p:sp>
        <p:nvSpPr>
          <p:cNvPr id="51" name="Oval 61"/>
          <p:cNvSpPr>
            <a:spLocks noChangeAspect="1"/>
          </p:cNvSpPr>
          <p:nvPr/>
        </p:nvSpPr>
        <p:spPr>
          <a:xfrm flipH="1">
            <a:off x="4037181" y="3931977"/>
            <a:ext cx="486000" cy="486000"/>
          </a:xfrm>
          <a:prstGeom prst="ellipse">
            <a:avLst/>
          </a:prstGeom>
          <a:gradFill flip="none" rotWithShape="1">
            <a:gsLst>
              <a:gs pos="0">
                <a:srgbClr val="015A74"/>
              </a:gs>
              <a:gs pos="100000">
                <a:srgbClr val="015A75"/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rgbClr val="015A75"/>
                </a:gs>
                <a:gs pos="100000">
                  <a:srgbClr val="015A74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Oval 63"/>
          <p:cNvSpPr>
            <a:spLocks noChangeAspect="1"/>
          </p:cNvSpPr>
          <p:nvPr/>
        </p:nvSpPr>
        <p:spPr>
          <a:xfrm flipH="1">
            <a:off x="5369076" y="1953493"/>
            <a:ext cx="486000" cy="486000"/>
          </a:xfrm>
          <a:prstGeom prst="ellipse">
            <a:avLst/>
          </a:prstGeom>
          <a:gradFill flip="none" rotWithShape="1">
            <a:gsLst>
              <a:gs pos="0">
                <a:srgbClr val="E94744"/>
              </a:gs>
              <a:gs pos="100000">
                <a:srgbClr val="C34A3D"/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rgbClr val="C34A3D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Oval 64"/>
          <p:cNvSpPr>
            <a:spLocks noChangeAspect="1"/>
          </p:cNvSpPr>
          <p:nvPr/>
        </p:nvSpPr>
        <p:spPr>
          <a:xfrm flipH="1">
            <a:off x="6606290" y="2603330"/>
            <a:ext cx="486000" cy="486000"/>
          </a:xfrm>
          <a:prstGeom prst="ellipse">
            <a:avLst/>
          </a:prstGeom>
          <a:gradFill flip="none" rotWithShape="1">
            <a:gsLst>
              <a:gs pos="0">
                <a:srgbClr val="009999"/>
              </a:gs>
              <a:gs pos="100000">
                <a:srgbClr val="008080"/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rgbClr val="008080"/>
                </a:gs>
                <a:gs pos="100000">
                  <a:srgbClr val="009999"/>
                </a:gs>
              </a:gsLst>
              <a:lin ang="27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4" name="Group 65"/>
          <p:cNvGrpSpPr/>
          <p:nvPr/>
        </p:nvGrpSpPr>
        <p:grpSpPr>
          <a:xfrm>
            <a:off x="7926550" y="3195675"/>
            <a:ext cx="712649" cy="735899"/>
            <a:chOff x="3975101" y="1854200"/>
            <a:chExt cx="4476751" cy="4622802"/>
          </a:xfrm>
        </p:grpSpPr>
        <p:grpSp>
          <p:nvGrpSpPr>
            <p:cNvPr id="55" name="Group 66"/>
            <p:cNvGrpSpPr/>
            <p:nvPr/>
          </p:nvGrpSpPr>
          <p:grpSpPr>
            <a:xfrm>
              <a:off x="3975101" y="1854201"/>
              <a:ext cx="4476751" cy="4622801"/>
              <a:chOff x="2981325" y="1390650"/>
              <a:chExt cx="3357563" cy="3467101"/>
            </a:xfrm>
          </p:grpSpPr>
          <p:sp>
            <p:nvSpPr>
              <p:cNvPr id="60" name="Freeform 5"/>
              <p:cNvSpPr/>
              <p:nvPr/>
            </p:nvSpPr>
            <p:spPr bwMode="auto">
              <a:xfrm>
                <a:off x="4224338" y="3878263"/>
                <a:ext cx="855663" cy="657225"/>
              </a:xfrm>
              <a:custGeom>
                <a:avLst/>
                <a:gdLst>
                  <a:gd name="T0" fmla="*/ 58 w 117"/>
                  <a:gd name="T1" fmla="*/ 3 h 90"/>
                  <a:gd name="T2" fmla="*/ 43 w 117"/>
                  <a:gd name="T3" fmla="*/ 0 h 90"/>
                  <a:gd name="T4" fmla="*/ 0 w 117"/>
                  <a:gd name="T5" fmla="*/ 90 h 90"/>
                  <a:gd name="T6" fmla="*/ 58 w 117"/>
                  <a:gd name="T7" fmla="*/ 90 h 90"/>
                  <a:gd name="T8" fmla="*/ 117 w 117"/>
                  <a:gd name="T9" fmla="*/ 90 h 90"/>
                  <a:gd name="T10" fmla="*/ 74 w 117"/>
                  <a:gd name="T11" fmla="*/ 0 h 90"/>
                  <a:gd name="T12" fmla="*/ 58 w 117"/>
                  <a:gd name="T13" fmla="*/ 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90">
                    <a:moveTo>
                      <a:pt x="58" y="3"/>
                    </a:moveTo>
                    <a:cubicBezTo>
                      <a:pt x="53" y="3"/>
                      <a:pt x="48" y="2"/>
                      <a:pt x="43" y="0"/>
                    </a:cubicBezTo>
                    <a:cubicBezTo>
                      <a:pt x="33" y="38"/>
                      <a:pt x="8" y="77"/>
                      <a:pt x="0" y="90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117" y="90"/>
                      <a:pt x="117" y="90"/>
                      <a:pt x="117" y="90"/>
                    </a:cubicBezTo>
                    <a:cubicBezTo>
                      <a:pt x="108" y="77"/>
                      <a:pt x="85" y="38"/>
                      <a:pt x="74" y="0"/>
                    </a:cubicBezTo>
                    <a:cubicBezTo>
                      <a:pt x="69" y="2"/>
                      <a:pt x="64" y="3"/>
                      <a:pt x="58" y="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1800">
                  <a:cs typeface="+mn-ea"/>
                  <a:sym typeface="+mn-lt"/>
                </a:endParaRPr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406900" y="3724275"/>
                <a:ext cx="490538" cy="174625"/>
              </a:xfrm>
              <a:custGeom>
                <a:avLst/>
                <a:gdLst>
                  <a:gd name="T0" fmla="*/ 0 w 67"/>
                  <a:gd name="T1" fmla="*/ 0 h 24"/>
                  <a:gd name="T2" fmla="*/ 18 w 67"/>
                  <a:gd name="T3" fmla="*/ 21 h 24"/>
                  <a:gd name="T4" fmla="*/ 33 w 67"/>
                  <a:gd name="T5" fmla="*/ 24 h 24"/>
                  <a:gd name="T6" fmla="*/ 49 w 67"/>
                  <a:gd name="T7" fmla="*/ 21 h 24"/>
                  <a:gd name="T8" fmla="*/ 67 w 67"/>
                  <a:gd name="T9" fmla="*/ 0 h 24"/>
                  <a:gd name="T10" fmla="*/ 45 w 67"/>
                  <a:gd name="T11" fmla="*/ 0 h 24"/>
                  <a:gd name="T12" fmla="*/ 33 w 67"/>
                  <a:gd name="T13" fmla="*/ 0 h 24"/>
                  <a:gd name="T14" fmla="*/ 22 w 67"/>
                  <a:gd name="T15" fmla="*/ 0 h 24"/>
                  <a:gd name="T16" fmla="*/ 0 w 6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4">
                    <a:moveTo>
                      <a:pt x="0" y="0"/>
                    </a:moveTo>
                    <a:cubicBezTo>
                      <a:pt x="0" y="9"/>
                      <a:pt x="7" y="17"/>
                      <a:pt x="18" y="21"/>
                    </a:cubicBezTo>
                    <a:cubicBezTo>
                      <a:pt x="23" y="23"/>
                      <a:pt x="28" y="24"/>
                      <a:pt x="33" y="24"/>
                    </a:cubicBezTo>
                    <a:cubicBezTo>
                      <a:pt x="39" y="24"/>
                      <a:pt x="44" y="23"/>
                      <a:pt x="49" y="21"/>
                    </a:cubicBezTo>
                    <a:cubicBezTo>
                      <a:pt x="60" y="17"/>
                      <a:pt x="67" y="9"/>
                      <a:pt x="6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1800">
                  <a:cs typeface="+mn-ea"/>
                  <a:sym typeface="+mn-lt"/>
                </a:endParaRPr>
              </a:p>
            </p:txBody>
          </p:sp>
          <p:sp>
            <p:nvSpPr>
              <p:cNvPr id="62" name="Freeform 7"/>
              <p:cNvSpPr>
                <a:spLocks noEditPoints="1"/>
              </p:cNvSpPr>
              <p:nvPr/>
            </p:nvSpPr>
            <p:spPr bwMode="auto">
              <a:xfrm>
                <a:off x="3632200" y="4535488"/>
                <a:ext cx="2041525" cy="322263"/>
              </a:xfrm>
              <a:custGeom>
                <a:avLst/>
                <a:gdLst>
                  <a:gd name="T0" fmla="*/ 23 w 279"/>
                  <a:gd name="T1" fmla="*/ 44 h 44"/>
                  <a:gd name="T2" fmla="*/ 174 w 279"/>
                  <a:gd name="T3" fmla="*/ 0 h 44"/>
                  <a:gd name="T4" fmla="*/ 167 w 279"/>
                  <a:gd name="T5" fmla="*/ 0 h 44"/>
                  <a:gd name="T6" fmla="*/ 161 w 279"/>
                  <a:gd name="T7" fmla="*/ 0 h 44"/>
                  <a:gd name="T8" fmla="*/ 156 w 279"/>
                  <a:gd name="T9" fmla="*/ 0 h 44"/>
                  <a:gd name="T10" fmla="*/ 152 w 279"/>
                  <a:gd name="T11" fmla="*/ 0 h 44"/>
                  <a:gd name="T12" fmla="*/ 148 w 279"/>
                  <a:gd name="T13" fmla="*/ 0 h 44"/>
                  <a:gd name="T14" fmla="*/ 145 w 279"/>
                  <a:gd name="T15" fmla="*/ 0 h 44"/>
                  <a:gd name="T16" fmla="*/ 143 w 279"/>
                  <a:gd name="T17" fmla="*/ 0 h 44"/>
                  <a:gd name="T18" fmla="*/ 142 w 279"/>
                  <a:gd name="T19" fmla="*/ 0 h 44"/>
                  <a:gd name="T20" fmla="*/ 141 w 279"/>
                  <a:gd name="T21" fmla="*/ 0 h 44"/>
                  <a:gd name="T22" fmla="*/ 140 w 279"/>
                  <a:gd name="T23" fmla="*/ 0 h 44"/>
                  <a:gd name="T24" fmla="*/ 140 w 279"/>
                  <a:gd name="T25" fmla="*/ 0 h 44"/>
                  <a:gd name="T26" fmla="*/ 139 w 279"/>
                  <a:gd name="T27" fmla="*/ 0 h 44"/>
                  <a:gd name="T28" fmla="*/ 139 w 279"/>
                  <a:gd name="T29" fmla="*/ 0 h 44"/>
                  <a:gd name="T30" fmla="*/ 132 w 279"/>
                  <a:gd name="T31" fmla="*/ 0 h 44"/>
                  <a:gd name="T32" fmla="*/ 122 w 279"/>
                  <a:gd name="T33" fmla="*/ 0 h 44"/>
                  <a:gd name="T34" fmla="*/ 114 w 279"/>
                  <a:gd name="T35" fmla="*/ 0 h 44"/>
                  <a:gd name="T36" fmla="*/ 107 w 279"/>
                  <a:gd name="T37" fmla="*/ 0 h 44"/>
                  <a:gd name="T38" fmla="*/ 101 w 279"/>
                  <a:gd name="T39" fmla="*/ 0 h 44"/>
                  <a:gd name="T40" fmla="*/ 96 w 279"/>
                  <a:gd name="T41" fmla="*/ 0 h 44"/>
                  <a:gd name="T42" fmla="*/ 92 w 279"/>
                  <a:gd name="T43" fmla="*/ 0 h 44"/>
                  <a:gd name="T44" fmla="*/ 89 w 279"/>
                  <a:gd name="T45" fmla="*/ 0 h 44"/>
                  <a:gd name="T46" fmla="*/ 87 w 279"/>
                  <a:gd name="T47" fmla="*/ 0 h 44"/>
                  <a:gd name="T48" fmla="*/ 85 w 279"/>
                  <a:gd name="T49" fmla="*/ 0 h 44"/>
                  <a:gd name="T50" fmla="*/ 83 w 279"/>
                  <a:gd name="T51" fmla="*/ 0 h 44"/>
                  <a:gd name="T52" fmla="*/ 82 w 279"/>
                  <a:gd name="T53" fmla="*/ 0 h 44"/>
                  <a:gd name="T54" fmla="*/ 82 w 279"/>
                  <a:gd name="T55" fmla="*/ 0 h 44"/>
                  <a:gd name="T56" fmla="*/ 81 w 279"/>
                  <a:gd name="T57" fmla="*/ 0 h 44"/>
                  <a:gd name="T58" fmla="*/ 81 w 279"/>
                  <a:gd name="T59" fmla="*/ 0 h 44"/>
                  <a:gd name="T60" fmla="*/ 81 w 279"/>
                  <a:gd name="T61" fmla="*/ 0 h 44"/>
                  <a:gd name="T62" fmla="*/ 73 w 279"/>
                  <a:gd name="T63" fmla="*/ 0 h 44"/>
                  <a:gd name="T64" fmla="*/ 67 w 279"/>
                  <a:gd name="T65" fmla="*/ 44 h 44"/>
                  <a:gd name="T66" fmla="*/ 80 w 279"/>
                  <a:gd name="T67" fmla="*/ 44 h 44"/>
                  <a:gd name="T68" fmla="*/ 93 w 279"/>
                  <a:gd name="T69" fmla="*/ 44 h 44"/>
                  <a:gd name="T70" fmla="*/ 104 w 279"/>
                  <a:gd name="T71" fmla="*/ 44 h 44"/>
                  <a:gd name="T72" fmla="*/ 113 w 279"/>
                  <a:gd name="T73" fmla="*/ 44 h 44"/>
                  <a:gd name="T74" fmla="*/ 120 w 279"/>
                  <a:gd name="T75" fmla="*/ 44 h 44"/>
                  <a:gd name="T76" fmla="*/ 126 w 279"/>
                  <a:gd name="T77" fmla="*/ 44 h 44"/>
                  <a:gd name="T78" fmla="*/ 131 w 279"/>
                  <a:gd name="T79" fmla="*/ 44 h 44"/>
                  <a:gd name="T80" fmla="*/ 134 w 279"/>
                  <a:gd name="T81" fmla="*/ 44 h 44"/>
                  <a:gd name="T82" fmla="*/ 136 w 279"/>
                  <a:gd name="T83" fmla="*/ 44 h 44"/>
                  <a:gd name="T84" fmla="*/ 138 w 279"/>
                  <a:gd name="T85" fmla="*/ 44 h 44"/>
                  <a:gd name="T86" fmla="*/ 139 w 279"/>
                  <a:gd name="T87" fmla="*/ 44 h 44"/>
                  <a:gd name="T88" fmla="*/ 139 w 279"/>
                  <a:gd name="T89" fmla="*/ 44 h 44"/>
                  <a:gd name="T90" fmla="*/ 139 w 279"/>
                  <a:gd name="T91" fmla="*/ 44 h 44"/>
                  <a:gd name="T92" fmla="*/ 150 w 279"/>
                  <a:gd name="T93" fmla="*/ 44 h 44"/>
                  <a:gd name="T94" fmla="*/ 169 w 279"/>
                  <a:gd name="T95" fmla="*/ 44 h 44"/>
                  <a:gd name="T96" fmla="*/ 279 w 279"/>
                  <a:gd name="T9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9" h="44">
                    <a:moveTo>
                      <a:pt x="67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1"/>
                      <a:pt x="0" y="23"/>
                    </a:cubicBezTo>
                    <a:cubicBezTo>
                      <a:pt x="0" y="35"/>
                      <a:pt x="11" y="44"/>
                      <a:pt x="23" y="44"/>
                    </a:cubicBezTo>
                    <a:cubicBezTo>
                      <a:pt x="67" y="44"/>
                      <a:pt x="67" y="44"/>
                      <a:pt x="67" y="44"/>
                    </a:cubicBezTo>
                    <a:moveTo>
                      <a:pt x="256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15"/>
                      <a:pt x="67" y="29"/>
                      <a:pt x="67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0" y="44"/>
                      <a:pt x="90" y="44"/>
                      <a:pt x="90" y="44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7" y="44"/>
                      <a:pt x="117" y="44"/>
                      <a:pt x="1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20" y="44"/>
                      <a:pt x="120" y="44"/>
                      <a:pt x="120" y="44"/>
                    </a:cubicBezTo>
                    <a:cubicBezTo>
                      <a:pt x="122" y="44"/>
                      <a:pt x="122" y="44"/>
                      <a:pt x="122" y="44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25" y="44"/>
                      <a:pt x="125" y="44"/>
                      <a:pt x="125" y="44"/>
                    </a:cubicBezTo>
                    <a:cubicBezTo>
                      <a:pt x="126" y="44"/>
                      <a:pt x="126" y="44"/>
                      <a:pt x="126" y="44"/>
                    </a:cubicBezTo>
                    <a:cubicBezTo>
                      <a:pt x="127" y="44"/>
                      <a:pt x="127" y="44"/>
                      <a:pt x="127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2" y="44"/>
                      <a:pt x="132" y="44"/>
                      <a:pt x="132" y="44"/>
                    </a:cubicBezTo>
                    <a:cubicBezTo>
                      <a:pt x="132" y="44"/>
                      <a:pt x="132" y="44"/>
                      <a:pt x="132" y="44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34" y="44"/>
                      <a:pt x="134" y="44"/>
                      <a:pt x="134" y="44"/>
                    </a:cubicBezTo>
                    <a:cubicBezTo>
                      <a:pt x="135" y="44"/>
                      <a:pt x="135" y="44"/>
                      <a:pt x="135" y="44"/>
                    </a:cubicBezTo>
                    <a:cubicBezTo>
                      <a:pt x="135" y="44"/>
                      <a:pt x="135" y="44"/>
                      <a:pt x="135" y="44"/>
                    </a:cubicBezTo>
                    <a:cubicBezTo>
                      <a:pt x="136" y="44"/>
                      <a:pt x="136" y="44"/>
                      <a:pt x="136" y="44"/>
                    </a:cubicBezTo>
                    <a:cubicBezTo>
                      <a:pt x="136" y="44"/>
                      <a:pt x="136" y="44"/>
                      <a:pt x="136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5" y="44"/>
                      <a:pt x="155" y="44"/>
                      <a:pt x="155" y="44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5" y="44"/>
                      <a:pt x="165" y="44"/>
                      <a:pt x="165" y="44"/>
                    </a:cubicBezTo>
                    <a:cubicBezTo>
                      <a:pt x="169" y="44"/>
                      <a:pt x="169" y="44"/>
                      <a:pt x="169" y="44"/>
                    </a:cubicBezTo>
                    <a:cubicBezTo>
                      <a:pt x="174" y="44"/>
                      <a:pt x="174" y="44"/>
                      <a:pt x="174" y="44"/>
                    </a:cubicBezTo>
                    <a:cubicBezTo>
                      <a:pt x="174" y="44"/>
                      <a:pt x="174" y="44"/>
                      <a:pt x="174" y="44"/>
                    </a:cubicBezTo>
                    <a:cubicBezTo>
                      <a:pt x="256" y="44"/>
                      <a:pt x="256" y="44"/>
                      <a:pt x="256" y="44"/>
                    </a:cubicBezTo>
                    <a:cubicBezTo>
                      <a:pt x="269" y="44"/>
                      <a:pt x="279" y="35"/>
                      <a:pt x="279" y="23"/>
                    </a:cubicBezTo>
                    <a:cubicBezTo>
                      <a:pt x="279" y="11"/>
                      <a:pt x="269" y="0"/>
                      <a:pt x="25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1800">
                  <a:cs typeface="+mn-ea"/>
                  <a:sym typeface="+mn-lt"/>
                </a:endParaRPr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2981325" y="1390650"/>
                <a:ext cx="855663" cy="1733550"/>
              </a:xfrm>
              <a:custGeom>
                <a:avLst/>
                <a:gdLst>
                  <a:gd name="T0" fmla="*/ 93 w 117"/>
                  <a:gd name="T1" fmla="*/ 0 h 237"/>
                  <a:gd name="T2" fmla="*/ 93 w 117"/>
                  <a:gd name="T3" fmla="*/ 0 h 237"/>
                  <a:gd name="T4" fmla="*/ 3 w 117"/>
                  <a:gd name="T5" fmla="*/ 0 h 237"/>
                  <a:gd name="T6" fmla="*/ 117 w 117"/>
                  <a:gd name="T7" fmla="*/ 237 h 237"/>
                  <a:gd name="T8" fmla="*/ 109 w 117"/>
                  <a:gd name="T9" fmla="*/ 207 h 237"/>
                  <a:gd name="T10" fmla="*/ 83 w 117"/>
                  <a:gd name="T11" fmla="*/ 190 h 237"/>
                  <a:gd name="T12" fmla="*/ 31 w 117"/>
                  <a:gd name="T13" fmla="*/ 26 h 237"/>
                  <a:gd name="T14" fmla="*/ 93 w 117"/>
                  <a:gd name="T15" fmla="*/ 26 h 237"/>
                  <a:gd name="T16" fmla="*/ 93 w 117"/>
                  <a:gd name="T17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237">
                    <a:moveTo>
                      <a:pt x="93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214"/>
                      <a:pt x="117" y="237"/>
                    </a:cubicBezTo>
                    <a:cubicBezTo>
                      <a:pt x="115" y="227"/>
                      <a:pt x="113" y="218"/>
                      <a:pt x="109" y="207"/>
                    </a:cubicBezTo>
                    <a:cubicBezTo>
                      <a:pt x="100" y="204"/>
                      <a:pt x="91" y="198"/>
                      <a:pt x="83" y="190"/>
                    </a:cubicBezTo>
                    <a:cubicBezTo>
                      <a:pt x="46" y="151"/>
                      <a:pt x="33" y="74"/>
                      <a:pt x="31" y="26"/>
                    </a:cubicBezTo>
                    <a:cubicBezTo>
                      <a:pt x="93" y="26"/>
                      <a:pt x="93" y="26"/>
                      <a:pt x="93" y="26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1800">
                  <a:cs typeface="+mn-ea"/>
                  <a:sym typeface="+mn-lt"/>
                </a:endParaRPr>
              </a:p>
            </p:txBody>
          </p:sp>
          <p:sp>
            <p:nvSpPr>
              <p:cNvPr id="64" name="Freeform 11"/>
              <p:cNvSpPr/>
              <p:nvPr/>
            </p:nvSpPr>
            <p:spPr bwMode="auto">
              <a:xfrm>
                <a:off x="5483225" y="1390650"/>
                <a:ext cx="855663" cy="1733550"/>
              </a:xfrm>
              <a:custGeom>
                <a:avLst/>
                <a:gdLst>
                  <a:gd name="T0" fmla="*/ 24 w 117"/>
                  <a:gd name="T1" fmla="*/ 0 h 237"/>
                  <a:gd name="T2" fmla="*/ 24 w 117"/>
                  <a:gd name="T3" fmla="*/ 0 h 237"/>
                  <a:gd name="T4" fmla="*/ 114 w 117"/>
                  <a:gd name="T5" fmla="*/ 0 h 237"/>
                  <a:gd name="T6" fmla="*/ 0 w 117"/>
                  <a:gd name="T7" fmla="*/ 237 h 237"/>
                  <a:gd name="T8" fmla="*/ 8 w 117"/>
                  <a:gd name="T9" fmla="*/ 207 h 237"/>
                  <a:gd name="T10" fmla="*/ 34 w 117"/>
                  <a:gd name="T11" fmla="*/ 190 h 237"/>
                  <a:gd name="T12" fmla="*/ 86 w 117"/>
                  <a:gd name="T13" fmla="*/ 26 h 237"/>
                  <a:gd name="T14" fmla="*/ 24 w 117"/>
                  <a:gd name="T15" fmla="*/ 26 h 237"/>
                  <a:gd name="T16" fmla="*/ 24 w 117"/>
                  <a:gd name="T17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237"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0"/>
                      <a:pt x="117" y="214"/>
                      <a:pt x="0" y="237"/>
                    </a:cubicBezTo>
                    <a:cubicBezTo>
                      <a:pt x="2" y="227"/>
                      <a:pt x="4" y="218"/>
                      <a:pt x="8" y="207"/>
                    </a:cubicBezTo>
                    <a:cubicBezTo>
                      <a:pt x="17" y="204"/>
                      <a:pt x="25" y="198"/>
                      <a:pt x="34" y="190"/>
                    </a:cubicBezTo>
                    <a:cubicBezTo>
                      <a:pt x="71" y="151"/>
                      <a:pt x="84" y="74"/>
                      <a:pt x="86" y="26"/>
                    </a:cubicBezTo>
                    <a:cubicBezTo>
                      <a:pt x="24" y="26"/>
                      <a:pt x="24" y="26"/>
                      <a:pt x="24" y="26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1800">
                  <a:cs typeface="+mn-ea"/>
                  <a:sym typeface="+mn-lt"/>
                </a:endParaRPr>
              </a:p>
            </p:txBody>
          </p:sp>
        </p:grpSp>
        <p:sp>
          <p:nvSpPr>
            <p:cNvPr id="56" name="Freeform 13"/>
            <p:cNvSpPr/>
            <p:nvPr/>
          </p:nvSpPr>
          <p:spPr bwMode="auto">
            <a:xfrm>
              <a:off x="6208184" y="3414184"/>
              <a:ext cx="1278467" cy="1551517"/>
            </a:xfrm>
            <a:custGeom>
              <a:avLst/>
              <a:gdLst>
                <a:gd name="T0" fmla="*/ 0 w 131"/>
                <a:gd name="T1" fmla="*/ 159 h 159"/>
                <a:gd name="T2" fmla="*/ 0 w 131"/>
                <a:gd name="T3" fmla="*/ 0 h 159"/>
                <a:gd name="T4" fmla="*/ 131 w 131"/>
                <a:gd name="T5" fmla="*/ 0 h 159"/>
                <a:gd name="T6" fmla="*/ 122 w 131"/>
                <a:gd name="T7" fmla="*/ 47 h 159"/>
                <a:gd name="T8" fmla="*/ 114 w 131"/>
                <a:gd name="T9" fmla="*/ 77 h 159"/>
                <a:gd name="T10" fmla="*/ 114 w 131"/>
                <a:gd name="T11" fmla="*/ 77 h 159"/>
                <a:gd name="T12" fmla="*/ 77 w 131"/>
                <a:gd name="T13" fmla="*/ 119 h 159"/>
                <a:gd name="T14" fmla="*/ 83 w 131"/>
                <a:gd name="T15" fmla="*/ 130 h 159"/>
                <a:gd name="T16" fmla="*/ 70 w 131"/>
                <a:gd name="T17" fmla="*/ 143 h 159"/>
                <a:gd name="T18" fmla="*/ 62 w 131"/>
                <a:gd name="T19" fmla="*/ 143 h 159"/>
                <a:gd name="T20" fmla="*/ 62 w 131"/>
                <a:gd name="T21" fmla="*/ 146 h 159"/>
                <a:gd name="T22" fmla="*/ 49 w 131"/>
                <a:gd name="T23" fmla="*/ 159 h 159"/>
                <a:gd name="T24" fmla="*/ 34 w 131"/>
                <a:gd name="T25" fmla="*/ 159 h 159"/>
                <a:gd name="T26" fmla="*/ 12 w 131"/>
                <a:gd name="T27" fmla="*/ 159 h 159"/>
                <a:gd name="T28" fmla="*/ 0 w 131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59">
                  <a:moveTo>
                    <a:pt x="0" y="15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9" y="17"/>
                    <a:pt x="126" y="33"/>
                    <a:pt x="122" y="47"/>
                  </a:cubicBezTo>
                  <a:cubicBezTo>
                    <a:pt x="119" y="58"/>
                    <a:pt x="116" y="67"/>
                    <a:pt x="114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04" y="100"/>
                    <a:pt x="92" y="115"/>
                    <a:pt x="77" y="119"/>
                  </a:cubicBezTo>
                  <a:cubicBezTo>
                    <a:pt x="80" y="121"/>
                    <a:pt x="83" y="126"/>
                    <a:pt x="83" y="130"/>
                  </a:cubicBezTo>
                  <a:cubicBezTo>
                    <a:pt x="83" y="137"/>
                    <a:pt x="77" y="143"/>
                    <a:pt x="70" y="143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62" y="144"/>
                    <a:pt x="62" y="145"/>
                    <a:pt x="62" y="146"/>
                  </a:cubicBezTo>
                  <a:cubicBezTo>
                    <a:pt x="62" y="153"/>
                    <a:pt x="56" y="159"/>
                    <a:pt x="49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12" y="159"/>
                    <a:pt x="12" y="159"/>
                    <a:pt x="12" y="159"/>
                  </a:cubicBezTo>
                  <a:lnTo>
                    <a:pt x="0" y="159"/>
                  </a:lnTo>
                  <a:close/>
                </a:path>
              </a:pathLst>
            </a:custGeom>
            <a:solidFill>
              <a:srgbClr val="E9474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57" name="Freeform 12"/>
            <p:cNvSpPr/>
            <p:nvPr/>
          </p:nvSpPr>
          <p:spPr bwMode="auto">
            <a:xfrm>
              <a:off x="6208184" y="1854200"/>
              <a:ext cx="1356784" cy="1559984"/>
            </a:xfrm>
            <a:custGeom>
              <a:avLst/>
              <a:gdLst>
                <a:gd name="T0" fmla="*/ 0 w 139"/>
                <a:gd name="T1" fmla="*/ 160 h 160"/>
                <a:gd name="T2" fmla="*/ 0 w 139"/>
                <a:gd name="T3" fmla="*/ 0 h 160"/>
                <a:gd name="T4" fmla="*/ 0 w 139"/>
                <a:gd name="T5" fmla="*/ 0 h 160"/>
                <a:gd name="T6" fmla="*/ 115 w 139"/>
                <a:gd name="T7" fmla="*/ 0 h 160"/>
                <a:gd name="T8" fmla="*/ 137 w 139"/>
                <a:gd name="T9" fmla="*/ 0 h 160"/>
                <a:gd name="T10" fmla="*/ 138 w 139"/>
                <a:gd name="T11" fmla="*/ 0 h 160"/>
                <a:gd name="T12" fmla="*/ 139 w 139"/>
                <a:gd name="T13" fmla="*/ 26 h 160"/>
                <a:gd name="T14" fmla="*/ 131 w 139"/>
                <a:gd name="T15" fmla="*/ 160 h 160"/>
                <a:gd name="T16" fmla="*/ 0 w 139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60">
                  <a:moveTo>
                    <a:pt x="0" y="16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35" y="0"/>
                    <a:pt x="137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9" y="57"/>
                    <a:pt x="138" y="110"/>
                    <a:pt x="131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58" name="Freeform 9"/>
            <p:cNvSpPr/>
            <p:nvPr/>
          </p:nvSpPr>
          <p:spPr bwMode="auto">
            <a:xfrm>
              <a:off x="4861984" y="1854200"/>
              <a:ext cx="1346200" cy="1559984"/>
            </a:xfrm>
            <a:custGeom>
              <a:avLst/>
              <a:gdLst>
                <a:gd name="T0" fmla="*/ 138 w 138"/>
                <a:gd name="T1" fmla="*/ 160 h 160"/>
                <a:gd name="T2" fmla="*/ 138 w 138"/>
                <a:gd name="T3" fmla="*/ 0 h 160"/>
                <a:gd name="T4" fmla="*/ 138 w 138"/>
                <a:gd name="T5" fmla="*/ 0 h 160"/>
                <a:gd name="T6" fmla="*/ 24 w 138"/>
                <a:gd name="T7" fmla="*/ 0 h 160"/>
                <a:gd name="T8" fmla="*/ 2 w 138"/>
                <a:gd name="T9" fmla="*/ 0 h 160"/>
                <a:gd name="T10" fmla="*/ 0 w 138"/>
                <a:gd name="T11" fmla="*/ 0 h 160"/>
                <a:gd name="T12" fmla="*/ 0 w 138"/>
                <a:gd name="T13" fmla="*/ 26 h 160"/>
                <a:gd name="T14" fmla="*/ 8 w 138"/>
                <a:gd name="T15" fmla="*/ 160 h 160"/>
                <a:gd name="T16" fmla="*/ 138 w 13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60">
                  <a:moveTo>
                    <a:pt x="138" y="16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4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57"/>
                    <a:pt x="1" y="110"/>
                    <a:pt x="8" y="160"/>
                  </a:cubicBezTo>
                  <a:lnTo>
                    <a:pt x="138" y="160"/>
                  </a:lnTo>
                  <a:close/>
                </a:path>
              </a:pathLst>
            </a:custGeom>
            <a:solidFill>
              <a:srgbClr val="01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  <p:sp>
          <p:nvSpPr>
            <p:cNvPr id="59" name="Freeform 10"/>
            <p:cNvSpPr/>
            <p:nvPr/>
          </p:nvSpPr>
          <p:spPr bwMode="auto">
            <a:xfrm>
              <a:off x="4940301" y="3414184"/>
              <a:ext cx="1267884" cy="1551517"/>
            </a:xfrm>
            <a:custGeom>
              <a:avLst/>
              <a:gdLst>
                <a:gd name="T0" fmla="*/ 130 w 130"/>
                <a:gd name="T1" fmla="*/ 159 h 159"/>
                <a:gd name="T2" fmla="*/ 130 w 130"/>
                <a:gd name="T3" fmla="*/ 0 h 159"/>
                <a:gd name="T4" fmla="*/ 0 w 130"/>
                <a:gd name="T5" fmla="*/ 0 h 159"/>
                <a:gd name="T6" fmla="*/ 9 w 130"/>
                <a:gd name="T7" fmla="*/ 47 h 159"/>
                <a:gd name="T8" fmla="*/ 17 w 130"/>
                <a:gd name="T9" fmla="*/ 77 h 159"/>
                <a:gd name="T10" fmla="*/ 17 w 130"/>
                <a:gd name="T11" fmla="*/ 77 h 159"/>
                <a:gd name="T12" fmla="*/ 54 w 130"/>
                <a:gd name="T13" fmla="*/ 119 h 159"/>
                <a:gd name="T14" fmla="*/ 48 w 130"/>
                <a:gd name="T15" fmla="*/ 130 h 159"/>
                <a:gd name="T16" fmla="*/ 61 w 130"/>
                <a:gd name="T17" fmla="*/ 143 h 159"/>
                <a:gd name="T18" fmla="*/ 69 w 130"/>
                <a:gd name="T19" fmla="*/ 143 h 159"/>
                <a:gd name="T20" fmla="*/ 69 w 130"/>
                <a:gd name="T21" fmla="*/ 146 h 159"/>
                <a:gd name="T22" fmla="*/ 82 w 130"/>
                <a:gd name="T23" fmla="*/ 159 h 159"/>
                <a:gd name="T24" fmla="*/ 97 w 130"/>
                <a:gd name="T25" fmla="*/ 159 h 159"/>
                <a:gd name="T26" fmla="*/ 118 w 130"/>
                <a:gd name="T27" fmla="*/ 159 h 159"/>
                <a:gd name="T28" fmla="*/ 130 w 130"/>
                <a:gd name="T2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59">
                  <a:moveTo>
                    <a:pt x="130" y="159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7"/>
                    <a:pt x="5" y="33"/>
                    <a:pt x="9" y="47"/>
                  </a:cubicBezTo>
                  <a:cubicBezTo>
                    <a:pt x="12" y="58"/>
                    <a:pt x="15" y="6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27" y="100"/>
                    <a:pt x="39" y="115"/>
                    <a:pt x="54" y="119"/>
                  </a:cubicBezTo>
                  <a:cubicBezTo>
                    <a:pt x="51" y="121"/>
                    <a:pt x="48" y="126"/>
                    <a:pt x="48" y="130"/>
                  </a:cubicBezTo>
                  <a:cubicBezTo>
                    <a:pt x="48" y="137"/>
                    <a:pt x="54" y="143"/>
                    <a:pt x="61" y="143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69" y="144"/>
                    <a:pt x="69" y="145"/>
                    <a:pt x="69" y="146"/>
                  </a:cubicBezTo>
                  <a:cubicBezTo>
                    <a:pt x="69" y="153"/>
                    <a:pt x="74" y="159"/>
                    <a:pt x="82" y="159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118" y="159"/>
                    <a:pt x="118" y="159"/>
                    <a:pt x="118" y="159"/>
                  </a:cubicBezTo>
                  <a:lnTo>
                    <a:pt x="130" y="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800">
                <a:cs typeface="+mn-ea"/>
                <a:sym typeface="+mn-lt"/>
              </a:endParaRPr>
            </a:p>
          </p:txBody>
        </p:sp>
      </p:grpSp>
      <p:sp>
        <p:nvSpPr>
          <p:cNvPr id="68" name="Text Placeholder 33"/>
          <p:cNvSpPr txBox="1"/>
          <p:nvPr/>
        </p:nvSpPr>
        <p:spPr>
          <a:xfrm>
            <a:off x="4783149" y="4164589"/>
            <a:ext cx="1409783" cy="159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zh-CN" sz="1400" b="1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Расширение отчётной </a:t>
            </a:r>
            <a:r>
              <a:rPr lang="ru-RU" altLang="zh-CN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документации</a:t>
            </a:r>
            <a:endParaRPr lang="en-AU" altLang="zh-CN" sz="1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5564440" y="1132603"/>
            <a:ext cx="1997773" cy="10704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zh-CN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Предоставление</a:t>
            </a:r>
            <a:r>
              <a:rPr lang="ru-RU" altLang="zh-CN" sz="1400" b="1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 клиенту информации о среднем времени оказания услуги</a:t>
            </a:r>
            <a:endParaRPr lang="en-AU" altLang="zh-CN" sz="1400" b="1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2" name="Text Placeholder 33"/>
          <p:cNvSpPr txBox="1"/>
          <p:nvPr/>
        </p:nvSpPr>
        <p:spPr>
          <a:xfrm>
            <a:off x="7222235" y="2330887"/>
            <a:ext cx="1684928" cy="159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zh-CN" sz="1400" b="1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Интеграция </a:t>
            </a:r>
            <a:r>
              <a:rPr lang="ru-RU" altLang="zh-CN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модуля</a:t>
            </a:r>
            <a:r>
              <a:rPr lang="ru-RU" altLang="zh-CN" sz="1400" b="1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 в существующую систему почты</a:t>
            </a:r>
            <a:endParaRPr lang="en-AU" altLang="zh-CN" sz="1400" b="1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74" name="Group 38"/>
          <p:cNvGrpSpPr/>
          <p:nvPr/>
        </p:nvGrpSpPr>
        <p:grpSpPr>
          <a:xfrm>
            <a:off x="1361214" y="2085751"/>
            <a:ext cx="255943" cy="213180"/>
            <a:chOff x="1692593" y="2354984"/>
            <a:chExt cx="523821" cy="436300"/>
          </a:xfrm>
        </p:grpSpPr>
        <p:sp>
          <p:nvSpPr>
            <p:cNvPr id="75" name="Freeform 134"/>
            <p:cNvSpPr/>
            <p:nvPr/>
          </p:nvSpPr>
          <p:spPr bwMode="auto">
            <a:xfrm>
              <a:off x="1692593" y="2354984"/>
              <a:ext cx="403643" cy="436300"/>
            </a:xfrm>
            <a:custGeom>
              <a:avLst/>
              <a:gdLst>
                <a:gd name="T0" fmla="*/ 87 w 219"/>
                <a:gd name="T1" fmla="*/ 224 h 236"/>
                <a:gd name="T2" fmla="*/ 105 w 219"/>
                <a:gd name="T3" fmla="*/ 229 h 236"/>
                <a:gd name="T4" fmla="*/ 150 w 219"/>
                <a:gd name="T5" fmla="*/ 183 h 236"/>
                <a:gd name="T6" fmla="*/ 172 w 219"/>
                <a:gd name="T7" fmla="*/ 184 h 236"/>
                <a:gd name="T8" fmla="*/ 176 w 219"/>
                <a:gd name="T9" fmla="*/ 150 h 236"/>
                <a:gd name="T10" fmla="*/ 152 w 219"/>
                <a:gd name="T11" fmla="*/ 128 h 236"/>
                <a:gd name="T12" fmla="*/ 147 w 219"/>
                <a:gd name="T13" fmla="*/ 115 h 236"/>
                <a:gd name="T14" fmla="*/ 158 w 219"/>
                <a:gd name="T15" fmla="*/ 106 h 236"/>
                <a:gd name="T16" fmla="*/ 190 w 219"/>
                <a:gd name="T17" fmla="*/ 99 h 236"/>
                <a:gd name="T18" fmla="*/ 205 w 219"/>
                <a:gd name="T19" fmla="*/ 69 h 236"/>
                <a:gd name="T20" fmla="*/ 206 w 219"/>
                <a:gd name="T21" fmla="*/ 67 h 236"/>
                <a:gd name="T22" fmla="*/ 215 w 219"/>
                <a:gd name="T23" fmla="*/ 49 h 236"/>
                <a:gd name="T24" fmla="*/ 204 w 219"/>
                <a:gd name="T25" fmla="*/ 36 h 236"/>
                <a:gd name="T26" fmla="*/ 140 w 219"/>
                <a:gd name="T27" fmla="*/ 49 h 236"/>
                <a:gd name="T28" fmla="*/ 89 w 219"/>
                <a:gd name="T29" fmla="*/ 7 h 236"/>
                <a:gd name="T30" fmla="*/ 72 w 219"/>
                <a:gd name="T31" fmla="*/ 14 h 236"/>
                <a:gd name="T32" fmla="*/ 64 w 219"/>
                <a:gd name="T33" fmla="*/ 80 h 236"/>
                <a:gd name="T34" fmla="*/ 9 w 219"/>
                <a:gd name="T35" fmla="*/ 115 h 236"/>
                <a:gd name="T36" fmla="*/ 10 w 219"/>
                <a:gd name="T37" fmla="*/ 132 h 236"/>
                <a:gd name="T38" fmla="*/ 72 w 219"/>
                <a:gd name="T39" fmla="*/ 157 h 236"/>
                <a:gd name="T40" fmla="*/ 87 w 219"/>
                <a:gd name="T41" fmla="*/ 22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36">
                  <a:moveTo>
                    <a:pt x="87" y="224"/>
                  </a:moveTo>
                  <a:cubicBezTo>
                    <a:pt x="89" y="234"/>
                    <a:pt x="97" y="236"/>
                    <a:pt x="105" y="229"/>
                  </a:cubicBezTo>
                  <a:cubicBezTo>
                    <a:pt x="150" y="183"/>
                    <a:pt x="150" y="183"/>
                    <a:pt x="150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6" y="150"/>
                    <a:pt x="176" y="150"/>
                    <a:pt x="176" y="150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7" y="124"/>
                    <a:pt x="146" y="119"/>
                    <a:pt x="147" y="115"/>
                  </a:cubicBezTo>
                  <a:cubicBezTo>
                    <a:pt x="148" y="110"/>
                    <a:pt x="152" y="107"/>
                    <a:pt x="158" y="106"/>
                  </a:cubicBezTo>
                  <a:cubicBezTo>
                    <a:pt x="190" y="99"/>
                    <a:pt x="190" y="99"/>
                    <a:pt x="190" y="9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68"/>
                    <a:pt x="206" y="67"/>
                    <a:pt x="206" y="67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9" y="40"/>
                    <a:pt x="215" y="34"/>
                    <a:pt x="204" y="36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1" y="0"/>
                    <a:pt x="73" y="3"/>
                    <a:pt x="72" y="14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0" y="120"/>
                    <a:pt x="1" y="128"/>
                    <a:pt x="10" y="132"/>
                  </a:cubicBezTo>
                  <a:cubicBezTo>
                    <a:pt x="72" y="157"/>
                    <a:pt x="72" y="157"/>
                    <a:pt x="72" y="157"/>
                  </a:cubicBezTo>
                  <a:lnTo>
                    <a:pt x="87" y="2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6" name="Freeform 135"/>
            <p:cNvSpPr/>
            <p:nvPr/>
          </p:nvSpPr>
          <p:spPr bwMode="auto">
            <a:xfrm>
              <a:off x="1972139" y="2480388"/>
              <a:ext cx="244275" cy="228601"/>
            </a:xfrm>
            <a:custGeom>
              <a:avLst/>
              <a:gdLst>
                <a:gd name="T0" fmla="*/ 125 w 132"/>
                <a:gd name="T1" fmla="*/ 41 h 124"/>
                <a:gd name="T2" fmla="*/ 89 w 132"/>
                <a:gd name="T3" fmla="*/ 36 h 124"/>
                <a:gd name="T4" fmla="*/ 70 w 132"/>
                <a:gd name="T5" fmla="*/ 4 h 124"/>
                <a:gd name="T6" fmla="*/ 65 w 132"/>
                <a:gd name="T7" fmla="*/ 0 h 124"/>
                <a:gd name="T8" fmla="*/ 60 w 132"/>
                <a:gd name="T9" fmla="*/ 4 h 124"/>
                <a:gd name="T10" fmla="*/ 43 w 132"/>
                <a:gd name="T11" fmla="*/ 37 h 124"/>
                <a:gd name="T12" fmla="*/ 35 w 132"/>
                <a:gd name="T13" fmla="*/ 39 h 124"/>
                <a:gd name="T14" fmla="*/ 7 w 132"/>
                <a:gd name="T15" fmla="*/ 45 h 124"/>
                <a:gd name="T16" fmla="*/ 5 w 132"/>
                <a:gd name="T17" fmla="*/ 54 h 124"/>
                <a:gd name="T18" fmla="*/ 32 w 132"/>
                <a:gd name="T19" fmla="*/ 79 h 124"/>
                <a:gd name="T20" fmla="*/ 28 w 132"/>
                <a:gd name="T21" fmla="*/ 116 h 124"/>
                <a:gd name="T22" fmla="*/ 27 w 132"/>
                <a:gd name="T23" fmla="*/ 117 h 124"/>
                <a:gd name="T24" fmla="*/ 32 w 132"/>
                <a:gd name="T25" fmla="*/ 124 h 124"/>
                <a:gd name="T26" fmla="*/ 36 w 132"/>
                <a:gd name="T27" fmla="*/ 123 h 124"/>
                <a:gd name="T28" fmla="*/ 51 w 132"/>
                <a:gd name="T29" fmla="*/ 116 h 124"/>
                <a:gd name="T30" fmla="*/ 68 w 132"/>
                <a:gd name="T31" fmla="*/ 108 h 124"/>
                <a:gd name="T32" fmla="*/ 74 w 132"/>
                <a:gd name="T33" fmla="*/ 110 h 124"/>
                <a:gd name="T34" fmla="*/ 102 w 132"/>
                <a:gd name="T35" fmla="*/ 121 h 124"/>
                <a:gd name="T36" fmla="*/ 105 w 132"/>
                <a:gd name="T37" fmla="*/ 122 h 124"/>
                <a:gd name="T38" fmla="*/ 109 w 132"/>
                <a:gd name="T39" fmla="*/ 115 h 124"/>
                <a:gd name="T40" fmla="*/ 100 w 132"/>
                <a:gd name="T41" fmla="*/ 77 h 124"/>
                <a:gd name="T42" fmla="*/ 128 w 132"/>
                <a:gd name="T43" fmla="*/ 50 h 124"/>
                <a:gd name="T44" fmla="*/ 125 w 132"/>
                <a:gd name="T45" fmla="*/ 4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24">
                  <a:moveTo>
                    <a:pt x="125" y="41"/>
                  </a:moveTo>
                  <a:cubicBezTo>
                    <a:pt x="89" y="36"/>
                    <a:pt x="89" y="36"/>
                    <a:pt x="89" y="36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1"/>
                    <a:pt x="67" y="0"/>
                    <a:pt x="65" y="0"/>
                  </a:cubicBezTo>
                  <a:cubicBezTo>
                    <a:pt x="63" y="0"/>
                    <a:pt x="61" y="1"/>
                    <a:pt x="60" y="4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2" y="46"/>
                    <a:pt x="0" y="50"/>
                    <a:pt x="5" y="54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7" y="122"/>
                    <a:pt x="29" y="124"/>
                    <a:pt x="32" y="124"/>
                  </a:cubicBezTo>
                  <a:cubicBezTo>
                    <a:pt x="33" y="124"/>
                    <a:pt x="34" y="124"/>
                    <a:pt x="36" y="123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4" y="122"/>
                    <a:pt x="105" y="122"/>
                  </a:cubicBezTo>
                  <a:cubicBezTo>
                    <a:pt x="109" y="122"/>
                    <a:pt x="110" y="119"/>
                    <a:pt x="109" y="115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32" y="46"/>
                    <a:pt x="131" y="42"/>
                    <a:pt x="125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77" name="Shape 4385"/>
          <p:cNvSpPr/>
          <p:nvPr/>
        </p:nvSpPr>
        <p:spPr>
          <a:xfrm>
            <a:off x="4164376" y="4073068"/>
            <a:ext cx="231611" cy="203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1" y="15188"/>
                </a:moveTo>
                <a:cubicBezTo>
                  <a:pt x="8905" y="14174"/>
                  <a:pt x="8222" y="13317"/>
                  <a:pt x="8222" y="11485"/>
                </a:cubicBezTo>
                <a:cubicBezTo>
                  <a:pt x="8222" y="10385"/>
                  <a:pt x="8875" y="10744"/>
                  <a:pt x="9161" y="8730"/>
                </a:cubicBezTo>
                <a:cubicBezTo>
                  <a:pt x="9279" y="7894"/>
                  <a:pt x="9855" y="8716"/>
                  <a:pt x="9966" y="6808"/>
                </a:cubicBezTo>
                <a:cubicBezTo>
                  <a:pt x="9966" y="6047"/>
                  <a:pt x="9651" y="5858"/>
                  <a:pt x="9651" y="5858"/>
                </a:cubicBezTo>
                <a:cubicBezTo>
                  <a:pt x="9651" y="5858"/>
                  <a:pt x="9811" y="4733"/>
                  <a:pt x="9873" y="3867"/>
                </a:cubicBezTo>
                <a:cubicBezTo>
                  <a:pt x="9951" y="2788"/>
                  <a:pt x="9396" y="0"/>
                  <a:pt x="6431" y="0"/>
                </a:cubicBezTo>
                <a:cubicBezTo>
                  <a:pt x="3466" y="0"/>
                  <a:pt x="2909" y="2788"/>
                  <a:pt x="2987" y="3867"/>
                </a:cubicBezTo>
                <a:cubicBezTo>
                  <a:pt x="3050" y="4733"/>
                  <a:pt x="3210" y="5858"/>
                  <a:pt x="3210" y="5858"/>
                </a:cubicBezTo>
                <a:cubicBezTo>
                  <a:pt x="3210" y="5858"/>
                  <a:pt x="2895" y="6047"/>
                  <a:pt x="2895" y="6808"/>
                </a:cubicBezTo>
                <a:cubicBezTo>
                  <a:pt x="3005" y="8716"/>
                  <a:pt x="3582" y="7894"/>
                  <a:pt x="3700" y="8730"/>
                </a:cubicBezTo>
                <a:cubicBezTo>
                  <a:pt x="3987" y="10744"/>
                  <a:pt x="4639" y="10385"/>
                  <a:pt x="4639" y="11485"/>
                </a:cubicBezTo>
                <a:cubicBezTo>
                  <a:pt x="4639" y="13317"/>
                  <a:pt x="3956" y="14174"/>
                  <a:pt x="1819" y="15188"/>
                </a:cubicBezTo>
                <a:cubicBezTo>
                  <a:pt x="1169" y="15497"/>
                  <a:pt x="0" y="15976"/>
                  <a:pt x="0" y="17129"/>
                </a:cubicBezTo>
                <a:lnTo>
                  <a:pt x="0" y="21600"/>
                </a:lnTo>
                <a:lnTo>
                  <a:pt x="15005" y="21600"/>
                </a:lnTo>
                <a:cubicBezTo>
                  <a:pt x="15005" y="21600"/>
                  <a:pt x="15005" y="18955"/>
                  <a:pt x="15005" y="18248"/>
                </a:cubicBezTo>
                <a:cubicBezTo>
                  <a:pt x="15005" y="17196"/>
                  <a:pt x="13184" y="16207"/>
                  <a:pt x="11041" y="15188"/>
                </a:cubicBezTo>
                <a:close/>
                <a:moveTo>
                  <a:pt x="21600" y="21600"/>
                </a:moveTo>
                <a:cubicBezTo>
                  <a:pt x="21600" y="21600"/>
                  <a:pt x="21557" y="16953"/>
                  <a:pt x="21307" y="16471"/>
                </a:cubicBezTo>
                <a:cubicBezTo>
                  <a:pt x="20935" y="15754"/>
                  <a:pt x="20071" y="15261"/>
                  <a:pt x="18463" y="14498"/>
                </a:cubicBezTo>
                <a:cubicBezTo>
                  <a:pt x="16861" y="13736"/>
                  <a:pt x="16349" y="13094"/>
                  <a:pt x="16349" y="11720"/>
                </a:cubicBezTo>
                <a:cubicBezTo>
                  <a:pt x="16349" y="10894"/>
                  <a:pt x="16838" y="11164"/>
                  <a:pt x="17053" y="9653"/>
                </a:cubicBezTo>
                <a:cubicBezTo>
                  <a:pt x="17142" y="9026"/>
                  <a:pt x="17574" y="9643"/>
                  <a:pt x="17657" y="8212"/>
                </a:cubicBezTo>
                <a:cubicBezTo>
                  <a:pt x="17657" y="7642"/>
                  <a:pt x="17420" y="7499"/>
                  <a:pt x="17420" y="7499"/>
                </a:cubicBezTo>
                <a:cubicBezTo>
                  <a:pt x="17420" y="7499"/>
                  <a:pt x="17541" y="6656"/>
                  <a:pt x="17588" y="6006"/>
                </a:cubicBezTo>
                <a:cubicBezTo>
                  <a:pt x="17646" y="5197"/>
                  <a:pt x="17229" y="3106"/>
                  <a:pt x="15005" y="3106"/>
                </a:cubicBezTo>
                <a:cubicBezTo>
                  <a:pt x="12781" y="3106"/>
                  <a:pt x="12365" y="5197"/>
                  <a:pt x="12422" y="6006"/>
                </a:cubicBezTo>
                <a:cubicBezTo>
                  <a:pt x="12469" y="6656"/>
                  <a:pt x="12589" y="7499"/>
                  <a:pt x="12589" y="7499"/>
                </a:cubicBezTo>
                <a:cubicBezTo>
                  <a:pt x="12589" y="7499"/>
                  <a:pt x="12353" y="7642"/>
                  <a:pt x="12353" y="8212"/>
                </a:cubicBezTo>
                <a:cubicBezTo>
                  <a:pt x="12437" y="9643"/>
                  <a:pt x="12868" y="9026"/>
                  <a:pt x="12957" y="9653"/>
                </a:cubicBezTo>
                <a:cubicBezTo>
                  <a:pt x="13173" y="11164"/>
                  <a:pt x="13662" y="10894"/>
                  <a:pt x="13662" y="11720"/>
                </a:cubicBezTo>
                <a:cubicBezTo>
                  <a:pt x="13662" y="12655"/>
                  <a:pt x="13424" y="13250"/>
                  <a:pt x="12768" y="13776"/>
                </a:cubicBezTo>
                <a:cubicBezTo>
                  <a:pt x="16268" y="15766"/>
                  <a:pt x="16737" y="16172"/>
                  <a:pt x="16737" y="17952"/>
                </a:cubicBezTo>
                <a:lnTo>
                  <a:pt x="16737" y="21600"/>
                </a:lnTo>
                <a:cubicBezTo>
                  <a:pt x="16737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8" name="Shape 4443"/>
          <p:cNvSpPr/>
          <p:nvPr/>
        </p:nvSpPr>
        <p:spPr>
          <a:xfrm>
            <a:off x="2743878" y="3413906"/>
            <a:ext cx="222751" cy="222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1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79" name="Shape 4457"/>
          <p:cNvSpPr/>
          <p:nvPr/>
        </p:nvSpPr>
        <p:spPr>
          <a:xfrm>
            <a:off x="5511049" y="2103803"/>
            <a:ext cx="198915" cy="203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0" name="Shape 4415"/>
          <p:cNvSpPr/>
          <p:nvPr/>
        </p:nvSpPr>
        <p:spPr>
          <a:xfrm>
            <a:off x="6767612" y="2744439"/>
            <a:ext cx="188834" cy="19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0" h="21387" extrusionOk="0">
                <a:moveTo>
                  <a:pt x="15651" y="10439"/>
                </a:moveTo>
                <a:cubicBezTo>
                  <a:pt x="14876" y="10985"/>
                  <a:pt x="13809" y="10794"/>
                  <a:pt x="13267" y="10015"/>
                </a:cubicBezTo>
                <a:cubicBezTo>
                  <a:pt x="12724" y="9235"/>
                  <a:pt x="12913" y="8160"/>
                  <a:pt x="13688" y="7614"/>
                </a:cubicBezTo>
                <a:cubicBezTo>
                  <a:pt x="14302" y="7180"/>
                  <a:pt x="15100" y="7212"/>
                  <a:pt x="15674" y="7633"/>
                </a:cubicBezTo>
                <a:cubicBezTo>
                  <a:pt x="15386" y="7808"/>
                  <a:pt x="15187" y="7909"/>
                  <a:pt x="15149" y="7927"/>
                </a:cubicBezTo>
                <a:cubicBezTo>
                  <a:pt x="14829" y="8080"/>
                  <a:pt x="14692" y="8465"/>
                  <a:pt x="14842" y="8787"/>
                </a:cubicBezTo>
                <a:cubicBezTo>
                  <a:pt x="14952" y="9021"/>
                  <a:pt x="15183" y="9159"/>
                  <a:pt x="15425" y="9159"/>
                </a:cubicBezTo>
                <a:cubicBezTo>
                  <a:pt x="15515" y="9159"/>
                  <a:pt x="15608" y="9138"/>
                  <a:pt x="15698" y="9096"/>
                </a:cubicBezTo>
                <a:cubicBezTo>
                  <a:pt x="15903" y="8999"/>
                  <a:pt x="16125" y="8881"/>
                  <a:pt x="16356" y="8743"/>
                </a:cubicBezTo>
                <a:cubicBezTo>
                  <a:pt x="16460" y="9377"/>
                  <a:pt x="16209" y="10045"/>
                  <a:pt x="15651" y="10439"/>
                </a:cubicBezTo>
                <a:close/>
                <a:moveTo>
                  <a:pt x="20298" y="434"/>
                </a:moveTo>
                <a:cubicBezTo>
                  <a:pt x="20181" y="97"/>
                  <a:pt x="19814" y="-81"/>
                  <a:pt x="19481" y="36"/>
                </a:cubicBezTo>
                <a:cubicBezTo>
                  <a:pt x="19146" y="153"/>
                  <a:pt x="18970" y="523"/>
                  <a:pt x="19086" y="859"/>
                </a:cubicBezTo>
                <a:cubicBezTo>
                  <a:pt x="20075" y="3715"/>
                  <a:pt x="18112" y="5846"/>
                  <a:pt x="16617" y="6988"/>
                </a:cubicBezTo>
                <a:lnTo>
                  <a:pt x="16012" y="6118"/>
                </a:lnTo>
                <a:cubicBezTo>
                  <a:pt x="15810" y="5827"/>
                  <a:pt x="15355" y="5583"/>
                  <a:pt x="15003" y="5578"/>
                </a:cubicBezTo>
                <a:lnTo>
                  <a:pt x="11612" y="5594"/>
                </a:lnTo>
                <a:cubicBezTo>
                  <a:pt x="11260" y="5588"/>
                  <a:pt x="10735" y="5751"/>
                  <a:pt x="10445" y="5955"/>
                </a:cubicBezTo>
                <a:lnTo>
                  <a:pt x="457" y="13000"/>
                </a:lnTo>
                <a:cubicBezTo>
                  <a:pt x="-27" y="13341"/>
                  <a:pt x="-145" y="14013"/>
                  <a:pt x="194" y="14500"/>
                </a:cubicBezTo>
                <a:lnTo>
                  <a:pt x="4734" y="21032"/>
                </a:lnTo>
                <a:cubicBezTo>
                  <a:pt x="5073" y="21519"/>
                  <a:pt x="5618" y="21461"/>
                  <a:pt x="6101" y="21120"/>
                </a:cubicBezTo>
                <a:lnTo>
                  <a:pt x="16090" y="14075"/>
                </a:lnTo>
                <a:cubicBezTo>
                  <a:pt x="16378" y="13870"/>
                  <a:pt x="16709" y="13429"/>
                  <a:pt x="16826" y="13093"/>
                </a:cubicBezTo>
                <a:lnTo>
                  <a:pt x="17888" y="9729"/>
                </a:lnTo>
                <a:cubicBezTo>
                  <a:pt x="18003" y="9393"/>
                  <a:pt x="17932" y="8880"/>
                  <a:pt x="17730" y="8589"/>
                </a:cubicBezTo>
                <a:lnTo>
                  <a:pt x="17361" y="8058"/>
                </a:lnTo>
                <a:cubicBezTo>
                  <a:pt x="19371" y="6513"/>
                  <a:pt x="21455" y="3778"/>
                  <a:pt x="20298" y="43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5" name="椭圆 1">
            <a:extLst>
              <a:ext uri="{FF2B5EF4-FFF2-40B4-BE49-F238E27FC236}">
                <a16:creationId xmlns:a16="http://schemas.microsoft.com/office/drawing/2014/main" id="{9DE51548-BEA7-4B28-A88D-9A95D94B7F45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6" name="椭圆 5">
            <a:extLst>
              <a:ext uri="{FF2B5EF4-FFF2-40B4-BE49-F238E27FC236}">
                <a16:creationId xmlns:a16="http://schemas.microsoft.com/office/drawing/2014/main" id="{8789CC95-1813-4C93-80E6-6BF9BC47CD72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椭圆 10">
            <a:extLst>
              <a:ext uri="{FF2B5EF4-FFF2-40B4-BE49-F238E27FC236}">
                <a16:creationId xmlns:a16="http://schemas.microsoft.com/office/drawing/2014/main" id="{8B46044B-3F0D-41AA-A59E-D5E2EA95C3BA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A98CE643-C952-4423-9114-8850A0A87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89" name="文本框 71">
            <a:extLst>
              <a:ext uri="{FF2B5EF4-FFF2-40B4-BE49-F238E27FC236}">
                <a16:creationId xmlns:a16="http://schemas.microsoft.com/office/drawing/2014/main" id="{D7AD261A-A33C-47EF-AB71-B94177C6D494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Дорожная карта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9" grpId="0" animBg="1"/>
      <p:bldP spid="50" grpId="0" animBg="1"/>
      <p:bldP spid="51" grpId="0" animBg="1"/>
      <p:bldP spid="52" grpId="0" animBg="1"/>
      <p:bldP spid="53" grpId="0" animBg="1"/>
      <p:bldP spid="68" grpId="0"/>
      <p:bldP spid="70" grpId="0"/>
      <p:bldP spid="72" grpId="0"/>
      <p:bldP spid="77" grpId="0" animBg="1"/>
      <p:bldP spid="78" grpId="0" animBg="1"/>
      <p:bldP spid="79" grpId="0" animBg="1"/>
      <p:bldP spid="80" grpId="0" animBg="1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35125865-A446-4C9D-AEA4-FD045A5CECF2}"/>
              </a:ext>
            </a:extLst>
          </p:cNvPr>
          <p:cNvSpPr/>
          <p:nvPr/>
        </p:nvSpPr>
        <p:spPr>
          <a:xfrm rot="8020224" flipH="1">
            <a:off x="5756791" y="2818152"/>
            <a:ext cx="1639228" cy="84616"/>
          </a:xfrm>
          <a:prstGeom prst="rect">
            <a:avLst/>
          </a:prstGeom>
          <a:solidFill>
            <a:srgbClr val="E9474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/>
            <a:endParaRPr lang="ru-RU" sz="2490">
              <a:cs typeface="+mn-ea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C1FF6B39-F78D-4979-BF41-4D20D8D89558}"/>
              </a:ext>
            </a:extLst>
          </p:cNvPr>
          <p:cNvSpPr/>
          <p:nvPr/>
        </p:nvSpPr>
        <p:spPr>
          <a:xfrm rot="8020224" flipH="1">
            <a:off x="3071235" y="2877788"/>
            <a:ext cx="1639228" cy="84616"/>
          </a:xfrm>
          <a:prstGeom prst="rect">
            <a:avLst/>
          </a:prstGeom>
          <a:solidFill>
            <a:srgbClr val="E9474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/>
            <a:endParaRPr lang="ru-RU" sz="2490">
              <a:cs typeface="+mn-ea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A690A70C-C208-4DDD-B379-82A228AE768D}"/>
              </a:ext>
            </a:extLst>
          </p:cNvPr>
          <p:cNvSpPr/>
          <p:nvPr/>
        </p:nvSpPr>
        <p:spPr>
          <a:xfrm rot="13579776">
            <a:off x="4660492" y="2741572"/>
            <a:ext cx="1639228" cy="84616"/>
          </a:xfrm>
          <a:prstGeom prst="rect">
            <a:avLst/>
          </a:prstGeom>
          <a:solidFill>
            <a:srgbClr val="E9474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/>
            <a:endParaRPr lang="ru-RU" sz="2490">
              <a:cs typeface="+mn-ea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4E1B609-22CE-40E5-82B6-6840F72751ED}"/>
              </a:ext>
            </a:extLst>
          </p:cNvPr>
          <p:cNvSpPr/>
          <p:nvPr/>
        </p:nvSpPr>
        <p:spPr>
          <a:xfrm rot="13579776">
            <a:off x="2308961" y="2835652"/>
            <a:ext cx="1639228" cy="84616"/>
          </a:xfrm>
          <a:prstGeom prst="rect">
            <a:avLst/>
          </a:prstGeom>
          <a:solidFill>
            <a:srgbClr val="E9474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/>
            <a:endParaRPr lang="ru-RU" sz="2490">
              <a:cs typeface="+mn-ea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1701782" y="2748898"/>
            <a:ext cx="1248523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Артём Богачев</a:t>
            </a:r>
            <a:b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Капитан команды</a:t>
            </a:r>
          </a:p>
        </p:txBody>
      </p:sp>
      <p:sp>
        <p:nvSpPr>
          <p:cNvPr id="8" name="TextBox 22"/>
          <p:cNvSpPr txBox="1"/>
          <p:nvPr/>
        </p:nvSpPr>
        <p:spPr>
          <a:xfrm>
            <a:off x="4179093" y="2744952"/>
            <a:ext cx="1248521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Никита Максименко</a:t>
            </a:r>
            <a:b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Python</a:t>
            </a:r>
            <a: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-разработчик</a:t>
            </a:r>
          </a:p>
        </p:txBody>
      </p:sp>
      <p:sp>
        <p:nvSpPr>
          <p:cNvPr id="9" name="TextBox 28"/>
          <p:cNvSpPr txBox="1"/>
          <p:nvPr/>
        </p:nvSpPr>
        <p:spPr>
          <a:xfrm>
            <a:off x="6730542" y="2753599"/>
            <a:ext cx="1248523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Максим </a:t>
            </a:r>
            <a:r>
              <a:rPr lang="ru-RU" sz="9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Коржилов</a:t>
            </a:r>
            <a:b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1С-разработчик</a:t>
            </a:r>
          </a:p>
        </p:txBody>
      </p:sp>
      <p:sp>
        <p:nvSpPr>
          <p:cNvPr id="10" name="TextBox 29"/>
          <p:cNvSpPr txBox="1"/>
          <p:nvPr/>
        </p:nvSpPr>
        <p:spPr>
          <a:xfrm>
            <a:off x="2874318" y="4461517"/>
            <a:ext cx="1409353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ru-RU" altLang="zh-CN" sz="900" b="1" dirty="0">
                <a:solidFill>
                  <a:schemeClr val="tx1"/>
                </a:solidFill>
                <a:latin typeface="Century Gothic" panose="020B0502020202020204" pitchFamily="34" charset="0"/>
                <a:sym typeface="+mn-lt"/>
              </a:rPr>
              <a:t>Данил Назаренко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API</a:t>
            </a:r>
            <a: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-разработчик</a:t>
            </a:r>
            <a:endParaRPr lang="en-US" altLang="zh-CN" sz="900" b="1" dirty="0">
              <a:solidFill>
                <a:schemeClr val="tx1"/>
              </a:solidFill>
              <a:latin typeface="Century Gothic" panose="020B0502020202020204" pitchFamily="34" charset="0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07558" y="1174781"/>
            <a:ext cx="1503684" cy="1503684"/>
            <a:chOff x="304800" y="673100"/>
            <a:chExt cx="4000500" cy="4000500"/>
          </a:xfrm>
          <a:effectLst>
            <a:outerShdw blurRad="444500" dist="254000" dir="8100000" sx="90000" sy="9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01016" y="1178491"/>
            <a:ext cx="1503684" cy="1503684"/>
            <a:chOff x="304800" y="673100"/>
            <a:chExt cx="4000500" cy="4000500"/>
          </a:xfrm>
          <a:effectLst>
            <a:outerShdw blurRad="444500" dist="254000" dir="8100000" sx="90000" sy="9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98779" y="1174781"/>
            <a:ext cx="1503684" cy="1503684"/>
            <a:chOff x="304800" y="673100"/>
            <a:chExt cx="4000500" cy="4000500"/>
          </a:xfrm>
          <a:effectLst>
            <a:outerShdw blurRad="444500" dist="254000" dir="8100000" sx="90000" sy="9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804165" y="2914490"/>
            <a:ext cx="1549660" cy="1549660"/>
            <a:chOff x="304800" y="673100"/>
            <a:chExt cx="4000500" cy="4000500"/>
          </a:xfrm>
          <a:effectLst>
            <a:outerShdw blurRad="444500" dist="254000" dir="8100000" sx="90000" sy="9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椭圆 1">
            <a:extLst>
              <a:ext uri="{FF2B5EF4-FFF2-40B4-BE49-F238E27FC236}">
                <a16:creationId xmlns:a16="http://schemas.microsoft.com/office/drawing/2014/main" id="{752B352B-41F4-4908-9791-D298AE475E50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椭圆 5">
            <a:extLst>
              <a:ext uri="{FF2B5EF4-FFF2-40B4-BE49-F238E27FC236}">
                <a16:creationId xmlns:a16="http://schemas.microsoft.com/office/drawing/2014/main" id="{17016FCE-06BB-433A-A07E-E4099823E964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椭圆 10">
            <a:extLst>
              <a:ext uri="{FF2B5EF4-FFF2-40B4-BE49-F238E27FC236}">
                <a16:creationId xmlns:a16="http://schemas.microsoft.com/office/drawing/2014/main" id="{836DC7D7-616C-48FB-A2B1-1123D6FE42F3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402C27C-87C2-4490-820D-5AF901D2FD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44" name="文本框 71">
            <a:extLst>
              <a:ext uri="{FF2B5EF4-FFF2-40B4-BE49-F238E27FC236}">
                <a16:creationId xmlns:a16="http://schemas.microsoft.com/office/drawing/2014/main" id="{476BA6D6-A29E-4588-86C6-3E6208B63D0D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Состав команды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E6653BA-04B0-4A6C-9B3A-27BBE17E18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/>
          <a:stretch/>
        </p:blipFill>
        <p:spPr>
          <a:xfrm>
            <a:off x="1672927" y="1242978"/>
            <a:ext cx="1387825" cy="1385330"/>
          </a:xfrm>
          <a:prstGeom prst="ellipse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ADBCC7D3-812A-4203-A01E-8759E11F1B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41" y="1227306"/>
            <a:ext cx="1410620" cy="1410620"/>
          </a:xfrm>
          <a:prstGeom prst="ellipse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745CAAEF-D8FF-4199-A069-D3405CB082E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33" b="19133"/>
          <a:stretch/>
        </p:blipFill>
        <p:spPr>
          <a:xfrm>
            <a:off x="6557956" y="1241579"/>
            <a:ext cx="1385330" cy="1385330"/>
          </a:xfrm>
          <a:prstGeom prst="ellipse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6E53DA92-71F8-4342-ADBF-CC990AB34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4" t="36002" r="6282" b="45389"/>
          <a:stretch/>
        </p:blipFill>
        <p:spPr bwMode="auto">
          <a:xfrm>
            <a:off x="2850347" y="2954364"/>
            <a:ext cx="1472638" cy="1460523"/>
          </a:xfrm>
          <a:prstGeom prst="ellipse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组合 27">
            <a:extLst>
              <a:ext uri="{FF2B5EF4-FFF2-40B4-BE49-F238E27FC236}">
                <a16:creationId xmlns:a16="http://schemas.microsoft.com/office/drawing/2014/main" id="{8DC19456-F249-40C8-BBFB-2E1376E0C5C7}"/>
              </a:ext>
            </a:extLst>
          </p:cNvPr>
          <p:cNvGrpSpPr/>
          <p:nvPr/>
        </p:nvGrpSpPr>
        <p:grpSpPr>
          <a:xfrm>
            <a:off x="5415413" y="2905101"/>
            <a:ext cx="1549660" cy="1549660"/>
            <a:chOff x="304800" y="673100"/>
            <a:chExt cx="4000500" cy="4000500"/>
          </a:xfrm>
          <a:effectLst>
            <a:outerShdw blurRad="444500" dist="254000" dir="8100000" sx="90000" sy="90000" algn="tr" rotWithShape="0">
              <a:prstClr val="black">
                <a:alpha val="50000"/>
              </a:prstClr>
            </a:outerShdw>
          </a:effectLst>
        </p:grpSpPr>
        <p:sp>
          <p:nvSpPr>
            <p:cNvPr id="57" name="同心圆 29">
              <a:extLst>
                <a:ext uri="{FF2B5EF4-FFF2-40B4-BE49-F238E27FC236}">
                  <a16:creationId xmlns:a16="http://schemas.microsoft.com/office/drawing/2014/main" id="{7D2A7720-906B-4FC1-8AB2-5DE4FF734484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椭圆 30">
              <a:extLst>
                <a:ext uri="{FF2B5EF4-FFF2-40B4-BE49-F238E27FC236}">
                  <a16:creationId xmlns:a16="http://schemas.microsoft.com/office/drawing/2014/main" id="{D58905C0-9739-4C9F-A7A7-A63023568945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TextBox 29">
            <a:extLst>
              <a:ext uri="{FF2B5EF4-FFF2-40B4-BE49-F238E27FC236}">
                <a16:creationId xmlns:a16="http://schemas.microsoft.com/office/drawing/2014/main" id="{3ECF6638-80B7-42A4-8BE5-56FF19265C76}"/>
              </a:ext>
            </a:extLst>
          </p:cNvPr>
          <p:cNvSpPr txBox="1"/>
          <p:nvPr/>
        </p:nvSpPr>
        <p:spPr>
          <a:xfrm>
            <a:off x="5593712" y="4454761"/>
            <a:ext cx="1409353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ru-RU" altLang="zh-CN" sz="900" b="1" dirty="0">
                <a:solidFill>
                  <a:schemeClr val="tx1"/>
                </a:solidFill>
                <a:latin typeface="Century Gothic" panose="020B0502020202020204" pitchFamily="34" charset="0"/>
                <a:sym typeface="+mn-lt"/>
              </a:rPr>
              <a:t>Данил Асламов</a:t>
            </a:r>
          </a:p>
          <a:p>
            <a:pPr algn="ctr"/>
            <a:r>
              <a:rPr lang="ru-RU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Тестировщик</a:t>
            </a:r>
            <a:endParaRPr lang="en-US" altLang="zh-CN" sz="900" b="1" dirty="0">
              <a:solidFill>
                <a:schemeClr val="tx1"/>
              </a:solidFill>
              <a:latin typeface="Century Gothic" panose="020B0502020202020204" pitchFamily="34" charset="0"/>
              <a:sym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4613DA-94DF-42F3-A3E1-43783BD65C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811" t="9490" r="4598" b="31641"/>
          <a:stretch/>
        </p:blipFill>
        <p:spPr>
          <a:xfrm>
            <a:off x="5480106" y="2948312"/>
            <a:ext cx="1442722" cy="1454449"/>
          </a:xfrm>
          <a:prstGeom prst="ellipse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"/>
                            </p:stCondLst>
                            <p:childTnLst>
                              <p:par>
                                <p:cTn id="4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1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2" grpId="0" animBg="1"/>
      <p:bldP spid="61" grpId="0" animBg="1"/>
      <p:bldP spid="60" grpId="0" animBg="1"/>
      <p:bldP spid="7" grpId="0"/>
      <p:bldP spid="8" grpId="0"/>
      <p:bldP spid="9" grpId="0"/>
      <p:bldP spid="10" grpId="0"/>
      <p:bldP spid="44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D6D630BC-C044-4F54-9222-46CA569BBBDB}"/>
              </a:ext>
            </a:extLst>
          </p:cNvPr>
          <p:cNvSpPr txBox="1"/>
          <p:nvPr/>
        </p:nvSpPr>
        <p:spPr>
          <a:xfrm>
            <a:off x="1736905" y="3274685"/>
            <a:ext cx="198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200" dirty="0">
                <a:solidFill>
                  <a:srgbClr val="E94744"/>
                </a:solidFill>
                <a:cs typeface="+mn-ea"/>
                <a:sym typeface="+mn-lt"/>
              </a:rPr>
              <a:t>GitHub</a:t>
            </a:r>
            <a:r>
              <a:rPr lang="en-US" altLang="zh-CN" sz="5400" b="1" spc="600" dirty="0">
                <a:solidFill>
                  <a:srgbClr val="E94744"/>
                </a:solidFill>
                <a:cs typeface="+mn-ea"/>
                <a:sym typeface="+mn-lt"/>
              </a:rPr>
              <a:t> </a:t>
            </a:r>
            <a:endParaRPr lang="zh-CN" altLang="en-US" sz="5400" b="1" spc="600" dirty="0">
              <a:solidFill>
                <a:srgbClr val="E94744"/>
              </a:solidFill>
              <a:cs typeface="+mn-ea"/>
              <a:sym typeface="+mn-lt"/>
            </a:endParaRPr>
          </a:p>
        </p:txBody>
      </p:sp>
      <p:sp>
        <p:nvSpPr>
          <p:cNvPr id="35" name="圆角矩形 16">
            <a:extLst>
              <a:ext uri="{FF2B5EF4-FFF2-40B4-BE49-F238E27FC236}">
                <a16:creationId xmlns:a16="http://schemas.microsoft.com/office/drawing/2014/main" id="{50F88569-0E28-4798-9583-92E4C819354B}"/>
              </a:ext>
            </a:extLst>
          </p:cNvPr>
          <p:cNvSpPr/>
          <p:nvPr/>
        </p:nvSpPr>
        <p:spPr>
          <a:xfrm rot="16200000">
            <a:off x="4462423" y="2387670"/>
            <a:ext cx="353368" cy="417155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706F703-321A-49B4-A961-A654ACFAD4EE}"/>
              </a:ext>
            </a:extLst>
          </p:cNvPr>
          <p:cNvGrpSpPr/>
          <p:nvPr/>
        </p:nvGrpSpPr>
        <p:grpSpPr>
          <a:xfrm>
            <a:off x="2310073" y="4245976"/>
            <a:ext cx="398028" cy="398028"/>
            <a:chOff x="3552943" y="2498822"/>
            <a:chExt cx="398028" cy="3980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FC40DA1-D45A-4B99-BE0B-10510C5D1D11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18F3232-9419-4184-A582-907837A38850}"/>
                </a:ext>
              </a:extLst>
            </p:cNvPr>
            <p:cNvGrpSpPr/>
            <p:nvPr/>
          </p:nvGrpSpPr>
          <p:grpSpPr>
            <a:xfrm>
              <a:off x="3652408" y="2597911"/>
              <a:ext cx="197783" cy="195425"/>
              <a:chOff x="4526647" y="3001023"/>
              <a:chExt cx="464228" cy="458694"/>
            </a:xfrm>
            <a:solidFill>
              <a:srgbClr val="009288"/>
            </a:solidFill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20E4ADAD-3B5F-40D9-A856-4484D7204731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43F1D573-6E5E-41A1-9971-57B6670EC9DC}"/>
                  </a:ext>
                </a:extLst>
              </p:cNvPr>
              <p:cNvSpPr/>
              <p:nvPr/>
            </p:nvSpPr>
            <p:spPr bwMode="auto">
              <a:xfrm>
                <a:off x="4526647" y="3041758"/>
                <a:ext cx="464228" cy="417959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椭圆 1">
            <a:extLst>
              <a:ext uri="{FF2B5EF4-FFF2-40B4-BE49-F238E27FC236}">
                <a16:creationId xmlns:a16="http://schemas.microsoft.com/office/drawing/2014/main" id="{53330E64-8F11-425E-9F3C-3955313EAA1F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椭圆 5">
            <a:extLst>
              <a:ext uri="{FF2B5EF4-FFF2-40B4-BE49-F238E27FC236}">
                <a16:creationId xmlns:a16="http://schemas.microsoft.com/office/drawing/2014/main" id="{4CCDF8FD-611E-450F-B76A-6335F8393D9C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椭圆 10">
            <a:extLst>
              <a:ext uri="{FF2B5EF4-FFF2-40B4-BE49-F238E27FC236}">
                <a16:creationId xmlns:a16="http://schemas.microsoft.com/office/drawing/2014/main" id="{CE36B5C6-A846-461F-B461-207E1272D1AB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50AF4E3-0433-475F-AD6C-3133FD095A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C4CAC76-B6A1-41A9-BFD6-9841286F03A0}"/>
              </a:ext>
            </a:extLst>
          </p:cNvPr>
          <p:cNvSpPr txBox="1"/>
          <p:nvPr/>
        </p:nvSpPr>
        <p:spPr>
          <a:xfrm>
            <a:off x="3036720" y="4305679"/>
            <a:ext cx="295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800" b="1">
                <a:solidFill>
                  <a:srgbClr val="E9474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ru-RU" sz="1400" dirty="0">
                <a:solidFill>
                  <a:srgbClr val="015A75"/>
                </a:solidFill>
                <a:latin typeface="Century Gothic" panose="020B0502020202020204" pitchFamily="34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Спасибо за внимание :3</a:t>
            </a:r>
          </a:p>
        </p:txBody>
      </p:sp>
      <p:sp>
        <p:nvSpPr>
          <p:cNvPr id="47" name="文本框 71">
            <a:extLst>
              <a:ext uri="{FF2B5EF4-FFF2-40B4-BE49-F238E27FC236}">
                <a16:creationId xmlns:a16="http://schemas.microsoft.com/office/drawing/2014/main" id="{D2C98A6F-CEA5-489E-9343-BE3253E79206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Ссылки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48" name="文本框 32">
            <a:extLst>
              <a:ext uri="{FF2B5EF4-FFF2-40B4-BE49-F238E27FC236}">
                <a16:creationId xmlns:a16="http://schemas.microsoft.com/office/drawing/2014/main" id="{9BF88D31-A085-4F20-AF0A-33EDC45734AB}"/>
              </a:ext>
            </a:extLst>
          </p:cNvPr>
          <p:cNvSpPr txBox="1"/>
          <p:nvPr/>
        </p:nvSpPr>
        <p:spPr>
          <a:xfrm>
            <a:off x="5047009" y="3258229"/>
            <a:ext cx="28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2800" b="1" spc="200" dirty="0">
                <a:solidFill>
                  <a:srgbClr val="E94744"/>
                </a:solidFill>
                <a:cs typeface="+mn-ea"/>
                <a:sym typeface="+mn-lt"/>
              </a:rPr>
              <a:t>Облако 1С</a:t>
            </a:r>
            <a:r>
              <a:rPr lang="en-US" altLang="zh-CN" sz="5400" b="1" spc="200" dirty="0">
                <a:solidFill>
                  <a:srgbClr val="E94744"/>
                </a:solidFill>
                <a:cs typeface="+mn-ea"/>
                <a:sym typeface="+mn-lt"/>
              </a:rPr>
              <a:t> </a:t>
            </a:r>
            <a:endParaRPr lang="zh-CN" altLang="en-US" sz="5400" b="1" spc="200" dirty="0">
              <a:solidFill>
                <a:srgbClr val="E94744"/>
              </a:solidFill>
              <a:cs typeface="+mn-ea"/>
              <a:sym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3889D8-C37F-40F5-A235-2CE5148BF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42" y="1512464"/>
            <a:ext cx="2085659" cy="20856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EF2517-D680-4D85-BF84-BA26663619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41" y="1512464"/>
            <a:ext cx="2034859" cy="208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6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46914E-6 L 0.46111 0.003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6" y="15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45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0577" y="1033669"/>
            <a:ext cx="7092823" cy="3260831"/>
            <a:chOff x="1363302" y="1365525"/>
            <a:chExt cx="9457097" cy="4347774"/>
          </a:xfrm>
        </p:grpSpPr>
        <p:sp>
          <p:nvSpPr>
            <p:cNvPr id="4" name="圆角矩形 3"/>
            <p:cNvSpPr/>
            <p:nvPr/>
          </p:nvSpPr>
          <p:spPr>
            <a:xfrm>
              <a:off x="1394459" y="1380931"/>
              <a:ext cx="9402129" cy="4312638"/>
            </a:xfrm>
            <a:prstGeom prst="roundRect">
              <a:avLst>
                <a:gd name="adj" fmla="val 7029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363302" y="1365525"/>
              <a:ext cx="9457097" cy="4347774"/>
            </a:xfrm>
            <a:prstGeom prst="roundRect">
              <a:avLst>
                <a:gd name="adj" fmla="val 7380"/>
              </a:avLst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3"/>
          <p:cNvSpPr txBox="1"/>
          <p:nvPr/>
        </p:nvSpPr>
        <p:spPr>
          <a:xfrm>
            <a:off x="1788225" y="1408857"/>
            <a:ext cx="5755152" cy="270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200" dirty="0">
                <a:latin typeface="Century Gothic" panose="020B0502020202020204" pitchFamily="34" charset="0"/>
              </a:rPr>
              <a:t>Управление клиентским потоком в сфере обслуживания — ключевой фактор качественного сервиса. Без четкого администрирования возникают очереди, снижается удовлетворённость клиентов и увеличивается нагрузка на сотрудников.</a:t>
            </a:r>
          </a:p>
          <a:p>
            <a:pPr algn="just">
              <a:lnSpc>
                <a:spcPct val="130000"/>
              </a:lnSpc>
            </a:pPr>
            <a:endParaRPr lang="ru-RU" sz="1200" dirty="0">
              <a:latin typeface="Century Gothic" panose="020B0502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Нашей командой разработано цифровое решение для управления очередью клиентов почты.</a:t>
            </a:r>
          </a:p>
          <a:p>
            <a:pPr algn="just">
              <a:lnSpc>
                <a:spcPct val="130000"/>
              </a:lnSpc>
            </a:pPr>
            <a:endParaRPr lang="ru-RU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ru-RU" sz="1200" dirty="0">
                <a:latin typeface="Century Gothic" panose="020B0502020202020204" pitchFamily="34" charset="0"/>
              </a:rPr>
              <a:t>Наш продукт разработан в рамках импортозамещения на базе 1С, что обеспечивает простую интеграцию в существующую систему почты.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A208113-E1A9-49A7-B9B7-4BDF7755B6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193D390B-CD34-4BD9-9425-6099A68161D8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Описание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  <p:bldP spid="3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16">
            <a:extLst>
              <a:ext uri="{FF2B5EF4-FFF2-40B4-BE49-F238E27FC236}">
                <a16:creationId xmlns:a16="http://schemas.microsoft.com/office/drawing/2014/main" id="{096D3880-DC85-42B7-A9FF-E2E3E7BDE4CE}"/>
              </a:ext>
            </a:extLst>
          </p:cNvPr>
          <p:cNvSpPr/>
          <p:nvPr/>
        </p:nvSpPr>
        <p:spPr>
          <a:xfrm rot="5400000" flipH="1">
            <a:off x="3779030" y="165664"/>
            <a:ext cx="394552" cy="2989990"/>
          </a:xfrm>
          <a:prstGeom prst="roundRect">
            <a:avLst/>
          </a:prstGeom>
          <a:solidFill>
            <a:srgbClr val="008080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0BD2BD-4437-430A-BC5F-73F2D22E07C4}"/>
              </a:ext>
            </a:extLst>
          </p:cNvPr>
          <p:cNvSpPr/>
          <p:nvPr/>
        </p:nvSpPr>
        <p:spPr>
          <a:xfrm>
            <a:off x="2736290" y="1507977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/>
            <a:r>
              <a:rPr lang="ru-RU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 </a:t>
            </a:r>
            <a:r>
              <a:rPr lang="en-US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telebot</a:t>
            </a:r>
            <a:endParaRPr lang="zh-CN" altLang="en-US" sz="1400" b="1" dirty="0">
              <a:solidFill>
                <a:schemeClr val="bg1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FA7203D-1D4A-46B6-9DFB-A1A314A03D29}"/>
              </a:ext>
            </a:extLst>
          </p:cNvPr>
          <p:cNvSpPr/>
          <p:nvPr/>
        </p:nvSpPr>
        <p:spPr>
          <a:xfrm>
            <a:off x="2235875" y="1418723"/>
            <a:ext cx="439860" cy="4398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圆角矩形 16">
            <a:extLst>
              <a:ext uri="{FF2B5EF4-FFF2-40B4-BE49-F238E27FC236}">
                <a16:creationId xmlns:a16="http://schemas.microsoft.com/office/drawing/2014/main" id="{3B2F4B55-FD50-42B1-926A-2FF632B44C86}"/>
              </a:ext>
            </a:extLst>
          </p:cNvPr>
          <p:cNvSpPr/>
          <p:nvPr/>
        </p:nvSpPr>
        <p:spPr>
          <a:xfrm rot="5400000" flipH="1">
            <a:off x="5454057" y="764054"/>
            <a:ext cx="394552" cy="2989990"/>
          </a:xfrm>
          <a:prstGeom prst="roundRect">
            <a:avLst/>
          </a:prstGeom>
          <a:solidFill>
            <a:srgbClr val="015A75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7BA3EFB-2046-4525-89FE-A40D8365DA32}"/>
              </a:ext>
            </a:extLst>
          </p:cNvPr>
          <p:cNvSpPr/>
          <p:nvPr/>
        </p:nvSpPr>
        <p:spPr>
          <a:xfrm>
            <a:off x="4411317" y="2106367"/>
            <a:ext cx="1574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/>
            <a:r>
              <a:rPr lang="ru-RU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02 </a:t>
            </a:r>
            <a:r>
              <a:rPr lang="en-US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telebot.types</a:t>
            </a:r>
            <a:endParaRPr lang="zh-CN" altLang="en-US" sz="1400" b="1" dirty="0">
              <a:solidFill>
                <a:schemeClr val="bg1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00ADD6B-ED20-409B-88DB-6C903679A8E6}"/>
              </a:ext>
            </a:extLst>
          </p:cNvPr>
          <p:cNvSpPr/>
          <p:nvPr/>
        </p:nvSpPr>
        <p:spPr>
          <a:xfrm>
            <a:off x="3910902" y="2017111"/>
            <a:ext cx="439860" cy="4398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圆角矩形 16">
            <a:extLst>
              <a:ext uri="{FF2B5EF4-FFF2-40B4-BE49-F238E27FC236}">
                <a16:creationId xmlns:a16="http://schemas.microsoft.com/office/drawing/2014/main" id="{91853778-FB28-4BCA-993F-863408D4249B}"/>
              </a:ext>
            </a:extLst>
          </p:cNvPr>
          <p:cNvSpPr/>
          <p:nvPr/>
        </p:nvSpPr>
        <p:spPr>
          <a:xfrm rot="5400000" flipH="1">
            <a:off x="3779030" y="1337076"/>
            <a:ext cx="394552" cy="2989990"/>
          </a:xfrm>
          <a:prstGeom prst="roundRect">
            <a:avLst/>
          </a:prstGeom>
          <a:solidFill>
            <a:srgbClr val="F17445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66B2DDF-26FC-47A6-975A-9049B47BA107}"/>
              </a:ext>
            </a:extLst>
          </p:cNvPr>
          <p:cNvSpPr/>
          <p:nvPr/>
        </p:nvSpPr>
        <p:spPr>
          <a:xfrm>
            <a:off x="2736290" y="2679389"/>
            <a:ext cx="158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/>
            <a:r>
              <a:rPr lang="ru-RU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03 </a:t>
            </a:r>
            <a:r>
              <a:rPr lang="en-US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SAPI.SpVoice</a:t>
            </a:r>
            <a:endParaRPr lang="zh-CN" altLang="en-US" sz="1400" b="1" dirty="0">
              <a:solidFill>
                <a:schemeClr val="bg1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288F221-B8E1-4849-99A0-F7044F0B2746}"/>
              </a:ext>
            </a:extLst>
          </p:cNvPr>
          <p:cNvSpPr/>
          <p:nvPr/>
        </p:nvSpPr>
        <p:spPr>
          <a:xfrm>
            <a:off x="2235875" y="2590135"/>
            <a:ext cx="439860" cy="4398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圆角矩形 16">
            <a:extLst>
              <a:ext uri="{FF2B5EF4-FFF2-40B4-BE49-F238E27FC236}">
                <a16:creationId xmlns:a16="http://schemas.microsoft.com/office/drawing/2014/main" id="{A31E2496-3927-4C88-858C-7170E0A78AE5}"/>
              </a:ext>
            </a:extLst>
          </p:cNvPr>
          <p:cNvSpPr/>
          <p:nvPr/>
        </p:nvSpPr>
        <p:spPr>
          <a:xfrm rot="5400000" flipH="1">
            <a:off x="5454057" y="1932861"/>
            <a:ext cx="394552" cy="2989990"/>
          </a:xfrm>
          <a:prstGeom prst="roundRect">
            <a:avLst/>
          </a:prstGeom>
          <a:solidFill>
            <a:srgbClr val="E94744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8EB8C32-4FB1-4D7D-9A23-68BCCDCBB4AE}"/>
              </a:ext>
            </a:extLst>
          </p:cNvPr>
          <p:cNvSpPr/>
          <p:nvPr/>
        </p:nvSpPr>
        <p:spPr>
          <a:xfrm>
            <a:off x="4411317" y="3275174"/>
            <a:ext cx="1970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/>
            <a:r>
              <a:rPr lang="ru-RU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04 </a:t>
            </a:r>
            <a:r>
              <a:rPr lang="en-US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SAPI.SpFileStream</a:t>
            </a:r>
            <a:endParaRPr lang="zh-CN" altLang="en-US" sz="1400" b="1" dirty="0">
              <a:solidFill>
                <a:schemeClr val="bg1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F6E5DF7-EE02-43C4-87DC-54DDE5781390}"/>
              </a:ext>
            </a:extLst>
          </p:cNvPr>
          <p:cNvSpPr/>
          <p:nvPr/>
        </p:nvSpPr>
        <p:spPr>
          <a:xfrm>
            <a:off x="3910902" y="3185920"/>
            <a:ext cx="439860" cy="4398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圆角矩形 16">
            <a:extLst>
              <a:ext uri="{FF2B5EF4-FFF2-40B4-BE49-F238E27FC236}">
                <a16:creationId xmlns:a16="http://schemas.microsoft.com/office/drawing/2014/main" id="{27F2510D-F7C6-4619-8F71-0F3ECC8CC7A6}"/>
              </a:ext>
            </a:extLst>
          </p:cNvPr>
          <p:cNvSpPr/>
          <p:nvPr/>
        </p:nvSpPr>
        <p:spPr>
          <a:xfrm rot="5400000" flipH="1">
            <a:off x="3779030" y="2550544"/>
            <a:ext cx="394552" cy="29899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BA5B10-F0E2-427C-9DD6-E9C334FBD835}"/>
              </a:ext>
            </a:extLst>
          </p:cNvPr>
          <p:cNvSpPr/>
          <p:nvPr/>
        </p:nvSpPr>
        <p:spPr>
          <a:xfrm>
            <a:off x="2736290" y="3892857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/>
            <a:r>
              <a:rPr lang="ru-RU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05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requests</a:t>
            </a:r>
            <a:endParaRPr lang="zh-CN" altLang="en-US" sz="1400" b="1" dirty="0">
              <a:solidFill>
                <a:schemeClr val="bg1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B2983EC-0F61-4C20-A99D-BC741FDDB193}"/>
              </a:ext>
            </a:extLst>
          </p:cNvPr>
          <p:cNvSpPr/>
          <p:nvPr/>
        </p:nvSpPr>
        <p:spPr>
          <a:xfrm>
            <a:off x="2235875" y="3803603"/>
            <a:ext cx="439860" cy="4398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1">
            <a:extLst>
              <a:ext uri="{FF2B5EF4-FFF2-40B4-BE49-F238E27FC236}">
                <a16:creationId xmlns:a16="http://schemas.microsoft.com/office/drawing/2014/main" id="{D79808B4-9AA7-45C7-9C1E-8F46861C5741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椭圆 5">
            <a:extLst>
              <a:ext uri="{FF2B5EF4-FFF2-40B4-BE49-F238E27FC236}">
                <a16:creationId xmlns:a16="http://schemas.microsoft.com/office/drawing/2014/main" id="{CFE71F8C-F46B-4584-928E-D6EC5EE61AE6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椭圆 10">
            <a:extLst>
              <a:ext uri="{FF2B5EF4-FFF2-40B4-BE49-F238E27FC236}">
                <a16:creationId xmlns:a16="http://schemas.microsoft.com/office/drawing/2014/main" id="{D9ECEB5B-80CB-4B3A-876D-1A08DB8C51EE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8C592779-2D8C-42B6-89E2-E572311710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67" name="文本框 71">
            <a:extLst>
              <a:ext uri="{FF2B5EF4-FFF2-40B4-BE49-F238E27FC236}">
                <a16:creationId xmlns:a16="http://schemas.microsoft.com/office/drawing/2014/main" id="{34AB587A-BE4A-4C2A-A8F2-98B5710DE399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Техническая информация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68" name="Block Arc 14">
            <a:extLst>
              <a:ext uri="{FF2B5EF4-FFF2-40B4-BE49-F238E27FC236}">
                <a16:creationId xmlns:a16="http://schemas.microsoft.com/office/drawing/2014/main" id="{64CB16D4-EC66-4580-A47F-5AD4DB21698D}"/>
              </a:ext>
            </a:extLst>
          </p:cNvPr>
          <p:cNvSpPr/>
          <p:nvPr/>
        </p:nvSpPr>
        <p:spPr>
          <a:xfrm rot="16200000">
            <a:off x="2346764" y="1529054"/>
            <a:ext cx="235369" cy="23552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015A75"/>
          </a:solidFill>
          <a:ln w="19050">
            <a:noFill/>
          </a:ln>
          <a:effectLst>
            <a:innerShdw blurRad="38100" dist="127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015A75"/>
              </a:solidFill>
              <a:cs typeface="+mn-ea"/>
            </a:endParaRPr>
          </a:p>
        </p:txBody>
      </p:sp>
      <p:sp>
        <p:nvSpPr>
          <p:cNvPr id="69" name="Block Arc 14">
            <a:extLst>
              <a:ext uri="{FF2B5EF4-FFF2-40B4-BE49-F238E27FC236}">
                <a16:creationId xmlns:a16="http://schemas.microsoft.com/office/drawing/2014/main" id="{BC85EADE-B11D-4479-B260-0DC7008F5F1E}"/>
              </a:ext>
            </a:extLst>
          </p:cNvPr>
          <p:cNvSpPr/>
          <p:nvPr/>
        </p:nvSpPr>
        <p:spPr>
          <a:xfrm rot="16200000">
            <a:off x="4013628" y="2124285"/>
            <a:ext cx="235369" cy="23552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015A75"/>
          </a:solidFill>
          <a:ln w="19050">
            <a:noFill/>
          </a:ln>
          <a:effectLst>
            <a:innerShdw blurRad="38100" dist="127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015A75"/>
              </a:solidFill>
              <a:cs typeface="+mn-ea"/>
            </a:endParaRPr>
          </a:p>
        </p:txBody>
      </p:sp>
      <p:sp>
        <p:nvSpPr>
          <p:cNvPr id="70" name="Block Arc 14">
            <a:extLst>
              <a:ext uri="{FF2B5EF4-FFF2-40B4-BE49-F238E27FC236}">
                <a16:creationId xmlns:a16="http://schemas.microsoft.com/office/drawing/2014/main" id="{308BB7BE-6C13-474B-9D59-C6B7CE805213}"/>
              </a:ext>
            </a:extLst>
          </p:cNvPr>
          <p:cNvSpPr/>
          <p:nvPr/>
        </p:nvSpPr>
        <p:spPr>
          <a:xfrm rot="16200000">
            <a:off x="2347779" y="2706144"/>
            <a:ext cx="235369" cy="23552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015A75"/>
          </a:solidFill>
          <a:ln w="19050">
            <a:noFill/>
          </a:ln>
          <a:effectLst>
            <a:innerShdw blurRad="38100" dist="127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015A75"/>
              </a:solidFill>
              <a:cs typeface="+mn-ea"/>
            </a:endParaRPr>
          </a:p>
        </p:txBody>
      </p:sp>
      <p:sp>
        <p:nvSpPr>
          <p:cNvPr id="71" name="Block Arc 14">
            <a:extLst>
              <a:ext uri="{FF2B5EF4-FFF2-40B4-BE49-F238E27FC236}">
                <a16:creationId xmlns:a16="http://schemas.microsoft.com/office/drawing/2014/main" id="{4CACC93C-25A2-4F1F-B972-29531967E6A6}"/>
              </a:ext>
            </a:extLst>
          </p:cNvPr>
          <p:cNvSpPr/>
          <p:nvPr/>
        </p:nvSpPr>
        <p:spPr>
          <a:xfrm rot="16200000">
            <a:off x="4020148" y="3288088"/>
            <a:ext cx="235369" cy="23552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015A75"/>
          </a:solidFill>
          <a:ln w="19050">
            <a:noFill/>
          </a:ln>
          <a:effectLst>
            <a:innerShdw blurRad="38100" dist="127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015A75"/>
              </a:solidFill>
              <a:cs typeface="+mn-ea"/>
            </a:endParaRPr>
          </a:p>
        </p:txBody>
      </p:sp>
      <p:sp>
        <p:nvSpPr>
          <p:cNvPr id="74" name="Block Arc 14">
            <a:extLst>
              <a:ext uri="{FF2B5EF4-FFF2-40B4-BE49-F238E27FC236}">
                <a16:creationId xmlns:a16="http://schemas.microsoft.com/office/drawing/2014/main" id="{853D4FB6-7942-4579-B66A-8FA3205A8D90}"/>
              </a:ext>
            </a:extLst>
          </p:cNvPr>
          <p:cNvSpPr/>
          <p:nvPr/>
        </p:nvSpPr>
        <p:spPr>
          <a:xfrm rot="16200000">
            <a:off x="2346764" y="3913934"/>
            <a:ext cx="235369" cy="23552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015A75"/>
          </a:solidFill>
          <a:ln w="19050">
            <a:noFill/>
          </a:ln>
          <a:effectLst>
            <a:innerShdw blurRad="38100" dist="127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015A75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38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4" grpId="0" animBg="1"/>
      <p:bldP spid="35" grpId="0"/>
      <p:bldP spid="37" grpId="0" animBg="1"/>
      <p:bldP spid="41" grpId="0" animBg="1"/>
      <p:bldP spid="42" grpId="0"/>
      <p:bldP spid="44" grpId="0" animBg="1"/>
      <p:bldP spid="48" grpId="0" animBg="1"/>
      <p:bldP spid="49" grpId="0"/>
      <p:bldP spid="51" grpId="0" animBg="1"/>
      <p:bldP spid="55" grpId="0" animBg="1"/>
      <p:bldP spid="56" grpId="0"/>
      <p:bldP spid="58" grpId="0" animBg="1"/>
      <p:bldP spid="67" grpId="0"/>
      <p:bldP spid="68" grpId="0" animBg="1"/>
      <p:bldP spid="69" grpId="0" animBg="1"/>
      <p:bldP spid="70" grpId="0" animBg="1"/>
      <p:bldP spid="71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1"/>
          <p:cNvGrpSpPr/>
          <p:nvPr/>
        </p:nvGrpSpPr>
        <p:grpSpPr>
          <a:xfrm>
            <a:off x="2921133" y="2745542"/>
            <a:ext cx="3304460" cy="2397959"/>
            <a:chOff x="3894843" y="3660723"/>
            <a:chExt cx="4405947" cy="3197278"/>
          </a:xfrm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/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5871343" y="4693783"/>
              <a:ext cx="452948" cy="282184"/>
            </a:xfrm>
            <a:custGeom>
              <a:avLst/>
              <a:gdLst>
                <a:gd name="T0" fmla="*/ 0 w 374"/>
                <a:gd name="T1" fmla="*/ 0 h 233"/>
                <a:gd name="T2" fmla="*/ 0 w 374"/>
                <a:gd name="T3" fmla="*/ 166 h 233"/>
                <a:gd name="T4" fmla="*/ 101 w 374"/>
                <a:gd name="T5" fmla="*/ 233 h 233"/>
                <a:gd name="T6" fmla="*/ 374 w 374"/>
                <a:gd name="T7" fmla="*/ 62 h 233"/>
                <a:gd name="T8" fmla="*/ 374 w 374"/>
                <a:gd name="T9" fmla="*/ 0 h 233"/>
                <a:gd name="T10" fmla="*/ 0 w 374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33">
                  <a:moveTo>
                    <a:pt x="0" y="0"/>
                  </a:moveTo>
                  <a:lnTo>
                    <a:pt x="0" y="166"/>
                  </a:lnTo>
                  <a:lnTo>
                    <a:pt x="101" y="233"/>
                  </a:lnTo>
                  <a:lnTo>
                    <a:pt x="374" y="62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5643658" y="3789099"/>
              <a:ext cx="908318" cy="1079081"/>
            </a:xfrm>
            <a:custGeom>
              <a:avLst/>
              <a:gdLst>
                <a:gd name="T0" fmla="*/ 413 w 438"/>
                <a:gd name="T1" fmla="*/ 221 h 520"/>
                <a:gd name="T2" fmla="*/ 390 w 438"/>
                <a:gd name="T3" fmla="*/ 224 h 520"/>
                <a:gd name="T4" fmla="*/ 219 w 438"/>
                <a:gd name="T5" fmla="*/ 0 h 520"/>
                <a:gd name="T6" fmla="*/ 48 w 438"/>
                <a:gd name="T7" fmla="*/ 224 h 520"/>
                <a:gd name="T8" fmla="*/ 25 w 438"/>
                <a:gd name="T9" fmla="*/ 221 h 520"/>
                <a:gd name="T10" fmla="*/ 63 w 438"/>
                <a:gd name="T11" fmla="*/ 343 h 520"/>
                <a:gd name="T12" fmla="*/ 120 w 438"/>
                <a:gd name="T13" fmla="*/ 462 h 520"/>
                <a:gd name="T14" fmla="*/ 219 w 438"/>
                <a:gd name="T15" fmla="*/ 520 h 520"/>
                <a:gd name="T16" fmla="*/ 321 w 438"/>
                <a:gd name="T17" fmla="*/ 455 h 520"/>
                <a:gd name="T18" fmla="*/ 375 w 438"/>
                <a:gd name="T19" fmla="*/ 343 h 520"/>
                <a:gd name="T20" fmla="*/ 413 w 438"/>
                <a:gd name="T21" fmla="*/ 22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520">
                  <a:moveTo>
                    <a:pt x="413" y="221"/>
                  </a:moveTo>
                  <a:cubicBezTo>
                    <a:pt x="413" y="221"/>
                    <a:pt x="398" y="204"/>
                    <a:pt x="390" y="224"/>
                  </a:cubicBezTo>
                  <a:cubicBezTo>
                    <a:pt x="390" y="224"/>
                    <a:pt x="438" y="0"/>
                    <a:pt x="219" y="0"/>
                  </a:cubicBezTo>
                  <a:cubicBezTo>
                    <a:pt x="0" y="0"/>
                    <a:pt x="48" y="224"/>
                    <a:pt x="48" y="224"/>
                  </a:cubicBezTo>
                  <a:cubicBezTo>
                    <a:pt x="40" y="204"/>
                    <a:pt x="25" y="221"/>
                    <a:pt x="25" y="221"/>
                  </a:cubicBezTo>
                  <a:cubicBezTo>
                    <a:pt x="13" y="333"/>
                    <a:pt x="63" y="343"/>
                    <a:pt x="63" y="343"/>
                  </a:cubicBezTo>
                  <a:cubicBezTo>
                    <a:pt x="63" y="343"/>
                    <a:pt x="63" y="405"/>
                    <a:pt x="120" y="462"/>
                  </a:cubicBezTo>
                  <a:cubicBezTo>
                    <a:pt x="177" y="520"/>
                    <a:pt x="219" y="520"/>
                    <a:pt x="219" y="520"/>
                  </a:cubicBezTo>
                  <a:cubicBezTo>
                    <a:pt x="219" y="520"/>
                    <a:pt x="264" y="512"/>
                    <a:pt x="321" y="455"/>
                  </a:cubicBezTo>
                  <a:cubicBezTo>
                    <a:pt x="378" y="398"/>
                    <a:pt x="375" y="343"/>
                    <a:pt x="375" y="343"/>
                  </a:cubicBezTo>
                  <a:cubicBezTo>
                    <a:pt x="375" y="343"/>
                    <a:pt x="425" y="333"/>
                    <a:pt x="413" y="22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5666668" y="3660723"/>
              <a:ext cx="850185" cy="669733"/>
            </a:xfrm>
            <a:custGeom>
              <a:avLst/>
              <a:gdLst>
                <a:gd name="T0" fmla="*/ 40 w 410"/>
                <a:gd name="T1" fmla="*/ 323 h 323"/>
                <a:gd name="T2" fmla="*/ 55 w 410"/>
                <a:gd name="T3" fmla="*/ 256 h 323"/>
                <a:gd name="T4" fmla="*/ 77 w 410"/>
                <a:gd name="T5" fmla="*/ 189 h 323"/>
                <a:gd name="T6" fmla="*/ 99 w 410"/>
                <a:gd name="T7" fmla="*/ 161 h 323"/>
                <a:gd name="T8" fmla="*/ 221 w 410"/>
                <a:gd name="T9" fmla="*/ 196 h 323"/>
                <a:gd name="T10" fmla="*/ 323 w 410"/>
                <a:gd name="T11" fmla="*/ 211 h 323"/>
                <a:gd name="T12" fmla="*/ 301 w 410"/>
                <a:gd name="T13" fmla="*/ 184 h 323"/>
                <a:gd name="T14" fmla="*/ 346 w 410"/>
                <a:gd name="T15" fmla="*/ 184 h 323"/>
                <a:gd name="T16" fmla="*/ 360 w 410"/>
                <a:gd name="T17" fmla="*/ 236 h 323"/>
                <a:gd name="T18" fmla="*/ 378 w 410"/>
                <a:gd name="T19" fmla="*/ 323 h 323"/>
                <a:gd name="T20" fmla="*/ 398 w 410"/>
                <a:gd name="T21" fmla="*/ 303 h 323"/>
                <a:gd name="T22" fmla="*/ 410 w 410"/>
                <a:gd name="T23" fmla="*/ 261 h 323"/>
                <a:gd name="T24" fmla="*/ 410 w 410"/>
                <a:gd name="T25" fmla="*/ 124 h 323"/>
                <a:gd name="T26" fmla="*/ 209 w 410"/>
                <a:gd name="T27" fmla="*/ 0 h 323"/>
                <a:gd name="T28" fmla="*/ 10 w 410"/>
                <a:gd name="T29" fmla="*/ 137 h 323"/>
                <a:gd name="T30" fmla="*/ 10 w 410"/>
                <a:gd name="T31" fmla="*/ 266 h 323"/>
                <a:gd name="T32" fmla="*/ 40 w 410"/>
                <a:gd name="T3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23">
                  <a:moveTo>
                    <a:pt x="40" y="323"/>
                  </a:moveTo>
                  <a:cubicBezTo>
                    <a:pt x="55" y="256"/>
                    <a:pt x="55" y="256"/>
                    <a:pt x="55" y="256"/>
                  </a:cubicBezTo>
                  <a:cubicBezTo>
                    <a:pt x="55" y="256"/>
                    <a:pt x="70" y="201"/>
                    <a:pt x="77" y="189"/>
                  </a:cubicBezTo>
                  <a:cubicBezTo>
                    <a:pt x="85" y="176"/>
                    <a:pt x="99" y="161"/>
                    <a:pt x="99" y="161"/>
                  </a:cubicBezTo>
                  <a:cubicBezTo>
                    <a:pt x="99" y="161"/>
                    <a:pt x="139" y="179"/>
                    <a:pt x="221" y="196"/>
                  </a:cubicBezTo>
                  <a:cubicBezTo>
                    <a:pt x="303" y="214"/>
                    <a:pt x="323" y="211"/>
                    <a:pt x="323" y="211"/>
                  </a:cubicBezTo>
                  <a:cubicBezTo>
                    <a:pt x="301" y="184"/>
                    <a:pt x="301" y="184"/>
                    <a:pt x="301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8" y="223"/>
                    <a:pt x="360" y="236"/>
                  </a:cubicBezTo>
                  <a:cubicBezTo>
                    <a:pt x="373" y="248"/>
                    <a:pt x="378" y="323"/>
                    <a:pt x="378" y="323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410" y="261"/>
                    <a:pt x="410" y="261"/>
                    <a:pt x="410" y="261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0" y="124"/>
                    <a:pt x="358" y="0"/>
                    <a:pt x="209" y="0"/>
                  </a:cubicBezTo>
                  <a:cubicBezTo>
                    <a:pt x="60" y="0"/>
                    <a:pt x="10" y="137"/>
                    <a:pt x="10" y="137"/>
                  </a:cubicBezTo>
                  <a:cubicBezTo>
                    <a:pt x="10" y="137"/>
                    <a:pt x="0" y="253"/>
                    <a:pt x="10" y="266"/>
                  </a:cubicBezTo>
                  <a:cubicBezTo>
                    <a:pt x="20" y="278"/>
                    <a:pt x="40" y="323"/>
                    <a:pt x="40" y="3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3905743" y="5645700"/>
              <a:ext cx="752087" cy="386338"/>
            </a:xfrm>
            <a:custGeom>
              <a:avLst/>
              <a:gdLst>
                <a:gd name="T0" fmla="*/ 141 w 363"/>
                <a:gd name="T1" fmla="*/ 2 h 186"/>
                <a:gd name="T2" fmla="*/ 230 w 363"/>
                <a:gd name="T3" fmla="*/ 28 h 186"/>
                <a:gd name="T4" fmla="*/ 308 w 363"/>
                <a:gd name="T5" fmla="*/ 59 h 186"/>
                <a:gd name="T6" fmla="*/ 330 w 363"/>
                <a:gd name="T7" fmla="*/ 87 h 186"/>
                <a:gd name="T8" fmla="*/ 363 w 363"/>
                <a:gd name="T9" fmla="*/ 114 h 186"/>
                <a:gd name="T10" fmla="*/ 287 w 363"/>
                <a:gd name="T11" fmla="*/ 186 h 186"/>
                <a:gd name="T12" fmla="*/ 252 w 363"/>
                <a:gd name="T13" fmla="*/ 167 h 186"/>
                <a:gd name="T14" fmla="*/ 106 w 363"/>
                <a:gd name="T15" fmla="*/ 132 h 186"/>
                <a:gd name="T16" fmla="*/ 1 w 363"/>
                <a:gd name="T17" fmla="*/ 13 h 186"/>
                <a:gd name="T18" fmla="*/ 4 w 363"/>
                <a:gd name="T19" fmla="*/ 2 h 186"/>
                <a:gd name="T20" fmla="*/ 43 w 363"/>
                <a:gd name="T21" fmla="*/ 21 h 186"/>
                <a:gd name="T22" fmla="*/ 102 w 363"/>
                <a:gd name="T23" fmla="*/ 80 h 186"/>
                <a:gd name="T24" fmla="*/ 45 w 363"/>
                <a:gd name="T25" fmla="*/ 13 h 186"/>
                <a:gd name="T26" fmla="*/ 45 w 363"/>
                <a:gd name="T27" fmla="*/ 2 h 186"/>
                <a:gd name="T28" fmla="*/ 85 w 363"/>
                <a:gd name="T29" fmla="*/ 20 h 186"/>
                <a:gd name="T30" fmla="*/ 188 w 363"/>
                <a:gd name="T31" fmla="*/ 86 h 186"/>
                <a:gd name="T32" fmla="*/ 208 w 363"/>
                <a:gd name="T33" fmla="*/ 58 h 186"/>
                <a:gd name="T34" fmla="*/ 164 w 363"/>
                <a:gd name="T35" fmla="*/ 47 h 186"/>
                <a:gd name="T36" fmla="*/ 141 w 363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186">
                  <a:moveTo>
                    <a:pt x="141" y="2"/>
                  </a:moveTo>
                  <a:cubicBezTo>
                    <a:pt x="141" y="2"/>
                    <a:pt x="212" y="25"/>
                    <a:pt x="230" y="28"/>
                  </a:cubicBezTo>
                  <a:cubicBezTo>
                    <a:pt x="248" y="30"/>
                    <a:pt x="287" y="35"/>
                    <a:pt x="308" y="59"/>
                  </a:cubicBezTo>
                  <a:cubicBezTo>
                    <a:pt x="329" y="83"/>
                    <a:pt x="322" y="82"/>
                    <a:pt x="330" y="87"/>
                  </a:cubicBezTo>
                  <a:cubicBezTo>
                    <a:pt x="337" y="93"/>
                    <a:pt x="363" y="114"/>
                    <a:pt x="363" y="114"/>
                  </a:cubicBezTo>
                  <a:cubicBezTo>
                    <a:pt x="287" y="186"/>
                    <a:pt x="287" y="186"/>
                    <a:pt x="287" y="186"/>
                  </a:cubicBezTo>
                  <a:cubicBezTo>
                    <a:pt x="287" y="186"/>
                    <a:pt x="261" y="169"/>
                    <a:pt x="252" y="167"/>
                  </a:cubicBezTo>
                  <a:cubicBezTo>
                    <a:pt x="243" y="164"/>
                    <a:pt x="116" y="139"/>
                    <a:pt x="106" y="132"/>
                  </a:cubicBezTo>
                  <a:cubicBezTo>
                    <a:pt x="96" y="126"/>
                    <a:pt x="2" y="17"/>
                    <a:pt x="1" y="13"/>
                  </a:cubicBezTo>
                  <a:cubicBezTo>
                    <a:pt x="0" y="10"/>
                    <a:pt x="0" y="3"/>
                    <a:pt x="4" y="2"/>
                  </a:cubicBezTo>
                  <a:cubicBezTo>
                    <a:pt x="9" y="1"/>
                    <a:pt x="25" y="0"/>
                    <a:pt x="43" y="21"/>
                  </a:cubicBezTo>
                  <a:cubicBezTo>
                    <a:pt x="61" y="42"/>
                    <a:pt x="102" y="80"/>
                    <a:pt x="102" y="8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3" y="2"/>
                    <a:pt x="45" y="2"/>
                  </a:cubicBezTo>
                  <a:cubicBezTo>
                    <a:pt x="48" y="2"/>
                    <a:pt x="65" y="0"/>
                    <a:pt x="85" y="20"/>
                  </a:cubicBezTo>
                  <a:cubicBezTo>
                    <a:pt x="105" y="40"/>
                    <a:pt x="145" y="90"/>
                    <a:pt x="188" y="86"/>
                  </a:cubicBezTo>
                  <a:cubicBezTo>
                    <a:pt x="230" y="82"/>
                    <a:pt x="208" y="58"/>
                    <a:pt x="208" y="58"/>
                  </a:cubicBezTo>
                  <a:cubicBezTo>
                    <a:pt x="208" y="58"/>
                    <a:pt x="172" y="47"/>
                    <a:pt x="164" y="47"/>
                  </a:cubicBezTo>
                  <a:cubicBezTo>
                    <a:pt x="155" y="47"/>
                    <a:pt x="130" y="26"/>
                    <a:pt x="141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4160072" y="4363156"/>
              <a:ext cx="226474" cy="377860"/>
            </a:xfrm>
            <a:custGeom>
              <a:avLst/>
              <a:gdLst>
                <a:gd name="T0" fmla="*/ 109 w 109"/>
                <a:gd name="T1" fmla="*/ 130 h 182"/>
                <a:gd name="T2" fmla="*/ 44 w 109"/>
                <a:gd name="T3" fmla="*/ 106 h 182"/>
                <a:gd name="T4" fmla="*/ 44 w 109"/>
                <a:gd name="T5" fmla="*/ 99 h 182"/>
                <a:gd name="T6" fmla="*/ 72 w 109"/>
                <a:gd name="T7" fmla="*/ 45 h 182"/>
                <a:gd name="T8" fmla="*/ 75 w 109"/>
                <a:gd name="T9" fmla="*/ 26 h 182"/>
                <a:gd name="T10" fmla="*/ 50 w 109"/>
                <a:gd name="T11" fmla="*/ 35 h 182"/>
                <a:gd name="T12" fmla="*/ 50 w 109"/>
                <a:gd name="T13" fmla="*/ 35 h 182"/>
                <a:gd name="T14" fmla="*/ 48 w 109"/>
                <a:gd name="T15" fmla="*/ 37 h 182"/>
                <a:gd name="T16" fmla="*/ 47 w 109"/>
                <a:gd name="T17" fmla="*/ 39 h 182"/>
                <a:gd name="T18" fmla="*/ 34 w 109"/>
                <a:gd name="T19" fmla="*/ 58 h 182"/>
                <a:gd name="T20" fmla="*/ 37 w 109"/>
                <a:gd name="T21" fmla="*/ 17 h 182"/>
                <a:gd name="T22" fmla="*/ 19 w 109"/>
                <a:gd name="T23" fmla="*/ 12 h 182"/>
                <a:gd name="T24" fmla="*/ 0 w 109"/>
                <a:gd name="T25" fmla="*/ 84 h 182"/>
                <a:gd name="T26" fmla="*/ 67 w 109"/>
                <a:gd name="T27" fmla="*/ 172 h 182"/>
                <a:gd name="T28" fmla="*/ 109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109" y="130"/>
                  </a:moveTo>
                  <a:cubicBezTo>
                    <a:pt x="109" y="130"/>
                    <a:pt x="49" y="120"/>
                    <a:pt x="44" y="106"/>
                  </a:cubicBezTo>
                  <a:cubicBezTo>
                    <a:pt x="43" y="104"/>
                    <a:pt x="43" y="102"/>
                    <a:pt x="44" y="99"/>
                  </a:cubicBezTo>
                  <a:cubicBezTo>
                    <a:pt x="44" y="99"/>
                    <a:pt x="69" y="50"/>
                    <a:pt x="72" y="45"/>
                  </a:cubicBezTo>
                  <a:cubicBezTo>
                    <a:pt x="77" y="38"/>
                    <a:pt x="81" y="30"/>
                    <a:pt x="75" y="26"/>
                  </a:cubicBezTo>
                  <a:cubicBezTo>
                    <a:pt x="75" y="26"/>
                    <a:pt x="64" y="13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6"/>
                    <a:pt x="48" y="36"/>
                    <a:pt x="48" y="37"/>
                  </a:cubicBezTo>
                  <a:cubicBezTo>
                    <a:pt x="47" y="38"/>
                    <a:pt x="47" y="39"/>
                    <a:pt x="47" y="39"/>
                  </a:cubicBezTo>
                  <a:cubicBezTo>
                    <a:pt x="42" y="47"/>
                    <a:pt x="37" y="53"/>
                    <a:pt x="34" y="58"/>
                  </a:cubicBezTo>
                  <a:cubicBezTo>
                    <a:pt x="35" y="53"/>
                    <a:pt x="42" y="22"/>
                    <a:pt x="37" y="17"/>
                  </a:cubicBezTo>
                  <a:cubicBezTo>
                    <a:pt x="37" y="17"/>
                    <a:pt x="24" y="0"/>
                    <a:pt x="19" y="12"/>
                  </a:cubicBezTo>
                  <a:cubicBezTo>
                    <a:pt x="13" y="24"/>
                    <a:pt x="0" y="84"/>
                    <a:pt x="0" y="84"/>
                  </a:cubicBezTo>
                  <a:cubicBezTo>
                    <a:pt x="0" y="84"/>
                    <a:pt x="29" y="182"/>
                    <a:pt x="67" y="172"/>
                  </a:cubicBezTo>
                  <a:cubicBezTo>
                    <a:pt x="105" y="163"/>
                    <a:pt x="109" y="130"/>
                    <a:pt x="109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4046230" y="4336512"/>
              <a:ext cx="474747" cy="695166"/>
            </a:xfrm>
            <a:custGeom>
              <a:avLst/>
              <a:gdLst>
                <a:gd name="T0" fmla="*/ 15 w 229"/>
                <a:gd name="T1" fmla="*/ 68 h 335"/>
                <a:gd name="T2" fmla="*/ 0 w 229"/>
                <a:gd name="T3" fmla="*/ 14 h 335"/>
                <a:gd name="T4" fmla="*/ 27 w 229"/>
                <a:gd name="T5" fmla="*/ 21 h 335"/>
                <a:gd name="T6" fmla="*/ 92 w 229"/>
                <a:gd name="T7" fmla="*/ 143 h 335"/>
                <a:gd name="T8" fmla="*/ 160 w 229"/>
                <a:gd name="T9" fmla="*/ 129 h 335"/>
                <a:gd name="T10" fmla="*/ 219 w 229"/>
                <a:gd name="T11" fmla="*/ 62 h 335"/>
                <a:gd name="T12" fmla="*/ 219 w 229"/>
                <a:gd name="T13" fmla="*/ 88 h 335"/>
                <a:gd name="T14" fmla="*/ 189 w 229"/>
                <a:gd name="T15" fmla="*/ 212 h 335"/>
                <a:gd name="T16" fmla="*/ 207 w 229"/>
                <a:gd name="T17" fmla="*/ 233 h 335"/>
                <a:gd name="T18" fmla="*/ 181 w 229"/>
                <a:gd name="T19" fmla="*/ 335 h 335"/>
                <a:gd name="T20" fmla="*/ 86 w 229"/>
                <a:gd name="T21" fmla="*/ 283 h 335"/>
                <a:gd name="T22" fmla="*/ 15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15" y="6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5" y="0"/>
                    <a:pt x="27" y="21"/>
                  </a:cubicBezTo>
                  <a:cubicBezTo>
                    <a:pt x="38" y="42"/>
                    <a:pt x="79" y="137"/>
                    <a:pt x="92" y="143"/>
                  </a:cubicBezTo>
                  <a:cubicBezTo>
                    <a:pt x="104" y="149"/>
                    <a:pt x="147" y="153"/>
                    <a:pt x="160" y="129"/>
                  </a:cubicBezTo>
                  <a:cubicBezTo>
                    <a:pt x="173" y="105"/>
                    <a:pt x="186" y="51"/>
                    <a:pt x="219" y="62"/>
                  </a:cubicBezTo>
                  <a:cubicBezTo>
                    <a:pt x="219" y="62"/>
                    <a:pt x="229" y="68"/>
                    <a:pt x="219" y="88"/>
                  </a:cubicBezTo>
                  <a:cubicBezTo>
                    <a:pt x="210" y="108"/>
                    <a:pt x="181" y="198"/>
                    <a:pt x="189" y="212"/>
                  </a:cubicBezTo>
                  <a:cubicBezTo>
                    <a:pt x="197" y="226"/>
                    <a:pt x="207" y="233"/>
                    <a:pt x="207" y="233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05" y="322"/>
                    <a:pt x="86" y="283"/>
                  </a:cubicBezTo>
                  <a:cubicBezTo>
                    <a:pt x="67" y="244"/>
                    <a:pt x="15" y="68"/>
                    <a:pt x="15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7809087" y="4363156"/>
              <a:ext cx="226474" cy="377860"/>
            </a:xfrm>
            <a:custGeom>
              <a:avLst/>
              <a:gdLst>
                <a:gd name="T0" fmla="*/ 0 w 109"/>
                <a:gd name="T1" fmla="*/ 130 h 182"/>
                <a:gd name="T2" fmla="*/ 65 w 109"/>
                <a:gd name="T3" fmla="*/ 106 h 182"/>
                <a:gd name="T4" fmla="*/ 65 w 109"/>
                <a:gd name="T5" fmla="*/ 99 h 182"/>
                <a:gd name="T6" fmla="*/ 37 w 109"/>
                <a:gd name="T7" fmla="*/ 45 h 182"/>
                <a:gd name="T8" fmla="*/ 34 w 109"/>
                <a:gd name="T9" fmla="*/ 26 h 182"/>
                <a:gd name="T10" fmla="*/ 59 w 109"/>
                <a:gd name="T11" fmla="*/ 35 h 182"/>
                <a:gd name="T12" fmla="*/ 59 w 109"/>
                <a:gd name="T13" fmla="*/ 35 h 182"/>
                <a:gd name="T14" fmla="*/ 61 w 109"/>
                <a:gd name="T15" fmla="*/ 37 h 182"/>
                <a:gd name="T16" fmla="*/ 62 w 109"/>
                <a:gd name="T17" fmla="*/ 39 h 182"/>
                <a:gd name="T18" fmla="*/ 75 w 109"/>
                <a:gd name="T19" fmla="*/ 58 h 182"/>
                <a:gd name="T20" fmla="*/ 72 w 109"/>
                <a:gd name="T21" fmla="*/ 17 h 182"/>
                <a:gd name="T22" fmla="*/ 90 w 109"/>
                <a:gd name="T23" fmla="*/ 12 h 182"/>
                <a:gd name="T24" fmla="*/ 109 w 109"/>
                <a:gd name="T25" fmla="*/ 84 h 182"/>
                <a:gd name="T26" fmla="*/ 42 w 109"/>
                <a:gd name="T27" fmla="*/ 172 h 182"/>
                <a:gd name="T28" fmla="*/ 0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0" y="130"/>
                  </a:moveTo>
                  <a:cubicBezTo>
                    <a:pt x="0" y="130"/>
                    <a:pt x="60" y="120"/>
                    <a:pt x="65" y="106"/>
                  </a:cubicBezTo>
                  <a:cubicBezTo>
                    <a:pt x="66" y="104"/>
                    <a:pt x="66" y="102"/>
                    <a:pt x="65" y="99"/>
                  </a:cubicBezTo>
                  <a:cubicBezTo>
                    <a:pt x="65" y="99"/>
                    <a:pt x="40" y="50"/>
                    <a:pt x="37" y="45"/>
                  </a:cubicBezTo>
                  <a:cubicBezTo>
                    <a:pt x="32" y="38"/>
                    <a:pt x="28" y="30"/>
                    <a:pt x="34" y="26"/>
                  </a:cubicBezTo>
                  <a:cubicBezTo>
                    <a:pt x="34" y="26"/>
                    <a:pt x="45" y="13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6"/>
                    <a:pt x="61" y="36"/>
                    <a:pt x="61" y="37"/>
                  </a:cubicBezTo>
                  <a:cubicBezTo>
                    <a:pt x="62" y="38"/>
                    <a:pt x="62" y="39"/>
                    <a:pt x="62" y="39"/>
                  </a:cubicBezTo>
                  <a:cubicBezTo>
                    <a:pt x="67" y="47"/>
                    <a:pt x="72" y="53"/>
                    <a:pt x="75" y="58"/>
                  </a:cubicBezTo>
                  <a:cubicBezTo>
                    <a:pt x="74" y="53"/>
                    <a:pt x="67" y="22"/>
                    <a:pt x="72" y="17"/>
                  </a:cubicBezTo>
                  <a:cubicBezTo>
                    <a:pt x="72" y="17"/>
                    <a:pt x="85" y="0"/>
                    <a:pt x="90" y="12"/>
                  </a:cubicBezTo>
                  <a:cubicBezTo>
                    <a:pt x="96" y="24"/>
                    <a:pt x="109" y="84"/>
                    <a:pt x="109" y="84"/>
                  </a:cubicBezTo>
                  <a:cubicBezTo>
                    <a:pt x="109" y="84"/>
                    <a:pt x="80" y="182"/>
                    <a:pt x="42" y="172"/>
                  </a:cubicBezTo>
                  <a:cubicBezTo>
                    <a:pt x="4" y="163"/>
                    <a:pt x="0" y="130"/>
                    <a:pt x="0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7674656" y="4336512"/>
              <a:ext cx="474747" cy="695166"/>
            </a:xfrm>
            <a:custGeom>
              <a:avLst/>
              <a:gdLst>
                <a:gd name="T0" fmla="*/ 214 w 229"/>
                <a:gd name="T1" fmla="*/ 68 h 335"/>
                <a:gd name="T2" fmla="*/ 229 w 229"/>
                <a:gd name="T3" fmla="*/ 14 h 335"/>
                <a:gd name="T4" fmla="*/ 202 w 229"/>
                <a:gd name="T5" fmla="*/ 21 h 335"/>
                <a:gd name="T6" fmla="*/ 137 w 229"/>
                <a:gd name="T7" fmla="*/ 143 h 335"/>
                <a:gd name="T8" fmla="*/ 69 w 229"/>
                <a:gd name="T9" fmla="*/ 129 h 335"/>
                <a:gd name="T10" fmla="*/ 10 w 229"/>
                <a:gd name="T11" fmla="*/ 62 h 335"/>
                <a:gd name="T12" fmla="*/ 10 w 229"/>
                <a:gd name="T13" fmla="*/ 88 h 335"/>
                <a:gd name="T14" fmla="*/ 40 w 229"/>
                <a:gd name="T15" fmla="*/ 212 h 335"/>
                <a:gd name="T16" fmla="*/ 22 w 229"/>
                <a:gd name="T17" fmla="*/ 233 h 335"/>
                <a:gd name="T18" fmla="*/ 48 w 229"/>
                <a:gd name="T19" fmla="*/ 335 h 335"/>
                <a:gd name="T20" fmla="*/ 143 w 229"/>
                <a:gd name="T21" fmla="*/ 283 h 335"/>
                <a:gd name="T22" fmla="*/ 214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214" y="68"/>
                  </a:moveTo>
                  <a:cubicBezTo>
                    <a:pt x="229" y="14"/>
                    <a:pt x="229" y="14"/>
                    <a:pt x="229" y="14"/>
                  </a:cubicBezTo>
                  <a:cubicBezTo>
                    <a:pt x="229" y="14"/>
                    <a:pt x="214" y="0"/>
                    <a:pt x="202" y="21"/>
                  </a:cubicBezTo>
                  <a:cubicBezTo>
                    <a:pt x="191" y="42"/>
                    <a:pt x="150" y="137"/>
                    <a:pt x="137" y="143"/>
                  </a:cubicBezTo>
                  <a:cubicBezTo>
                    <a:pt x="125" y="149"/>
                    <a:pt x="82" y="153"/>
                    <a:pt x="69" y="129"/>
                  </a:cubicBezTo>
                  <a:cubicBezTo>
                    <a:pt x="56" y="105"/>
                    <a:pt x="43" y="51"/>
                    <a:pt x="10" y="62"/>
                  </a:cubicBezTo>
                  <a:cubicBezTo>
                    <a:pt x="10" y="62"/>
                    <a:pt x="0" y="68"/>
                    <a:pt x="10" y="88"/>
                  </a:cubicBezTo>
                  <a:cubicBezTo>
                    <a:pt x="19" y="108"/>
                    <a:pt x="48" y="198"/>
                    <a:pt x="40" y="212"/>
                  </a:cubicBezTo>
                  <a:cubicBezTo>
                    <a:pt x="32" y="226"/>
                    <a:pt x="22" y="233"/>
                    <a:pt x="22" y="233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48" y="335"/>
                    <a:pt x="124" y="322"/>
                    <a:pt x="143" y="283"/>
                  </a:cubicBezTo>
                  <a:cubicBezTo>
                    <a:pt x="162" y="244"/>
                    <a:pt x="214" y="68"/>
                    <a:pt x="214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7672234" y="4816103"/>
              <a:ext cx="270073" cy="192563"/>
            </a:xfrm>
            <a:custGeom>
              <a:avLst/>
              <a:gdLst>
                <a:gd name="T0" fmla="*/ 0 w 223"/>
                <a:gd name="T1" fmla="*/ 36 h 159"/>
                <a:gd name="T2" fmla="*/ 40 w 223"/>
                <a:gd name="T3" fmla="*/ 0 h 159"/>
                <a:gd name="T4" fmla="*/ 223 w 223"/>
                <a:gd name="T5" fmla="*/ 118 h 159"/>
                <a:gd name="T6" fmla="*/ 175 w 223"/>
                <a:gd name="T7" fmla="*/ 159 h 159"/>
                <a:gd name="T8" fmla="*/ 0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0" y="36"/>
                  </a:moveTo>
                  <a:lnTo>
                    <a:pt x="40" y="0"/>
                  </a:lnTo>
                  <a:lnTo>
                    <a:pt x="223" y="118"/>
                  </a:lnTo>
                  <a:lnTo>
                    <a:pt x="175" y="1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4253326" y="4816103"/>
              <a:ext cx="270073" cy="192563"/>
            </a:xfrm>
            <a:custGeom>
              <a:avLst/>
              <a:gdLst>
                <a:gd name="T0" fmla="*/ 223 w 223"/>
                <a:gd name="T1" fmla="*/ 36 h 159"/>
                <a:gd name="T2" fmla="*/ 184 w 223"/>
                <a:gd name="T3" fmla="*/ 0 h 159"/>
                <a:gd name="T4" fmla="*/ 0 w 223"/>
                <a:gd name="T5" fmla="*/ 118 h 159"/>
                <a:gd name="T6" fmla="*/ 48 w 223"/>
                <a:gd name="T7" fmla="*/ 159 h 159"/>
                <a:gd name="T8" fmla="*/ 223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223" y="36"/>
                  </a:moveTo>
                  <a:lnTo>
                    <a:pt x="184" y="0"/>
                  </a:lnTo>
                  <a:lnTo>
                    <a:pt x="0" y="118"/>
                  </a:lnTo>
                  <a:lnTo>
                    <a:pt x="48" y="159"/>
                  </a:lnTo>
                  <a:lnTo>
                    <a:pt x="223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4259382" y="4834270"/>
              <a:ext cx="1625283" cy="720599"/>
            </a:xfrm>
            <a:custGeom>
              <a:avLst/>
              <a:gdLst>
                <a:gd name="T0" fmla="*/ 783 w 783"/>
                <a:gd name="T1" fmla="*/ 301 h 347"/>
                <a:gd name="T2" fmla="*/ 620 w 783"/>
                <a:gd name="T3" fmla="*/ 102 h 347"/>
                <a:gd name="T4" fmla="*/ 328 w 783"/>
                <a:gd name="T5" fmla="*/ 159 h 347"/>
                <a:gd name="T6" fmla="*/ 125 w 783"/>
                <a:gd name="T7" fmla="*/ 0 h 347"/>
                <a:gd name="T8" fmla="*/ 0 w 783"/>
                <a:gd name="T9" fmla="*/ 79 h 347"/>
                <a:gd name="T10" fmla="*/ 334 w 783"/>
                <a:gd name="T11" fmla="*/ 346 h 347"/>
                <a:gd name="T12" fmla="*/ 336 w 783"/>
                <a:gd name="T13" fmla="*/ 345 h 347"/>
                <a:gd name="T14" fmla="*/ 783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783" y="301"/>
                  </a:moveTo>
                  <a:cubicBezTo>
                    <a:pt x="620" y="102"/>
                    <a:pt x="620" y="102"/>
                    <a:pt x="620" y="102"/>
                  </a:cubicBezTo>
                  <a:cubicBezTo>
                    <a:pt x="328" y="159"/>
                    <a:pt x="328" y="159"/>
                    <a:pt x="328" y="159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283" y="347"/>
                    <a:pt x="334" y="346"/>
                  </a:cubicBezTo>
                  <a:cubicBezTo>
                    <a:pt x="335" y="346"/>
                    <a:pt x="335" y="345"/>
                    <a:pt x="336" y="345"/>
                  </a:cubicBezTo>
                  <a:lnTo>
                    <a:pt x="783" y="3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6312180" y="4834270"/>
              <a:ext cx="1624072" cy="720599"/>
            </a:xfrm>
            <a:custGeom>
              <a:avLst/>
              <a:gdLst>
                <a:gd name="T0" fmla="*/ 0 w 783"/>
                <a:gd name="T1" fmla="*/ 301 h 347"/>
                <a:gd name="T2" fmla="*/ 163 w 783"/>
                <a:gd name="T3" fmla="*/ 102 h 347"/>
                <a:gd name="T4" fmla="*/ 455 w 783"/>
                <a:gd name="T5" fmla="*/ 159 h 347"/>
                <a:gd name="T6" fmla="*/ 658 w 783"/>
                <a:gd name="T7" fmla="*/ 0 h 347"/>
                <a:gd name="T8" fmla="*/ 783 w 783"/>
                <a:gd name="T9" fmla="*/ 79 h 347"/>
                <a:gd name="T10" fmla="*/ 449 w 783"/>
                <a:gd name="T11" fmla="*/ 346 h 347"/>
                <a:gd name="T12" fmla="*/ 447 w 783"/>
                <a:gd name="T13" fmla="*/ 345 h 347"/>
                <a:gd name="T14" fmla="*/ 0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0" y="301"/>
                  </a:moveTo>
                  <a:cubicBezTo>
                    <a:pt x="163" y="102"/>
                    <a:pt x="163" y="102"/>
                    <a:pt x="163" y="102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783" y="79"/>
                    <a:pt x="783" y="79"/>
                    <a:pt x="783" y="79"/>
                  </a:cubicBezTo>
                  <a:cubicBezTo>
                    <a:pt x="783" y="79"/>
                    <a:pt x="500" y="347"/>
                    <a:pt x="449" y="346"/>
                  </a:cubicBezTo>
                  <a:cubicBezTo>
                    <a:pt x="448" y="346"/>
                    <a:pt x="448" y="345"/>
                    <a:pt x="447" y="345"/>
                  </a:cubicBezTo>
                  <a:lnTo>
                    <a:pt x="0" y="30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3894843" y="5645700"/>
              <a:ext cx="754509" cy="386338"/>
            </a:xfrm>
            <a:custGeom>
              <a:avLst/>
              <a:gdLst>
                <a:gd name="T0" fmla="*/ 142 w 364"/>
                <a:gd name="T1" fmla="*/ 2 h 186"/>
                <a:gd name="T2" fmla="*/ 231 w 364"/>
                <a:gd name="T3" fmla="*/ 28 h 186"/>
                <a:gd name="T4" fmla="*/ 309 w 364"/>
                <a:gd name="T5" fmla="*/ 59 h 186"/>
                <a:gd name="T6" fmla="*/ 331 w 364"/>
                <a:gd name="T7" fmla="*/ 87 h 186"/>
                <a:gd name="T8" fmla="*/ 364 w 364"/>
                <a:gd name="T9" fmla="*/ 114 h 186"/>
                <a:gd name="T10" fmla="*/ 288 w 364"/>
                <a:gd name="T11" fmla="*/ 186 h 186"/>
                <a:gd name="T12" fmla="*/ 253 w 364"/>
                <a:gd name="T13" fmla="*/ 167 h 186"/>
                <a:gd name="T14" fmla="*/ 107 w 364"/>
                <a:gd name="T15" fmla="*/ 132 h 186"/>
                <a:gd name="T16" fmla="*/ 2 w 364"/>
                <a:gd name="T17" fmla="*/ 13 h 186"/>
                <a:gd name="T18" fmla="*/ 5 w 364"/>
                <a:gd name="T19" fmla="*/ 2 h 186"/>
                <a:gd name="T20" fmla="*/ 44 w 364"/>
                <a:gd name="T21" fmla="*/ 21 h 186"/>
                <a:gd name="T22" fmla="*/ 103 w 364"/>
                <a:gd name="T23" fmla="*/ 80 h 186"/>
                <a:gd name="T24" fmla="*/ 46 w 364"/>
                <a:gd name="T25" fmla="*/ 13 h 186"/>
                <a:gd name="T26" fmla="*/ 46 w 364"/>
                <a:gd name="T27" fmla="*/ 2 h 186"/>
                <a:gd name="T28" fmla="*/ 86 w 364"/>
                <a:gd name="T29" fmla="*/ 20 h 186"/>
                <a:gd name="T30" fmla="*/ 189 w 364"/>
                <a:gd name="T31" fmla="*/ 86 h 186"/>
                <a:gd name="T32" fmla="*/ 209 w 364"/>
                <a:gd name="T33" fmla="*/ 58 h 186"/>
                <a:gd name="T34" fmla="*/ 164 w 364"/>
                <a:gd name="T35" fmla="*/ 47 h 186"/>
                <a:gd name="T36" fmla="*/ 14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142" y="2"/>
                  </a:moveTo>
                  <a:cubicBezTo>
                    <a:pt x="142" y="2"/>
                    <a:pt x="213" y="25"/>
                    <a:pt x="231" y="28"/>
                  </a:cubicBezTo>
                  <a:cubicBezTo>
                    <a:pt x="248" y="30"/>
                    <a:pt x="287" y="35"/>
                    <a:pt x="309" y="59"/>
                  </a:cubicBezTo>
                  <a:cubicBezTo>
                    <a:pt x="330" y="83"/>
                    <a:pt x="323" y="82"/>
                    <a:pt x="331" y="87"/>
                  </a:cubicBezTo>
                  <a:cubicBezTo>
                    <a:pt x="338" y="93"/>
                    <a:pt x="364" y="114"/>
                    <a:pt x="364" y="114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61" y="169"/>
                    <a:pt x="253" y="167"/>
                  </a:cubicBezTo>
                  <a:cubicBezTo>
                    <a:pt x="244" y="164"/>
                    <a:pt x="117" y="139"/>
                    <a:pt x="107" y="132"/>
                  </a:cubicBezTo>
                  <a:cubicBezTo>
                    <a:pt x="97" y="126"/>
                    <a:pt x="3" y="17"/>
                    <a:pt x="2" y="13"/>
                  </a:cubicBezTo>
                  <a:cubicBezTo>
                    <a:pt x="0" y="10"/>
                    <a:pt x="1" y="3"/>
                    <a:pt x="5" y="2"/>
                  </a:cubicBezTo>
                  <a:cubicBezTo>
                    <a:pt x="9" y="1"/>
                    <a:pt x="26" y="0"/>
                    <a:pt x="44" y="21"/>
                  </a:cubicBezTo>
                  <a:cubicBezTo>
                    <a:pt x="61" y="42"/>
                    <a:pt x="103" y="80"/>
                    <a:pt x="103" y="8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4" y="2"/>
                    <a:pt x="46" y="2"/>
                  </a:cubicBezTo>
                  <a:cubicBezTo>
                    <a:pt x="48" y="2"/>
                    <a:pt x="65" y="0"/>
                    <a:pt x="86" y="20"/>
                  </a:cubicBezTo>
                  <a:cubicBezTo>
                    <a:pt x="106" y="40"/>
                    <a:pt x="146" y="90"/>
                    <a:pt x="189" y="86"/>
                  </a:cubicBezTo>
                  <a:cubicBezTo>
                    <a:pt x="231" y="82"/>
                    <a:pt x="209" y="58"/>
                    <a:pt x="209" y="58"/>
                  </a:cubicBezTo>
                  <a:cubicBezTo>
                    <a:pt x="209" y="58"/>
                    <a:pt x="173" y="47"/>
                    <a:pt x="164" y="47"/>
                  </a:cubicBezTo>
                  <a:cubicBezTo>
                    <a:pt x="155" y="47"/>
                    <a:pt x="131" y="26"/>
                    <a:pt x="14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7546281" y="5645700"/>
              <a:ext cx="754509" cy="386338"/>
            </a:xfrm>
            <a:custGeom>
              <a:avLst/>
              <a:gdLst>
                <a:gd name="T0" fmla="*/ 222 w 364"/>
                <a:gd name="T1" fmla="*/ 2 h 186"/>
                <a:gd name="T2" fmla="*/ 133 w 364"/>
                <a:gd name="T3" fmla="*/ 28 h 186"/>
                <a:gd name="T4" fmla="*/ 55 w 364"/>
                <a:gd name="T5" fmla="*/ 59 h 186"/>
                <a:gd name="T6" fmla="*/ 33 w 364"/>
                <a:gd name="T7" fmla="*/ 87 h 186"/>
                <a:gd name="T8" fmla="*/ 0 w 364"/>
                <a:gd name="T9" fmla="*/ 114 h 186"/>
                <a:gd name="T10" fmla="*/ 76 w 364"/>
                <a:gd name="T11" fmla="*/ 186 h 186"/>
                <a:gd name="T12" fmla="*/ 111 w 364"/>
                <a:gd name="T13" fmla="*/ 167 h 186"/>
                <a:gd name="T14" fmla="*/ 257 w 364"/>
                <a:gd name="T15" fmla="*/ 132 h 186"/>
                <a:gd name="T16" fmla="*/ 362 w 364"/>
                <a:gd name="T17" fmla="*/ 13 h 186"/>
                <a:gd name="T18" fmla="*/ 359 w 364"/>
                <a:gd name="T19" fmla="*/ 2 h 186"/>
                <a:gd name="T20" fmla="*/ 320 w 364"/>
                <a:gd name="T21" fmla="*/ 21 h 186"/>
                <a:gd name="T22" fmla="*/ 261 w 364"/>
                <a:gd name="T23" fmla="*/ 80 h 186"/>
                <a:gd name="T24" fmla="*/ 318 w 364"/>
                <a:gd name="T25" fmla="*/ 13 h 186"/>
                <a:gd name="T26" fmla="*/ 318 w 364"/>
                <a:gd name="T27" fmla="*/ 2 h 186"/>
                <a:gd name="T28" fmla="*/ 278 w 364"/>
                <a:gd name="T29" fmla="*/ 20 h 186"/>
                <a:gd name="T30" fmla="*/ 175 w 364"/>
                <a:gd name="T31" fmla="*/ 86 h 186"/>
                <a:gd name="T32" fmla="*/ 155 w 364"/>
                <a:gd name="T33" fmla="*/ 58 h 186"/>
                <a:gd name="T34" fmla="*/ 200 w 364"/>
                <a:gd name="T35" fmla="*/ 47 h 186"/>
                <a:gd name="T36" fmla="*/ 22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222" y="2"/>
                  </a:moveTo>
                  <a:cubicBezTo>
                    <a:pt x="222" y="2"/>
                    <a:pt x="151" y="25"/>
                    <a:pt x="133" y="28"/>
                  </a:cubicBezTo>
                  <a:cubicBezTo>
                    <a:pt x="116" y="30"/>
                    <a:pt x="77" y="35"/>
                    <a:pt x="55" y="59"/>
                  </a:cubicBezTo>
                  <a:cubicBezTo>
                    <a:pt x="34" y="83"/>
                    <a:pt x="41" y="82"/>
                    <a:pt x="33" y="87"/>
                  </a:cubicBezTo>
                  <a:cubicBezTo>
                    <a:pt x="26" y="93"/>
                    <a:pt x="0" y="114"/>
                    <a:pt x="0" y="114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86"/>
                    <a:pt x="103" y="169"/>
                    <a:pt x="111" y="167"/>
                  </a:cubicBezTo>
                  <a:cubicBezTo>
                    <a:pt x="120" y="164"/>
                    <a:pt x="247" y="139"/>
                    <a:pt x="257" y="132"/>
                  </a:cubicBezTo>
                  <a:cubicBezTo>
                    <a:pt x="267" y="126"/>
                    <a:pt x="361" y="17"/>
                    <a:pt x="362" y="13"/>
                  </a:cubicBezTo>
                  <a:cubicBezTo>
                    <a:pt x="364" y="10"/>
                    <a:pt x="363" y="3"/>
                    <a:pt x="359" y="2"/>
                  </a:cubicBezTo>
                  <a:cubicBezTo>
                    <a:pt x="355" y="1"/>
                    <a:pt x="338" y="0"/>
                    <a:pt x="320" y="21"/>
                  </a:cubicBezTo>
                  <a:cubicBezTo>
                    <a:pt x="303" y="42"/>
                    <a:pt x="261" y="80"/>
                    <a:pt x="261" y="80"/>
                  </a:cubicBezTo>
                  <a:cubicBezTo>
                    <a:pt x="318" y="13"/>
                    <a:pt x="318" y="13"/>
                    <a:pt x="318" y="13"/>
                  </a:cubicBezTo>
                  <a:cubicBezTo>
                    <a:pt x="318" y="13"/>
                    <a:pt x="320" y="2"/>
                    <a:pt x="318" y="2"/>
                  </a:cubicBezTo>
                  <a:cubicBezTo>
                    <a:pt x="316" y="2"/>
                    <a:pt x="299" y="0"/>
                    <a:pt x="278" y="20"/>
                  </a:cubicBezTo>
                  <a:cubicBezTo>
                    <a:pt x="258" y="40"/>
                    <a:pt x="218" y="90"/>
                    <a:pt x="175" y="86"/>
                  </a:cubicBezTo>
                  <a:cubicBezTo>
                    <a:pt x="133" y="82"/>
                    <a:pt x="155" y="58"/>
                    <a:pt x="155" y="58"/>
                  </a:cubicBezTo>
                  <a:cubicBezTo>
                    <a:pt x="155" y="58"/>
                    <a:pt x="191" y="47"/>
                    <a:pt x="200" y="47"/>
                  </a:cubicBezTo>
                  <a:cubicBezTo>
                    <a:pt x="209" y="47"/>
                    <a:pt x="233" y="26"/>
                    <a:pt x="22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7439705" y="5801930"/>
              <a:ext cx="302773" cy="329416"/>
            </a:xfrm>
            <a:custGeom>
              <a:avLst/>
              <a:gdLst>
                <a:gd name="T0" fmla="*/ 0 w 250"/>
                <a:gd name="T1" fmla="*/ 60 h 272"/>
                <a:gd name="T2" fmla="*/ 105 w 250"/>
                <a:gd name="T3" fmla="*/ 0 h 272"/>
                <a:gd name="T4" fmla="*/ 250 w 250"/>
                <a:gd name="T5" fmla="*/ 214 h 272"/>
                <a:gd name="T6" fmla="*/ 153 w 250"/>
                <a:gd name="T7" fmla="*/ 272 h 272"/>
                <a:gd name="T8" fmla="*/ 0 w 250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72">
                  <a:moveTo>
                    <a:pt x="0" y="60"/>
                  </a:moveTo>
                  <a:lnTo>
                    <a:pt x="105" y="0"/>
                  </a:lnTo>
                  <a:lnTo>
                    <a:pt x="250" y="214"/>
                  </a:lnTo>
                  <a:lnTo>
                    <a:pt x="153" y="272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6097817" y="4894824"/>
              <a:ext cx="1582895" cy="1963177"/>
            </a:xfrm>
            <a:custGeom>
              <a:avLst/>
              <a:gdLst>
                <a:gd name="T0" fmla="*/ 109 w 763"/>
                <a:gd name="T1" fmla="*/ 0 h 946"/>
                <a:gd name="T2" fmla="*/ 375 w 763"/>
                <a:gd name="T3" fmla="*/ 115 h 946"/>
                <a:gd name="T4" fmla="*/ 541 w 763"/>
                <a:gd name="T5" fmla="*/ 506 h 946"/>
                <a:gd name="T6" fmla="*/ 663 w 763"/>
                <a:gd name="T7" fmla="*/ 437 h 946"/>
                <a:gd name="T8" fmla="*/ 763 w 763"/>
                <a:gd name="T9" fmla="*/ 594 h 946"/>
                <a:gd name="T10" fmla="*/ 525 w 763"/>
                <a:gd name="T11" fmla="*/ 721 h 946"/>
                <a:gd name="T12" fmla="*/ 482 w 763"/>
                <a:gd name="T13" fmla="*/ 696 h 946"/>
                <a:gd name="T14" fmla="*/ 307 w 763"/>
                <a:gd name="T15" fmla="*/ 483 h 946"/>
                <a:gd name="T16" fmla="*/ 307 w 763"/>
                <a:gd name="T17" fmla="*/ 946 h 946"/>
                <a:gd name="T18" fmla="*/ 0 w 763"/>
                <a:gd name="T19" fmla="*/ 946 h 946"/>
                <a:gd name="T20" fmla="*/ 0 w 763"/>
                <a:gd name="T21" fmla="*/ 437 h 946"/>
                <a:gd name="T22" fmla="*/ 109 w 763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946">
                  <a:moveTo>
                    <a:pt x="109" y="0"/>
                  </a:moveTo>
                  <a:cubicBezTo>
                    <a:pt x="375" y="115"/>
                    <a:pt x="375" y="115"/>
                    <a:pt x="375" y="115"/>
                  </a:cubicBezTo>
                  <a:cubicBezTo>
                    <a:pt x="541" y="506"/>
                    <a:pt x="541" y="506"/>
                    <a:pt x="541" y="506"/>
                  </a:cubicBezTo>
                  <a:cubicBezTo>
                    <a:pt x="663" y="437"/>
                    <a:pt x="663" y="437"/>
                    <a:pt x="663" y="437"/>
                  </a:cubicBezTo>
                  <a:cubicBezTo>
                    <a:pt x="763" y="594"/>
                    <a:pt x="763" y="594"/>
                    <a:pt x="763" y="594"/>
                  </a:cubicBezTo>
                  <a:cubicBezTo>
                    <a:pt x="763" y="594"/>
                    <a:pt x="536" y="721"/>
                    <a:pt x="525" y="721"/>
                  </a:cubicBezTo>
                  <a:cubicBezTo>
                    <a:pt x="515" y="721"/>
                    <a:pt x="515" y="726"/>
                    <a:pt x="482" y="696"/>
                  </a:cubicBezTo>
                  <a:cubicBezTo>
                    <a:pt x="450" y="665"/>
                    <a:pt x="307" y="483"/>
                    <a:pt x="307" y="483"/>
                  </a:cubicBezTo>
                  <a:cubicBezTo>
                    <a:pt x="307" y="946"/>
                    <a:pt x="307" y="946"/>
                    <a:pt x="307" y="946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4456789" y="5801930"/>
              <a:ext cx="305195" cy="329416"/>
            </a:xfrm>
            <a:custGeom>
              <a:avLst/>
              <a:gdLst>
                <a:gd name="T0" fmla="*/ 252 w 252"/>
                <a:gd name="T1" fmla="*/ 60 h 272"/>
                <a:gd name="T2" fmla="*/ 147 w 252"/>
                <a:gd name="T3" fmla="*/ 0 h 272"/>
                <a:gd name="T4" fmla="*/ 0 w 252"/>
                <a:gd name="T5" fmla="*/ 214 h 272"/>
                <a:gd name="T6" fmla="*/ 98 w 252"/>
                <a:gd name="T7" fmla="*/ 272 h 272"/>
                <a:gd name="T8" fmla="*/ 252 w 252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72">
                  <a:moveTo>
                    <a:pt x="252" y="60"/>
                  </a:moveTo>
                  <a:lnTo>
                    <a:pt x="147" y="0"/>
                  </a:lnTo>
                  <a:lnTo>
                    <a:pt x="0" y="214"/>
                  </a:lnTo>
                  <a:lnTo>
                    <a:pt x="98" y="272"/>
                  </a:lnTo>
                  <a:lnTo>
                    <a:pt x="252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4520977" y="4894824"/>
              <a:ext cx="1576840" cy="1963177"/>
            </a:xfrm>
            <a:custGeom>
              <a:avLst/>
              <a:gdLst>
                <a:gd name="T0" fmla="*/ 651 w 760"/>
                <a:gd name="T1" fmla="*/ 0 h 946"/>
                <a:gd name="T2" fmla="*/ 376 w 760"/>
                <a:gd name="T3" fmla="*/ 120 h 946"/>
                <a:gd name="T4" fmla="*/ 221 w 760"/>
                <a:gd name="T5" fmla="*/ 506 h 946"/>
                <a:gd name="T6" fmla="*/ 100 w 760"/>
                <a:gd name="T7" fmla="*/ 437 h 946"/>
                <a:gd name="T8" fmla="*/ 0 w 760"/>
                <a:gd name="T9" fmla="*/ 594 h 946"/>
                <a:gd name="T10" fmla="*/ 237 w 760"/>
                <a:gd name="T11" fmla="*/ 721 h 946"/>
                <a:gd name="T12" fmla="*/ 280 w 760"/>
                <a:gd name="T13" fmla="*/ 696 h 946"/>
                <a:gd name="T14" fmla="*/ 455 w 760"/>
                <a:gd name="T15" fmla="*/ 483 h 946"/>
                <a:gd name="T16" fmla="*/ 455 w 760"/>
                <a:gd name="T17" fmla="*/ 946 h 946"/>
                <a:gd name="T18" fmla="*/ 760 w 760"/>
                <a:gd name="T19" fmla="*/ 946 h 946"/>
                <a:gd name="T20" fmla="*/ 760 w 760"/>
                <a:gd name="T21" fmla="*/ 437 h 946"/>
                <a:gd name="T22" fmla="*/ 651 w 760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946">
                  <a:moveTo>
                    <a:pt x="651" y="0"/>
                  </a:moveTo>
                  <a:cubicBezTo>
                    <a:pt x="376" y="120"/>
                    <a:pt x="376" y="120"/>
                    <a:pt x="376" y="120"/>
                  </a:cubicBezTo>
                  <a:cubicBezTo>
                    <a:pt x="221" y="506"/>
                    <a:pt x="221" y="506"/>
                    <a:pt x="221" y="506"/>
                  </a:cubicBezTo>
                  <a:cubicBezTo>
                    <a:pt x="100" y="437"/>
                    <a:pt x="100" y="437"/>
                    <a:pt x="100" y="437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594"/>
                    <a:pt x="226" y="721"/>
                    <a:pt x="237" y="721"/>
                  </a:cubicBezTo>
                  <a:cubicBezTo>
                    <a:pt x="248" y="721"/>
                    <a:pt x="248" y="726"/>
                    <a:pt x="280" y="696"/>
                  </a:cubicBezTo>
                  <a:cubicBezTo>
                    <a:pt x="312" y="665"/>
                    <a:pt x="455" y="483"/>
                    <a:pt x="455" y="483"/>
                  </a:cubicBezTo>
                  <a:cubicBezTo>
                    <a:pt x="455" y="946"/>
                    <a:pt x="455" y="946"/>
                    <a:pt x="455" y="946"/>
                  </a:cubicBezTo>
                  <a:cubicBezTo>
                    <a:pt x="760" y="946"/>
                    <a:pt x="760" y="946"/>
                    <a:pt x="760" y="946"/>
                  </a:cubicBezTo>
                  <a:cubicBezTo>
                    <a:pt x="760" y="437"/>
                    <a:pt x="760" y="437"/>
                    <a:pt x="760" y="437"/>
                  </a:cubicBezTo>
                  <a:cubicBezTo>
                    <a:pt x="651" y="0"/>
                    <a:pt x="651" y="0"/>
                    <a:pt x="651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899C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6004563" y="5023200"/>
              <a:ext cx="93254" cy="778731"/>
            </a:xfrm>
            <a:custGeom>
              <a:avLst/>
              <a:gdLst>
                <a:gd name="T0" fmla="*/ 77 w 77"/>
                <a:gd name="T1" fmla="*/ 643 h 643"/>
                <a:gd name="T2" fmla="*/ 67 w 77"/>
                <a:gd name="T3" fmla="*/ 127 h 643"/>
                <a:gd name="T4" fmla="*/ 67 w 77"/>
                <a:gd name="T5" fmla="*/ 0 h 643"/>
                <a:gd name="T6" fmla="*/ 0 w 77"/>
                <a:gd name="T7" fmla="*/ 35 h 643"/>
                <a:gd name="T8" fmla="*/ 41 w 77"/>
                <a:gd name="T9" fmla="*/ 93 h 643"/>
                <a:gd name="T10" fmla="*/ 10 w 77"/>
                <a:gd name="T11" fmla="*/ 391 h 643"/>
                <a:gd name="T12" fmla="*/ 77 w 77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3">
                  <a:moveTo>
                    <a:pt x="77" y="643"/>
                  </a:moveTo>
                  <a:lnTo>
                    <a:pt x="67" y="127"/>
                  </a:lnTo>
                  <a:lnTo>
                    <a:pt x="67" y="0"/>
                  </a:lnTo>
                  <a:lnTo>
                    <a:pt x="0" y="35"/>
                  </a:lnTo>
                  <a:lnTo>
                    <a:pt x="41" y="93"/>
                  </a:lnTo>
                  <a:lnTo>
                    <a:pt x="10" y="391"/>
                  </a:lnTo>
                  <a:lnTo>
                    <a:pt x="77" y="6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6085706" y="5023200"/>
              <a:ext cx="88410" cy="778731"/>
            </a:xfrm>
            <a:custGeom>
              <a:avLst/>
              <a:gdLst>
                <a:gd name="T0" fmla="*/ 10 w 73"/>
                <a:gd name="T1" fmla="*/ 643 h 643"/>
                <a:gd name="T2" fmla="*/ 0 w 73"/>
                <a:gd name="T3" fmla="*/ 127 h 643"/>
                <a:gd name="T4" fmla="*/ 0 w 73"/>
                <a:gd name="T5" fmla="*/ 0 h 643"/>
                <a:gd name="T6" fmla="*/ 67 w 73"/>
                <a:gd name="T7" fmla="*/ 35 h 643"/>
                <a:gd name="T8" fmla="*/ 26 w 73"/>
                <a:gd name="T9" fmla="*/ 93 h 643"/>
                <a:gd name="T10" fmla="*/ 73 w 73"/>
                <a:gd name="T11" fmla="*/ 399 h 643"/>
                <a:gd name="T12" fmla="*/ 10 w 73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43">
                  <a:moveTo>
                    <a:pt x="10" y="643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26" y="93"/>
                  </a:lnTo>
                  <a:lnTo>
                    <a:pt x="73" y="399"/>
                  </a:lnTo>
                  <a:lnTo>
                    <a:pt x="10" y="6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6016674" y="5023200"/>
              <a:ext cx="81143" cy="778731"/>
            </a:xfrm>
            <a:custGeom>
              <a:avLst/>
              <a:gdLst>
                <a:gd name="T0" fmla="*/ 67 w 67"/>
                <a:gd name="T1" fmla="*/ 634 h 643"/>
                <a:gd name="T2" fmla="*/ 67 w 67"/>
                <a:gd name="T3" fmla="*/ 643 h 643"/>
                <a:gd name="T4" fmla="*/ 0 w 67"/>
                <a:gd name="T5" fmla="*/ 391 h 643"/>
                <a:gd name="T6" fmla="*/ 57 w 67"/>
                <a:gd name="T7" fmla="*/ 0 h 643"/>
                <a:gd name="T8" fmla="*/ 67 w 67"/>
                <a:gd name="T9" fmla="*/ 63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3">
                  <a:moveTo>
                    <a:pt x="67" y="634"/>
                  </a:moveTo>
                  <a:lnTo>
                    <a:pt x="67" y="643"/>
                  </a:lnTo>
                  <a:lnTo>
                    <a:pt x="0" y="391"/>
                  </a:lnTo>
                  <a:lnTo>
                    <a:pt x="57" y="0"/>
                  </a:lnTo>
                  <a:lnTo>
                    <a:pt x="67" y="6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5647291" y="4882713"/>
              <a:ext cx="450526" cy="919217"/>
            </a:xfrm>
            <a:custGeom>
              <a:avLst/>
              <a:gdLst>
                <a:gd name="T0" fmla="*/ 185 w 372"/>
                <a:gd name="T1" fmla="*/ 0 h 759"/>
                <a:gd name="T2" fmla="*/ 0 w 372"/>
                <a:gd name="T3" fmla="*/ 84 h 759"/>
                <a:gd name="T4" fmla="*/ 112 w 372"/>
                <a:gd name="T5" fmla="*/ 202 h 759"/>
                <a:gd name="T6" fmla="*/ 60 w 372"/>
                <a:gd name="T7" fmla="*/ 303 h 759"/>
                <a:gd name="T8" fmla="*/ 372 w 372"/>
                <a:gd name="T9" fmla="*/ 759 h 759"/>
                <a:gd name="T10" fmla="*/ 185 w 372"/>
                <a:gd name="T1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759">
                  <a:moveTo>
                    <a:pt x="185" y="0"/>
                  </a:moveTo>
                  <a:lnTo>
                    <a:pt x="0" y="84"/>
                  </a:lnTo>
                  <a:lnTo>
                    <a:pt x="112" y="202"/>
                  </a:lnTo>
                  <a:lnTo>
                    <a:pt x="60" y="303"/>
                  </a:lnTo>
                  <a:lnTo>
                    <a:pt x="372" y="7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6095394" y="4886346"/>
              <a:ext cx="452948" cy="915584"/>
            </a:xfrm>
            <a:custGeom>
              <a:avLst/>
              <a:gdLst>
                <a:gd name="T0" fmla="*/ 189 w 374"/>
                <a:gd name="T1" fmla="*/ 0 h 756"/>
                <a:gd name="T2" fmla="*/ 374 w 374"/>
                <a:gd name="T3" fmla="*/ 79 h 756"/>
                <a:gd name="T4" fmla="*/ 259 w 374"/>
                <a:gd name="T5" fmla="*/ 199 h 756"/>
                <a:gd name="T6" fmla="*/ 312 w 374"/>
                <a:gd name="T7" fmla="*/ 300 h 756"/>
                <a:gd name="T8" fmla="*/ 0 w 374"/>
                <a:gd name="T9" fmla="*/ 756 h 756"/>
                <a:gd name="T10" fmla="*/ 189 w 374"/>
                <a:gd name="T1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756">
                  <a:moveTo>
                    <a:pt x="189" y="0"/>
                  </a:moveTo>
                  <a:lnTo>
                    <a:pt x="374" y="79"/>
                  </a:lnTo>
                  <a:lnTo>
                    <a:pt x="259" y="199"/>
                  </a:lnTo>
                  <a:lnTo>
                    <a:pt x="312" y="300"/>
                  </a:lnTo>
                  <a:lnTo>
                    <a:pt x="0" y="75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5579470" y="6366298"/>
              <a:ext cx="282184" cy="66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333979" y="6366298"/>
              <a:ext cx="282184" cy="666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5719956" y="4211769"/>
              <a:ext cx="755720" cy="295506"/>
            </a:xfrm>
            <a:custGeom>
              <a:avLst/>
              <a:gdLst>
                <a:gd name="T0" fmla="*/ 336 w 364"/>
                <a:gd name="T1" fmla="*/ 7 h 142"/>
                <a:gd name="T2" fmla="*/ 258 w 364"/>
                <a:gd name="T3" fmla="*/ 5 h 142"/>
                <a:gd name="T4" fmla="*/ 192 w 364"/>
                <a:gd name="T5" fmla="*/ 16 h 142"/>
                <a:gd name="T6" fmla="*/ 182 w 364"/>
                <a:gd name="T7" fmla="*/ 16 h 142"/>
                <a:gd name="T8" fmla="*/ 172 w 364"/>
                <a:gd name="T9" fmla="*/ 16 h 142"/>
                <a:gd name="T10" fmla="*/ 106 w 364"/>
                <a:gd name="T11" fmla="*/ 5 h 142"/>
                <a:gd name="T12" fmla="*/ 28 w 364"/>
                <a:gd name="T13" fmla="*/ 7 h 142"/>
                <a:gd name="T14" fmla="*/ 0 w 364"/>
                <a:gd name="T15" fmla="*/ 11 h 142"/>
                <a:gd name="T16" fmla="*/ 0 w 364"/>
                <a:gd name="T17" fmla="*/ 38 h 142"/>
                <a:gd name="T18" fmla="*/ 9 w 364"/>
                <a:gd name="T19" fmla="*/ 47 h 142"/>
                <a:gd name="T20" fmla="*/ 27 w 364"/>
                <a:gd name="T21" fmla="*/ 104 h 142"/>
                <a:gd name="T22" fmla="*/ 109 w 364"/>
                <a:gd name="T23" fmla="*/ 132 h 142"/>
                <a:gd name="T24" fmla="*/ 172 w 364"/>
                <a:gd name="T25" fmla="*/ 53 h 142"/>
                <a:gd name="T26" fmla="*/ 182 w 364"/>
                <a:gd name="T27" fmla="*/ 48 h 142"/>
                <a:gd name="T28" fmla="*/ 192 w 364"/>
                <a:gd name="T29" fmla="*/ 53 h 142"/>
                <a:gd name="T30" fmla="*/ 255 w 364"/>
                <a:gd name="T31" fmla="*/ 132 h 142"/>
                <a:gd name="T32" fmla="*/ 337 w 364"/>
                <a:gd name="T33" fmla="*/ 104 h 142"/>
                <a:gd name="T34" fmla="*/ 355 w 364"/>
                <a:gd name="T35" fmla="*/ 47 h 142"/>
                <a:gd name="T36" fmla="*/ 364 w 364"/>
                <a:gd name="T37" fmla="*/ 38 h 142"/>
                <a:gd name="T38" fmla="*/ 364 w 364"/>
                <a:gd name="T39" fmla="*/ 11 h 142"/>
                <a:gd name="T40" fmla="*/ 336 w 364"/>
                <a:gd name="T41" fmla="*/ 7 h 142"/>
                <a:gd name="T42" fmla="*/ 128 w 364"/>
                <a:gd name="T43" fmla="*/ 120 h 142"/>
                <a:gd name="T44" fmla="*/ 81 w 364"/>
                <a:gd name="T45" fmla="*/ 126 h 142"/>
                <a:gd name="T46" fmla="*/ 25 w 364"/>
                <a:gd name="T47" fmla="*/ 83 h 142"/>
                <a:gd name="T48" fmla="*/ 25 w 364"/>
                <a:gd name="T49" fmla="*/ 31 h 142"/>
                <a:gd name="T50" fmla="*/ 85 w 364"/>
                <a:gd name="T51" fmla="*/ 14 h 142"/>
                <a:gd name="T52" fmla="*/ 154 w 364"/>
                <a:gd name="T53" fmla="*/ 37 h 142"/>
                <a:gd name="T54" fmla="*/ 128 w 364"/>
                <a:gd name="T55" fmla="*/ 120 h 142"/>
                <a:gd name="T56" fmla="*/ 339 w 364"/>
                <a:gd name="T57" fmla="*/ 83 h 142"/>
                <a:gd name="T58" fmla="*/ 283 w 364"/>
                <a:gd name="T59" fmla="*/ 126 h 142"/>
                <a:gd name="T60" fmla="*/ 236 w 364"/>
                <a:gd name="T61" fmla="*/ 120 h 142"/>
                <a:gd name="T62" fmla="*/ 210 w 364"/>
                <a:gd name="T63" fmla="*/ 37 h 142"/>
                <a:gd name="T64" fmla="*/ 279 w 364"/>
                <a:gd name="T65" fmla="*/ 14 h 142"/>
                <a:gd name="T66" fmla="*/ 339 w 364"/>
                <a:gd name="T67" fmla="*/ 31 h 142"/>
                <a:gd name="T68" fmla="*/ 339 w 364"/>
                <a:gd name="T69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142">
                  <a:moveTo>
                    <a:pt x="336" y="7"/>
                  </a:moveTo>
                  <a:cubicBezTo>
                    <a:pt x="336" y="7"/>
                    <a:pt x="290" y="0"/>
                    <a:pt x="258" y="5"/>
                  </a:cubicBezTo>
                  <a:cubicBezTo>
                    <a:pt x="227" y="10"/>
                    <a:pt x="200" y="17"/>
                    <a:pt x="192" y="16"/>
                  </a:cubicBezTo>
                  <a:cubicBezTo>
                    <a:pt x="184" y="16"/>
                    <a:pt x="182" y="16"/>
                    <a:pt x="182" y="16"/>
                  </a:cubicBezTo>
                  <a:cubicBezTo>
                    <a:pt x="182" y="16"/>
                    <a:pt x="180" y="16"/>
                    <a:pt x="172" y="16"/>
                  </a:cubicBezTo>
                  <a:cubicBezTo>
                    <a:pt x="164" y="17"/>
                    <a:pt x="137" y="10"/>
                    <a:pt x="106" y="5"/>
                  </a:cubicBezTo>
                  <a:cubicBezTo>
                    <a:pt x="74" y="0"/>
                    <a:pt x="28" y="7"/>
                    <a:pt x="28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7" y="44"/>
                    <a:pt x="9" y="47"/>
                  </a:cubicBezTo>
                  <a:cubicBezTo>
                    <a:pt x="10" y="51"/>
                    <a:pt x="20" y="89"/>
                    <a:pt x="27" y="104"/>
                  </a:cubicBezTo>
                  <a:cubicBezTo>
                    <a:pt x="33" y="119"/>
                    <a:pt x="55" y="142"/>
                    <a:pt x="109" y="132"/>
                  </a:cubicBezTo>
                  <a:cubicBezTo>
                    <a:pt x="162" y="123"/>
                    <a:pt x="168" y="56"/>
                    <a:pt x="172" y="53"/>
                  </a:cubicBezTo>
                  <a:cubicBezTo>
                    <a:pt x="175" y="49"/>
                    <a:pt x="182" y="48"/>
                    <a:pt x="182" y="48"/>
                  </a:cubicBezTo>
                  <a:cubicBezTo>
                    <a:pt x="182" y="48"/>
                    <a:pt x="189" y="49"/>
                    <a:pt x="192" y="53"/>
                  </a:cubicBezTo>
                  <a:cubicBezTo>
                    <a:pt x="196" y="56"/>
                    <a:pt x="202" y="123"/>
                    <a:pt x="255" y="132"/>
                  </a:cubicBezTo>
                  <a:cubicBezTo>
                    <a:pt x="309" y="142"/>
                    <a:pt x="331" y="119"/>
                    <a:pt x="337" y="104"/>
                  </a:cubicBezTo>
                  <a:cubicBezTo>
                    <a:pt x="344" y="89"/>
                    <a:pt x="354" y="51"/>
                    <a:pt x="355" y="47"/>
                  </a:cubicBezTo>
                  <a:cubicBezTo>
                    <a:pt x="357" y="44"/>
                    <a:pt x="364" y="38"/>
                    <a:pt x="364" y="38"/>
                  </a:cubicBezTo>
                  <a:cubicBezTo>
                    <a:pt x="364" y="11"/>
                    <a:pt x="364" y="11"/>
                    <a:pt x="364" y="11"/>
                  </a:cubicBezTo>
                  <a:lnTo>
                    <a:pt x="336" y="7"/>
                  </a:lnTo>
                  <a:close/>
                  <a:moveTo>
                    <a:pt x="128" y="120"/>
                  </a:moveTo>
                  <a:cubicBezTo>
                    <a:pt x="128" y="120"/>
                    <a:pt x="107" y="129"/>
                    <a:pt x="81" y="126"/>
                  </a:cubicBezTo>
                  <a:cubicBezTo>
                    <a:pt x="55" y="123"/>
                    <a:pt x="40" y="125"/>
                    <a:pt x="25" y="83"/>
                  </a:cubicBezTo>
                  <a:cubicBezTo>
                    <a:pt x="25" y="83"/>
                    <a:pt x="15" y="50"/>
                    <a:pt x="25" y="31"/>
                  </a:cubicBezTo>
                  <a:cubicBezTo>
                    <a:pt x="25" y="31"/>
                    <a:pt x="32" y="14"/>
                    <a:pt x="85" y="14"/>
                  </a:cubicBezTo>
                  <a:cubicBezTo>
                    <a:pt x="139" y="14"/>
                    <a:pt x="149" y="28"/>
                    <a:pt x="154" y="37"/>
                  </a:cubicBezTo>
                  <a:cubicBezTo>
                    <a:pt x="160" y="47"/>
                    <a:pt x="163" y="96"/>
                    <a:pt x="128" y="120"/>
                  </a:cubicBezTo>
                  <a:close/>
                  <a:moveTo>
                    <a:pt x="339" y="83"/>
                  </a:moveTo>
                  <a:cubicBezTo>
                    <a:pt x="324" y="125"/>
                    <a:pt x="309" y="123"/>
                    <a:pt x="283" y="126"/>
                  </a:cubicBezTo>
                  <a:cubicBezTo>
                    <a:pt x="257" y="129"/>
                    <a:pt x="236" y="120"/>
                    <a:pt x="236" y="120"/>
                  </a:cubicBezTo>
                  <a:cubicBezTo>
                    <a:pt x="201" y="96"/>
                    <a:pt x="204" y="47"/>
                    <a:pt x="210" y="37"/>
                  </a:cubicBezTo>
                  <a:cubicBezTo>
                    <a:pt x="215" y="28"/>
                    <a:pt x="225" y="14"/>
                    <a:pt x="279" y="14"/>
                  </a:cubicBezTo>
                  <a:cubicBezTo>
                    <a:pt x="332" y="14"/>
                    <a:pt x="339" y="31"/>
                    <a:pt x="339" y="31"/>
                  </a:cubicBezTo>
                  <a:cubicBezTo>
                    <a:pt x="349" y="50"/>
                    <a:pt x="339" y="83"/>
                    <a:pt x="339" y="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49"/>
            <p:cNvSpPr/>
            <p:nvPr/>
          </p:nvSpPr>
          <p:spPr bwMode="auto">
            <a:xfrm>
              <a:off x="6091761" y="5801930"/>
              <a:ext cx="26644" cy="970083"/>
            </a:xfrm>
            <a:custGeom>
              <a:avLst/>
              <a:gdLst>
                <a:gd name="T0" fmla="*/ 3 w 22"/>
                <a:gd name="T1" fmla="*/ 0 h 801"/>
                <a:gd name="T2" fmla="*/ 0 w 22"/>
                <a:gd name="T3" fmla="*/ 801 h 801"/>
                <a:gd name="T4" fmla="*/ 22 w 22"/>
                <a:gd name="T5" fmla="*/ 801 h 801"/>
                <a:gd name="T6" fmla="*/ 3 w 22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801">
                  <a:moveTo>
                    <a:pt x="3" y="0"/>
                  </a:moveTo>
                  <a:lnTo>
                    <a:pt x="0" y="801"/>
                  </a:lnTo>
                  <a:lnTo>
                    <a:pt x="22" y="80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9" name="AutoShape 82"/>
          <p:cNvSpPr>
            <a:spLocks noChangeAspect="1"/>
          </p:cNvSpPr>
          <p:nvPr/>
        </p:nvSpPr>
        <p:spPr bwMode="auto">
          <a:xfrm>
            <a:off x="2758624" y="3731976"/>
            <a:ext cx="370514" cy="3706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rgbClr val="006666"/>
          </a:solidFill>
          <a:ln>
            <a:noFill/>
          </a:ln>
          <a:effectLst/>
        </p:spPr>
        <p:txBody>
          <a:bodyPr lIns="38092" tIns="38092" rIns="38092" bIns="38092" anchor="ctr"/>
          <a:lstStyle/>
          <a:p>
            <a:pPr defTabSz="342265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0" name="Freeform 16"/>
          <p:cNvSpPr>
            <a:spLocks noChangeAspect="1" noChangeArrowheads="1"/>
          </p:cNvSpPr>
          <p:nvPr/>
        </p:nvSpPr>
        <p:spPr bwMode="auto">
          <a:xfrm>
            <a:off x="5411958" y="2398697"/>
            <a:ext cx="438622" cy="689023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  <a:effec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sz="1800" dirty="0">
              <a:cs typeface="+mn-ea"/>
              <a:sym typeface="+mn-lt"/>
            </a:endParaRPr>
          </a:p>
        </p:txBody>
      </p:sp>
      <p:sp>
        <p:nvSpPr>
          <p:cNvPr id="51" name="Freeform 290"/>
          <p:cNvSpPr>
            <a:spLocks noChangeAspect="1" noChangeArrowheads="1"/>
          </p:cNvSpPr>
          <p:nvPr/>
        </p:nvSpPr>
        <p:spPr bwMode="auto">
          <a:xfrm>
            <a:off x="6107381" y="3781007"/>
            <a:ext cx="483225" cy="374275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rgbClr val="F17445"/>
          </a:solidFill>
          <a:ln>
            <a:noFill/>
          </a:ln>
          <a:effec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sz="1800" dirty="0">
              <a:cs typeface="+mn-ea"/>
              <a:sym typeface="+mn-lt"/>
            </a:endParaRPr>
          </a:p>
        </p:txBody>
      </p:sp>
      <p:grpSp>
        <p:nvGrpSpPr>
          <p:cNvPr id="53" name="Group 4681"/>
          <p:cNvGrpSpPr>
            <a:grpSpLocks noChangeAspect="1"/>
          </p:cNvGrpSpPr>
          <p:nvPr/>
        </p:nvGrpSpPr>
        <p:grpSpPr bwMode="auto">
          <a:xfrm>
            <a:off x="3351873" y="2406479"/>
            <a:ext cx="491420" cy="644097"/>
            <a:chOff x="4576763" y="2300287"/>
            <a:chExt cx="276225" cy="361950"/>
          </a:xfrm>
          <a:solidFill>
            <a:srgbClr val="E94744"/>
          </a:solidFill>
        </p:grpSpPr>
        <p:sp>
          <p:nvSpPr>
            <p:cNvPr id="54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55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56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57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58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59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60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61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62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63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+mn-ea"/>
                <a:sym typeface="+mn-lt"/>
              </a:endParaRPr>
            </a:p>
          </p:txBody>
        </p:sp>
      </p:grpSp>
      <p:sp>
        <p:nvSpPr>
          <p:cNvPr id="64" name="TextBox 67"/>
          <p:cNvSpPr txBox="1"/>
          <p:nvPr/>
        </p:nvSpPr>
        <p:spPr>
          <a:xfrm>
            <a:off x="6109931" y="1701720"/>
            <a:ext cx="1996380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ru-RU" sz="1200" dirty="0">
                <a:latin typeface="Century Gothic" panose="020B0502020202020204" pitchFamily="34" charset="0"/>
              </a:rPr>
              <a:t>Отправка электронного</a:t>
            </a:r>
            <a:br>
              <a:rPr lang="ru-RU" sz="1200" dirty="0">
                <a:latin typeface="Century Gothic" panose="020B0502020202020204" pitchFamily="34" charset="0"/>
              </a:rPr>
            </a:br>
            <a:r>
              <a:rPr lang="ru-RU" sz="1200" dirty="0">
                <a:latin typeface="Century Gothic" panose="020B0502020202020204" pitchFamily="34" charset="0"/>
              </a:rPr>
              <a:t> талона в TG</a:t>
            </a:r>
            <a:endParaRPr lang="id-ID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69" name="TextBox 72"/>
          <p:cNvSpPr txBox="1"/>
          <p:nvPr/>
        </p:nvSpPr>
        <p:spPr>
          <a:xfrm>
            <a:off x="7065787" y="3297472"/>
            <a:ext cx="1805623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Печать талона</a:t>
            </a:r>
            <a:b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</a:br>
            <a: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 можно осуществить</a:t>
            </a:r>
            <a:b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</a:br>
            <a: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 через терминал,</a:t>
            </a:r>
            <a:b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</a:br>
            <a: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 а также </a:t>
            </a:r>
            <a:b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</a:br>
            <a: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через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TG</a:t>
            </a:r>
            <a:r>
              <a:rPr lang="ru-RU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 бота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 </a:t>
            </a:r>
            <a:endParaRPr lang="id-ID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74" name="TextBox 87"/>
          <p:cNvSpPr txBox="1"/>
          <p:nvPr/>
        </p:nvSpPr>
        <p:spPr>
          <a:xfrm flipH="1">
            <a:off x="1572404" y="1723016"/>
            <a:ext cx="125098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1600"/>
            </a:lvl1pPr>
          </a:lstStyle>
          <a:p>
            <a:r>
              <a:rPr lang="ru-RU" sz="1200" dirty="0">
                <a:latin typeface="Century Gothic" panose="020B0502020202020204" pitchFamily="34" charset="0"/>
              </a:rPr>
              <a:t>Голосовой</a:t>
            </a:r>
            <a:br>
              <a:rPr lang="ru-RU" sz="1200" dirty="0">
                <a:latin typeface="Century Gothic" panose="020B0502020202020204" pitchFamily="34" charset="0"/>
              </a:rPr>
            </a:br>
            <a:r>
              <a:rPr lang="ru-RU" sz="1200" dirty="0">
                <a:latin typeface="Century Gothic" panose="020B0502020202020204" pitchFamily="34" charset="0"/>
              </a:rPr>
              <a:t> вызов клиента</a:t>
            </a:r>
            <a:endParaRPr lang="id-ID" sz="1200" dirty="0">
              <a:latin typeface="Century Gothic" panose="020B0502020202020204" pitchFamily="34" charset="0"/>
              <a:sym typeface="+mn-lt"/>
            </a:endParaRPr>
          </a:p>
        </p:txBody>
      </p:sp>
      <p:sp>
        <p:nvSpPr>
          <p:cNvPr id="79" name="TextBox 92"/>
          <p:cNvSpPr txBox="1"/>
          <p:nvPr/>
        </p:nvSpPr>
        <p:spPr>
          <a:xfrm flipH="1">
            <a:off x="72003" y="3598366"/>
            <a:ext cx="2462553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</a:rPr>
              <a:t>Отображение отчетов</a:t>
            </a:r>
            <a:b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</a:rPr>
            </a:b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</a:rPr>
              <a:t> в формате</a:t>
            </a:r>
            <a:b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</a:rPr>
            </a:b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+mn-ea"/>
              </a:rPr>
              <a:t> инфографики</a:t>
            </a:r>
            <a:endParaRPr lang="id-ID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3065053" y="1647728"/>
            <a:ext cx="449065" cy="461665"/>
            <a:chOff x="3764383" y="666992"/>
            <a:chExt cx="449065" cy="461665"/>
          </a:xfrm>
        </p:grpSpPr>
        <p:sp>
          <p:nvSpPr>
            <p:cNvPr id="84" name="椭圆 83"/>
            <p:cNvSpPr/>
            <p:nvPr/>
          </p:nvSpPr>
          <p:spPr>
            <a:xfrm rot="9480000">
              <a:off x="3764383" y="673293"/>
              <a:ext cx="449065" cy="449065"/>
            </a:xfrm>
            <a:prstGeom prst="ellipse">
              <a:avLst/>
            </a:prstGeom>
            <a:gradFill flip="none" rotWithShape="1">
              <a:gsLst>
                <a:gs pos="0">
                  <a:srgbClr val="009999"/>
                </a:gs>
                <a:gs pos="100000">
                  <a:srgbClr val="008080"/>
                </a:gs>
              </a:gsLst>
              <a:lin ang="10200000" scaled="0"/>
              <a:tileRect/>
            </a:gradFill>
            <a:ln w="38100">
              <a:gradFill flip="none" rotWithShape="1">
                <a:gsLst>
                  <a:gs pos="0">
                    <a:srgbClr val="008080"/>
                  </a:gs>
                  <a:gs pos="100000">
                    <a:srgbClr val="009999"/>
                  </a:gs>
                </a:gsLst>
                <a:lin ang="54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800651" y="666992"/>
              <a:ext cx="341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631269" y="1678042"/>
            <a:ext cx="449065" cy="461665"/>
            <a:chOff x="4445296" y="666992"/>
            <a:chExt cx="449065" cy="461665"/>
          </a:xfrm>
        </p:grpSpPr>
        <p:sp>
          <p:nvSpPr>
            <p:cNvPr id="87" name="椭圆 86"/>
            <p:cNvSpPr/>
            <p:nvPr/>
          </p:nvSpPr>
          <p:spPr>
            <a:xfrm rot="9480000">
              <a:off x="4445296" y="673293"/>
              <a:ext cx="449065" cy="449065"/>
            </a:xfrm>
            <a:prstGeom prst="ellipse">
              <a:avLst/>
            </a:prstGeom>
            <a:gradFill flip="none" rotWithShape="1">
              <a:gsLst>
                <a:gs pos="0">
                  <a:srgbClr val="015A74"/>
                </a:gs>
                <a:gs pos="100000">
                  <a:srgbClr val="003366"/>
                </a:gs>
              </a:gsLst>
              <a:lin ang="10200000" scaled="0"/>
              <a:tileRect/>
            </a:gradFill>
            <a:ln w="38100">
              <a:gradFill flip="none" rotWithShape="1">
                <a:gsLst>
                  <a:gs pos="0">
                    <a:srgbClr val="003366"/>
                  </a:gs>
                  <a:gs pos="100000">
                    <a:srgbClr val="015A74"/>
                  </a:gs>
                </a:gsLst>
                <a:lin ang="54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4496422" y="666992"/>
              <a:ext cx="341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119496" y="3143313"/>
            <a:ext cx="449065" cy="461762"/>
            <a:chOff x="5126209" y="660596"/>
            <a:chExt cx="449065" cy="461762"/>
          </a:xfrm>
        </p:grpSpPr>
        <p:sp>
          <p:nvSpPr>
            <p:cNvPr id="85" name="椭圆 84"/>
            <p:cNvSpPr/>
            <p:nvPr/>
          </p:nvSpPr>
          <p:spPr>
            <a:xfrm rot="9480000">
              <a:off x="5126209" y="673293"/>
              <a:ext cx="449065" cy="449065"/>
            </a:xfrm>
            <a:prstGeom prst="ellipse">
              <a:avLst/>
            </a:prstGeom>
            <a:gradFill flip="none" rotWithShape="1">
              <a:gsLst>
                <a:gs pos="0">
                  <a:srgbClr val="F17445"/>
                </a:gs>
                <a:gs pos="100000">
                  <a:srgbClr val="CC3300">
                    <a:lumMod val="99000"/>
                  </a:srgbClr>
                </a:gs>
              </a:gsLst>
              <a:lin ang="10200000" scaled="0"/>
              <a:tileRect/>
            </a:gradFill>
            <a:ln w="38100">
              <a:gradFill flip="none" rotWithShape="1">
                <a:gsLst>
                  <a:gs pos="0">
                    <a:srgbClr val="CC3300"/>
                  </a:gs>
                  <a:gs pos="100000">
                    <a:srgbClr val="F17445"/>
                  </a:gs>
                </a:gsLst>
                <a:lin ang="54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180086" y="660596"/>
              <a:ext cx="341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628992" y="3183231"/>
            <a:ext cx="481620" cy="461665"/>
            <a:chOff x="5805936" y="666992"/>
            <a:chExt cx="481620" cy="461665"/>
          </a:xfrm>
        </p:grpSpPr>
        <p:sp>
          <p:nvSpPr>
            <p:cNvPr id="86" name="椭圆 85"/>
            <p:cNvSpPr/>
            <p:nvPr/>
          </p:nvSpPr>
          <p:spPr>
            <a:xfrm rot="9480000">
              <a:off x="5805936" y="679391"/>
              <a:ext cx="481620" cy="449065"/>
            </a:xfrm>
            <a:prstGeom prst="ellipse">
              <a:avLst/>
            </a:prstGeom>
            <a:gradFill flip="none" rotWithShape="1">
              <a:gsLst>
                <a:gs pos="0">
                  <a:srgbClr val="E94744"/>
                </a:gs>
                <a:gs pos="100000">
                  <a:srgbClr val="C34A3D"/>
                </a:gs>
              </a:gsLst>
              <a:lin ang="10200000" scaled="0"/>
              <a:tileRect/>
            </a:gradFill>
            <a:ln w="38100">
              <a:gradFill flip="none" rotWithShape="1">
                <a:gsLst>
                  <a:gs pos="0">
                    <a:srgbClr val="C34A3D"/>
                  </a:gs>
                  <a:gs pos="100000">
                    <a:srgbClr val="E94744"/>
                  </a:gs>
                </a:gsLst>
                <a:lin ang="54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5876091" y="666992"/>
              <a:ext cx="341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椭圆 1">
            <a:extLst>
              <a:ext uri="{FF2B5EF4-FFF2-40B4-BE49-F238E27FC236}">
                <a16:creationId xmlns:a16="http://schemas.microsoft.com/office/drawing/2014/main" id="{2AC8A95B-F4A7-4F99-8CF5-8FE039CDE0C7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6" name="椭圆 5">
            <a:extLst>
              <a:ext uri="{FF2B5EF4-FFF2-40B4-BE49-F238E27FC236}">
                <a16:creationId xmlns:a16="http://schemas.microsoft.com/office/drawing/2014/main" id="{BD490E59-8358-4443-8E99-C35C7E4AEC7E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7" name="椭圆 10">
            <a:extLst>
              <a:ext uri="{FF2B5EF4-FFF2-40B4-BE49-F238E27FC236}">
                <a16:creationId xmlns:a16="http://schemas.microsoft.com/office/drawing/2014/main" id="{46FD9FDA-DF0F-4231-BE8C-2194E53C1584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6DE2B656-EBE7-4424-9D09-63028FB005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99" name="文本框 71">
            <a:extLst>
              <a:ext uri="{FF2B5EF4-FFF2-40B4-BE49-F238E27FC236}">
                <a16:creationId xmlns:a16="http://schemas.microsoft.com/office/drawing/2014/main" id="{678D5713-0A7A-4E14-9174-7EC4DABA8F61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Функционал и фичи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4" grpId="0"/>
      <p:bldP spid="74" grpId="0"/>
      <p:bldP spid="79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061624" y="1236225"/>
            <a:ext cx="7099540" cy="29787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TextBox 69"/>
          <p:cNvSpPr txBox="1"/>
          <p:nvPr/>
        </p:nvSpPr>
        <p:spPr>
          <a:xfrm>
            <a:off x="1948909" y="1759156"/>
            <a:ext cx="4784343" cy="16187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ru-RU" sz="1400" dirty="0">
                <a:latin typeface="Century Gothic" panose="020B0502020202020204" pitchFamily="34" charset="0"/>
              </a:rPr>
              <a:t>Была реализована система управления очередью на базе 1С, которая обеспечивает эффективное администрирование </a:t>
            </a:r>
            <a:r>
              <a:rPr lang="ru-RU" sz="1400" dirty="0" err="1">
                <a:latin typeface="Century Gothic" panose="020B0502020202020204" pitchFamily="34" charset="0"/>
              </a:rPr>
              <a:t>клиентопотока</a:t>
            </a:r>
            <a:r>
              <a:rPr lang="ru-RU" sz="1400" dirty="0">
                <a:latin typeface="Century Gothic" panose="020B0502020202020204" pitchFamily="34" charset="0"/>
              </a:rPr>
              <a:t> в почтовых отделениях.</a:t>
            </a:r>
            <a:r>
              <a:rPr lang="ru-RU" altLang="zh-CN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 </a:t>
            </a:r>
            <a:r>
              <a:rPr lang="ru-RU" sz="1400" dirty="0">
                <a:latin typeface="Century Gothic" panose="020B0502020202020204" pitchFamily="34" charset="0"/>
              </a:rPr>
              <a:t>Основная функциональность включает в себя выдачу талонов через терминалы и в цифровом виде через </a:t>
            </a:r>
            <a:r>
              <a:rPr lang="ru-RU" sz="1400" dirty="0" err="1">
                <a:latin typeface="Century Gothic" panose="020B0502020202020204" pitchFamily="34" charset="0"/>
              </a:rPr>
              <a:t>телеграм</a:t>
            </a:r>
            <a:r>
              <a:rPr lang="ru-RU" sz="1400" dirty="0">
                <a:latin typeface="Century Gothic" panose="020B0502020202020204" pitchFamily="34" charset="0"/>
              </a:rPr>
              <a:t> бота.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3" name="椭圆 1">
            <a:extLst>
              <a:ext uri="{FF2B5EF4-FFF2-40B4-BE49-F238E27FC236}">
                <a16:creationId xmlns:a16="http://schemas.microsoft.com/office/drawing/2014/main" id="{0067E1FF-D4E7-4095-BD22-B9D0F5D9ABA7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5">
            <a:extLst>
              <a:ext uri="{FF2B5EF4-FFF2-40B4-BE49-F238E27FC236}">
                <a16:creationId xmlns:a16="http://schemas.microsoft.com/office/drawing/2014/main" id="{576076DC-A3BD-4F5E-9DC5-8AB968113EFB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0">
            <a:extLst>
              <a:ext uri="{FF2B5EF4-FFF2-40B4-BE49-F238E27FC236}">
                <a16:creationId xmlns:a16="http://schemas.microsoft.com/office/drawing/2014/main" id="{165D7C41-2CD9-4F59-8B1E-8841798AC812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70749B6-C44D-47F4-AEC0-8604038D54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0E4013F2-2CE0-4260-A6A5-894B0A350760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Соответствие тех. заданию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>
            <a:extLst>
              <a:ext uri="{FF2B5EF4-FFF2-40B4-BE49-F238E27FC236}">
                <a16:creationId xmlns:a16="http://schemas.microsoft.com/office/drawing/2014/main" id="{0EB64290-4B41-4F59-A601-518F9ED719FA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DF885C71-8B8B-4512-9929-02818922C708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652FD318-C71C-4E80-A73F-1CE508BA6FCD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8AEA07-1E56-4D13-B958-B34F5011BA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6A4DB85F-CB6B-4669-B7B4-416A7FD362DF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Демонстрация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E67E8-2B66-4365-9AB8-3181AD738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254" y="1566011"/>
            <a:ext cx="6932147" cy="348773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>
            <a:extLst>
              <a:ext uri="{FF2B5EF4-FFF2-40B4-BE49-F238E27FC236}">
                <a16:creationId xmlns:a16="http://schemas.microsoft.com/office/drawing/2014/main" id="{0EB64290-4B41-4F59-A601-518F9ED719FA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DF885C71-8B8B-4512-9929-02818922C708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652FD318-C71C-4E80-A73F-1CE508BA6FCD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8AEA07-1E56-4D13-B958-B34F5011BA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6A4DB85F-CB6B-4669-B7B4-416A7FD362DF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Демонстрация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170E5C-8C6A-4891-8834-50BE60CF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026" y="1629664"/>
            <a:ext cx="6524124" cy="32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3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>
            <a:extLst>
              <a:ext uri="{FF2B5EF4-FFF2-40B4-BE49-F238E27FC236}">
                <a16:creationId xmlns:a16="http://schemas.microsoft.com/office/drawing/2014/main" id="{0EB64290-4B41-4F59-A601-518F9ED719FA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DF885C71-8B8B-4512-9929-02818922C708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652FD318-C71C-4E80-A73F-1CE508BA6FCD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8AEA07-1E56-4D13-B958-B34F5011BA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6A4DB85F-CB6B-4669-B7B4-416A7FD362DF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Демонстрация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E066F3-5FB7-4767-AC45-8BFAA20AC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942" y="1654837"/>
            <a:ext cx="727811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97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">
            <a:extLst>
              <a:ext uri="{FF2B5EF4-FFF2-40B4-BE49-F238E27FC236}">
                <a16:creationId xmlns:a16="http://schemas.microsoft.com/office/drawing/2014/main" id="{0EB64290-4B41-4F59-A601-518F9ED719FA}"/>
              </a:ext>
            </a:extLst>
          </p:cNvPr>
          <p:cNvSpPr/>
          <p:nvPr/>
        </p:nvSpPr>
        <p:spPr>
          <a:xfrm rot="9480000">
            <a:off x="447427" y="1380242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314DA0">
                  <a:shade val="30000"/>
                  <a:satMod val="115000"/>
                </a:srgbClr>
              </a:gs>
              <a:gs pos="50000">
                <a:srgbClr val="314DA0">
                  <a:shade val="67500"/>
                  <a:satMod val="115000"/>
                </a:srgbClr>
              </a:gs>
              <a:gs pos="100000">
                <a:srgbClr val="314D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314D9F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DF885C71-8B8B-4512-9929-02818922C708}"/>
              </a:ext>
            </a:extLst>
          </p:cNvPr>
          <p:cNvSpPr/>
          <p:nvPr/>
        </p:nvSpPr>
        <p:spPr>
          <a:xfrm rot="9480000">
            <a:off x="1529993" y="336526"/>
            <a:ext cx="449065" cy="449065"/>
          </a:xfrm>
          <a:prstGeom prst="ellipse">
            <a:avLst/>
          </a:prstGeom>
          <a:gradFill flip="none" rotWithShape="1">
            <a:gsLst>
              <a:gs pos="0">
                <a:srgbClr val="FF2136">
                  <a:shade val="30000"/>
                  <a:satMod val="115000"/>
                </a:srgbClr>
              </a:gs>
              <a:gs pos="50000">
                <a:srgbClr val="FF2136">
                  <a:shade val="67500"/>
                  <a:satMod val="115000"/>
                </a:srgbClr>
              </a:gs>
              <a:gs pos="100000">
                <a:srgbClr val="FF2136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solidFill>
              <a:srgbClr val="D60014"/>
            </a:soli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0">
            <a:extLst>
              <a:ext uri="{FF2B5EF4-FFF2-40B4-BE49-F238E27FC236}">
                <a16:creationId xmlns:a16="http://schemas.microsoft.com/office/drawing/2014/main" id="{652FD318-C71C-4E80-A73F-1CE508BA6FCD}"/>
              </a:ext>
            </a:extLst>
          </p:cNvPr>
          <p:cNvSpPr/>
          <p:nvPr/>
        </p:nvSpPr>
        <p:spPr>
          <a:xfrm>
            <a:off x="485507" y="298233"/>
            <a:ext cx="1196876" cy="119687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8AEA07-1E56-4D13-B958-B34F5011BA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86"/>
          <a:stretch/>
        </p:blipFill>
        <p:spPr>
          <a:xfrm>
            <a:off x="727576" y="497888"/>
            <a:ext cx="710163" cy="743690"/>
          </a:xfrm>
          <a:prstGeom prst="rect">
            <a:avLst/>
          </a:prstGeom>
          <a:noFill/>
          <a:effectLst>
            <a:outerShdw blurRad="38100" dist="38100" dir="3060000" algn="tl" rotWithShape="0">
              <a:prstClr val="black">
                <a:alpha val="39000"/>
              </a:prstClr>
            </a:outerShdw>
          </a:effectLst>
        </p:spPr>
      </p:pic>
      <p:sp>
        <p:nvSpPr>
          <p:cNvPr id="18" name="文本框 71">
            <a:extLst>
              <a:ext uri="{FF2B5EF4-FFF2-40B4-BE49-F238E27FC236}">
                <a16:creationId xmlns:a16="http://schemas.microsoft.com/office/drawing/2014/main" id="{6A4DB85F-CB6B-4669-B7B4-416A7FD362DF}"/>
              </a:ext>
            </a:extLst>
          </p:cNvPr>
          <p:cNvSpPr txBox="1"/>
          <p:nvPr/>
        </p:nvSpPr>
        <p:spPr>
          <a:xfrm>
            <a:off x="2080960" y="448758"/>
            <a:ext cx="5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+mn-ea"/>
                <a:sym typeface="+mn-lt"/>
              </a:rPr>
              <a:t>Демонстрация проекта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16786F-C1DE-4F43-A93D-AD1CCCE8E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290" y="1441233"/>
            <a:ext cx="6533420" cy="34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jp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a0wefq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278</Words>
  <Application>Microsoft Office PowerPoint</Application>
  <PresentationFormat>Экран (16:9)</PresentationFormat>
  <Paragraphs>71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微软雅黑</vt:lpstr>
      <vt:lpstr>Arial</vt:lpstr>
      <vt:lpstr>Calibri</vt:lpstr>
      <vt:lpstr>Century Gothic</vt:lpstr>
      <vt:lpstr>Sinkin Sans 400 Regular</vt:lpstr>
      <vt:lpstr>方正正黑简体</vt:lpstr>
      <vt:lpstr>www.jpppt.com</vt:lpstr>
      <vt:lpstr>www.freeppt7.com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www.jpppt.com</Manager>
  <Company>www.jpppt.com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www.jpppt.com</dc:creator>
  <cp:keywords>www.jpppt.com</cp:keywords>
  <dc:description>www.jpppt.com</dc:description>
  <cp:lastModifiedBy>Admin</cp:lastModifiedBy>
  <cp:revision>142</cp:revision>
  <dcterms:created xsi:type="dcterms:W3CDTF">2016-07-02T02:53:00Z</dcterms:created>
  <dcterms:modified xsi:type="dcterms:W3CDTF">2024-10-20T12:55:18Z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