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65" r:id="rId2"/>
  </p:sldIdLst>
  <p:sldSz cx="47548800" cy="36576000"/>
  <p:notesSz cx="6858000" cy="9144000"/>
  <p:defaultTextStyle>
    <a:defPPr>
      <a:defRPr lang="en-US"/>
    </a:defPPr>
    <a:lvl1pPr algn="l" defTabSz="2403475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403475" indent="-1946275" algn="l" defTabSz="2403475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806950" indent="-3892550" algn="l" defTabSz="2403475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7210425" indent="-5838825" algn="l" defTabSz="2403475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613900" indent="-7785100" algn="l" defTabSz="2403475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66"/>
    <p:restoredTop sz="94607"/>
  </p:normalViewPr>
  <p:slideViewPr>
    <p:cSldViewPr snapToObjects="1">
      <p:cViewPr varScale="1">
        <p:scale>
          <a:sx n="42" d="100"/>
          <a:sy n="42" d="100"/>
        </p:scale>
        <p:origin x="39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56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118C4-4EAE-964A-9F94-176B742C01BE}"/>
              </a:ext>
            </a:extLst>
          </p:cNvPr>
          <p:cNvSpPr txBox="1"/>
          <p:nvPr userDrawn="1"/>
        </p:nvSpPr>
        <p:spPr>
          <a:xfrm>
            <a:off x="0" y="0"/>
            <a:ext cx="47548800" cy="36576000"/>
          </a:xfrm>
          <a:prstGeom prst="rect">
            <a:avLst/>
          </a:prstGeom>
          <a:solidFill>
            <a:schemeClr val="bg1">
              <a:alpha val="98000"/>
            </a:schemeClr>
          </a:solidFill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EB1BB-B345-7F4E-84BF-2E2F196289D5}"/>
              </a:ext>
            </a:extLst>
          </p:cNvPr>
          <p:cNvCxnSpPr/>
          <p:nvPr userDrawn="1"/>
        </p:nvCxnSpPr>
        <p:spPr>
          <a:xfrm>
            <a:off x="0" y="3657600"/>
            <a:ext cx="47548800" cy="1588"/>
          </a:xfrm>
          <a:prstGeom prst="line">
            <a:avLst/>
          </a:prstGeom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5" descr="power-point-banner1.jpg">
            <a:extLst>
              <a:ext uri="{FF2B5EF4-FFF2-40B4-BE49-F238E27FC236}">
                <a16:creationId xmlns:a16="http://schemas.microsoft.com/office/drawing/2014/main" id="{2BA0379C-B3C0-0546-B6F8-7095004671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7548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ctr" defTabSz="2403475" rtl="0" eaLnBrk="1" fontAlgn="base" hangingPunct="1">
        <a:spcBef>
          <a:spcPct val="0"/>
        </a:spcBef>
        <a:spcAft>
          <a:spcPct val="0"/>
        </a:spcAft>
        <a:defRPr sz="231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2403475" rtl="0" eaLnBrk="1" fontAlgn="base" hangingPunct="1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801813" indent="-1801813" algn="l" defTabSz="24034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905250" indent="-1501775" algn="l" defTabSz="24034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6008688" indent="-1201738" algn="l" defTabSz="24034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8412163" indent="-1201738" algn="l" defTabSz="24034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10815638" indent="-1201738" algn="l" defTabSz="24034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(null)"/><Relationship Id="rId3" Type="http://schemas.openxmlformats.org/officeDocument/2006/relationships/image" Target="../media/image3.png"/><Relationship Id="rId7" Type="http://schemas.openxmlformats.org/officeDocument/2006/relationships/image" Target="../media/image7.(null)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(null)"/><Relationship Id="rId11" Type="http://schemas.openxmlformats.org/officeDocument/2006/relationships/image" Target="../media/image11.(null)"/><Relationship Id="rId5" Type="http://schemas.openxmlformats.org/officeDocument/2006/relationships/image" Target="../media/image5.(null)"/><Relationship Id="rId10" Type="http://schemas.openxmlformats.org/officeDocument/2006/relationships/image" Target="../media/image10.(null)"/><Relationship Id="rId4" Type="http://schemas.openxmlformats.org/officeDocument/2006/relationships/image" Target="../media/image4.(null)"/><Relationship Id="rId9" Type="http://schemas.openxmlformats.org/officeDocument/2006/relationships/image" Target="../media/image9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TextBox 35">
            <a:extLst>
              <a:ext uri="{FF2B5EF4-FFF2-40B4-BE49-F238E27FC236}">
                <a16:creationId xmlns:a16="http://schemas.microsoft.com/office/drawing/2014/main" id="{B4C49E68-606C-CA41-A0C5-535B53433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58" y="4419600"/>
            <a:ext cx="11200034" cy="28614688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076" name="TextBox 35">
            <a:extLst>
              <a:ext uri="{FF2B5EF4-FFF2-40B4-BE49-F238E27FC236}">
                <a16:creationId xmlns:a16="http://schemas.microsoft.com/office/drawing/2014/main" id="{CA40BFA1-2601-ED40-8B9B-3E45B0BA3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81713"/>
            <a:ext cx="22682200" cy="13730287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37440-144C-D549-A45D-2BDDE6E6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4" y="33024528"/>
            <a:ext cx="4000389" cy="3477154"/>
          </a:xfrm>
          <a:prstGeom prst="rect">
            <a:avLst/>
          </a:prstGeom>
        </p:spPr>
      </p:pic>
      <p:sp>
        <p:nvSpPr>
          <p:cNvPr id="3074" name="TextBox 8">
            <a:extLst>
              <a:ext uri="{FF2B5EF4-FFF2-40B4-BE49-F238E27FC236}">
                <a16:creationId xmlns:a16="http://schemas.microsoft.com/office/drawing/2014/main" id="{905463EF-8559-B04D-9AA3-9BBB95E5F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458724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113AD554-15F6-A149-9C1F-F3DAB694B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3938" y="0"/>
            <a:ext cx="329228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40080" rIns="0" bIns="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6400" b="1" dirty="0">
                <a:solidFill>
                  <a:schemeClr val="bg1"/>
                </a:solidFill>
                <a:cs typeface="Arial" panose="020B0604020202020204" pitchFamily="34" charset="0"/>
              </a:rPr>
              <a:t>Memory-Access-Aware Loop Transformations of Accelerator-Bound OpenMP Loops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Artem Chikin</a:t>
            </a:r>
            <a:r>
              <a:rPr lang="en-US" altLang="en-US" sz="40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US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, Taylor Lloyd</a:t>
            </a:r>
            <a:r>
              <a:rPr lang="en-US" altLang="en-US" sz="40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US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, José Nelson Amaral</a:t>
            </a:r>
            <a:r>
              <a:rPr lang="en-US" altLang="en-US" sz="40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US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, Ettore Tiotto</a:t>
            </a:r>
            <a:r>
              <a:rPr lang="en-US" altLang="en-US" sz="40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n-US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sz="26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dirty="0">
                <a:solidFill>
                  <a:schemeClr val="bg1"/>
                </a:solidFill>
                <a:cs typeface="Arial" panose="020B0604020202020204" pitchFamily="34" charset="0"/>
              </a:rPr>
              <a:t>University of Alberta </a:t>
            </a:r>
            <a:r>
              <a:rPr lang="en-US" altLang="en-US" sz="26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US" altLang="en-US" sz="2600" dirty="0">
                <a:solidFill>
                  <a:schemeClr val="bg1"/>
                </a:solidFill>
                <a:cs typeface="Arial" panose="020B0604020202020204" pitchFamily="34" charset="0"/>
              </a:rPr>
              <a:t>IBM Canada</a:t>
            </a:r>
            <a:endParaRPr lang="en-AU" altLang="en-US" sz="2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1200"/>
              </a:spcBef>
            </a:pPr>
            <a:endParaRPr lang="en-AU" altLang="en-US" sz="2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1200"/>
              </a:spcBef>
            </a:pPr>
            <a:endParaRPr lang="en-AU" altLang="en-US" sz="4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1200"/>
              </a:spcBef>
            </a:pPr>
            <a:endParaRPr lang="en-AU" altLang="en-US" sz="4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2" name="TextBox 35">
            <a:extLst>
              <a:ext uri="{FF2B5EF4-FFF2-40B4-BE49-F238E27FC236}">
                <a16:creationId xmlns:a16="http://schemas.microsoft.com/office/drawing/2014/main" id="{F67F416C-8286-554A-9B5D-E8D98C4B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22682200" cy="1662113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Portable Performance Demands Stronger Program Analyses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81" name="TextBox 35">
            <a:extLst>
              <a:ext uri="{FF2B5EF4-FFF2-40B4-BE49-F238E27FC236}">
                <a16:creationId xmlns:a16="http://schemas.microsoft.com/office/drawing/2014/main" id="{8B79D6E1-3561-BB47-B1CC-AE6DDC1E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3938" y="20726400"/>
            <a:ext cx="10896600" cy="12307888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>
              <a:cs typeface="Arial" panose="020B0604020202020204" pitchFamily="34" charset="0"/>
            </a:endParaRP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1A914DBE-5CEA-5849-8E93-A6D58BE2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3938" y="20726400"/>
            <a:ext cx="10896600" cy="1709738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Memory Access Effects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83" name="TextBox 40">
            <a:extLst>
              <a:ext uri="{FF2B5EF4-FFF2-40B4-BE49-F238E27FC236}">
                <a16:creationId xmlns:a16="http://schemas.microsoft.com/office/drawing/2014/main" id="{A497DB38-FCED-5142-BE96-CE9ECDB7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6705" y="22770928"/>
            <a:ext cx="9871063" cy="272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rgbClr val="006231"/>
                </a:solidFill>
                <a:latin typeface="Helvetica" pitchFamily="2" charset="0"/>
                <a:cs typeface="Arial" panose="020B0604020202020204" pitchFamily="34" charset="0"/>
              </a:rPr>
              <a:t>A collapsed nest’s combined iteration space changes which threads execute which iteration points, affecting memory access patterns.</a:t>
            </a:r>
          </a:p>
        </p:txBody>
      </p:sp>
      <p:sp>
        <p:nvSpPr>
          <p:cNvPr id="3085" name="TextBox 35">
            <a:extLst>
              <a:ext uri="{FF2B5EF4-FFF2-40B4-BE49-F238E27FC236}">
                <a16:creationId xmlns:a16="http://schemas.microsoft.com/office/drawing/2014/main" id="{CD7FEF87-907D-E840-8CF7-E19D1E7B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726400"/>
            <a:ext cx="10896600" cy="12307888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>
              <a:cs typeface="Arial" panose="020B0604020202020204" pitchFamily="34" charset="0"/>
            </a:endParaRPr>
          </a:p>
        </p:txBody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5953AD3E-3DBD-3545-BD23-6DCF9812F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726400"/>
            <a:ext cx="10896600" cy="1662113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Parallelism Effects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87" name="TextBox 46">
            <a:extLst>
              <a:ext uri="{FF2B5EF4-FFF2-40B4-BE49-F238E27FC236}">
                <a16:creationId xmlns:a16="http://schemas.microsoft.com/office/drawing/2014/main" id="{9C4886D4-A1FA-384B-8612-E58980D0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79" y="22770928"/>
            <a:ext cx="10053242" cy="242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rgbClr val="006231"/>
                </a:solidFill>
                <a:latin typeface="Helvetica" pitchFamily="2" charset="0"/>
                <a:cs typeface="Arial" panose="020B0604020202020204" pitchFamily="34" charset="0"/>
              </a:rPr>
              <a:t>Collapsing a loop nest with a parallel outer loop increases the overall number of iterations that can execute in parallel.</a:t>
            </a:r>
          </a:p>
        </p:txBody>
      </p:sp>
      <p:sp>
        <p:nvSpPr>
          <p:cNvPr id="3089" name="TextBox 35">
            <a:extLst>
              <a:ext uri="{FF2B5EF4-FFF2-40B4-BE49-F238E27FC236}">
                <a16:creationId xmlns:a16="http://schemas.microsoft.com/office/drawing/2014/main" id="{19CADA43-1EC8-AC4F-9AC8-1809C056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4405" y="4419600"/>
            <a:ext cx="11210820" cy="23378178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>
              <a:cs typeface="Arial" panose="020B0604020202020204" pitchFamily="34" charset="0"/>
            </a:endParaRP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F4B2FF41-AC76-CA48-B892-688140500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6019" y="4439585"/>
            <a:ext cx="11160571" cy="1661993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wrap="square"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Performance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96" name="TextBox 35">
            <a:extLst>
              <a:ext uri="{FF2B5EF4-FFF2-40B4-BE49-F238E27FC236}">
                <a16:creationId xmlns:a16="http://schemas.microsoft.com/office/drawing/2014/main" id="{E3071984-9C03-AD48-973C-DFD0654F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4405" y="28199774"/>
            <a:ext cx="11264795" cy="4834513"/>
          </a:xfrm>
          <a:prstGeom prst="rect">
            <a:avLst/>
          </a:prstGeom>
          <a:noFill/>
          <a:ln w="12700">
            <a:solidFill>
              <a:srgbClr val="0062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0" tIns="457200" rIns="457200" bIns="45720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>
              <a:cs typeface="Arial" panose="020B0604020202020204" pitchFamily="34" charset="0"/>
            </a:endParaRPr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B5465862-C495-E04A-9B92-8C8D841B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4405" y="28174560"/>
            <a:ext cx="11264795" cy="1662113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wrap="square"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Takeaway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98" name="TextBox 63">
            <a:extLst>
              <a:ext uri="{FF2B5EF4-FFF2-40B4-BE49-F238E27FC236}">
                <a16:creationId xmlns:a16="http://schemas.microsoft.com/office/drawing/2014/main" id="{17A82AD2-14B3-5F44-BE06-5E0A530F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7509" y="30012457"/>
            <a:ext cx="10110191" cy="284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4000" dirty="0">
                <a:solidFill>
                  <a:srgbClr val="006231"/>
                </a:solidFill>
                <a:cs typeface="Arial" panose="020B0604020202020204" pitchFamily="34" charset="0"/>
              </a:rPr>
              <a:t>Architecture-aware compilers must employ strong program analyses to generate higher-performing code without portability-reducing annotations.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FB66B-6F8B-554C-86C8-1CF1C678752F}"/>
              </a:ext>
            </a:extLst>
          </p:cNvPr>
          <p:cNvSpPr txBox="1"/>
          <p:nvPr/>
        </p:nvSpPr>
        <p:spPr bwMode="auto">
          <a:xfrm>
            <a:off x="1186829" y="6594814"/>
            <a:ext cx="10350639" cy="5828161"/>
          </a:xfrm>
          <a:prstGeom prst="rect">
            <a:avLst/>
          </a:prstGeom>
          <a:noFill/>
        </p:spPr>
        <p:txBody>
          <a:bodyPr lIns="0" tIns="0" rIns="0" bIns="0" numCol="1" spcCol="640080"/>
          <a:lstStyle/>
          <a:p>
            <a:pPr>
              <a:lnSpc>
                <a:spcPct val="120000"/>
              </a:lnSpc>
              <a:defRPr/>
            </a:pPr>
            <a:r>
              <a:rPr lang="en-US" sz="4400" b="1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OpenMP </a:t>
            </a:r>
            <a:r>
              <a:rPr lang="en-US" sz="4400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supports architecture-agnostic accelerator programming. Computation on CPUs and GPUs has opposing performance demands to memory access patterns. CPUs must avoid false-sharing and achieve per-thread spatial locality. GPUs demand memory coalescing: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55FA-8CF8-894E-A92C-92B13F50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390" y="33303693"/>
            <a:ext cx="8798172" cy="3186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6D15F-BAC9-6E49-A634-B364D745E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09" y="26055650"/>
            <a:ext cx="10641382" cy="5799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C190A0-8D1A-A04F-AEFF-73FA85DAB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7445" y="26053518"/>
            <a:ext cx="10469585" cy="6426642"/>
          </a:xfrm>
          <a:prstGeom prst="rect">
            <a:avLst/>
          </a:prstGeom>
        </p:spPr>
      </p:pic>
      <p:sp>
        <p:nvSpPr>
          <p:cNvPr id="32" name="TextBox 35">
            <a:extLst>
              <a:ext uri="{FF2B5EF4-FFF2-40B4-BE49-F238E27FC236}">
                <a16:creationId xmlns:a16="http://schemas.microsoft.com/office/drawing/2014/main" id="{F69F7362-E117-6946-A053-E42ECB79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4405" y="4419720"/>
            <a:ext cx="11198672" cy="1661993"/>
          </a:xfrm>
          <a:prstGeom prst="rect">
            <a:avLst/>
          </a:prstGeom>
          <a:solidFill>
            <a:srgbClr val="006231"/>
          </a:solidFill>
          <a:ln w="12700" cmpd="sng">
            <a:solidFill>
              <a:srgbClr val="006231"/>
            </a:solidFill>
            <a:miter lim="800000"/>
            <a:headEnd/>
            <a:tailEnd/>
          </a:ln>
        </p:spPr>
        <p:txBody>
          <a:bodyPr wrap="square" lIns="457200" tIns="457200" rIns="457200" bIns="457200">
            <a:spAutoFit/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cs typeface="Arial" panose="020B0604020202020204" pitchFamily="34" charset="0"/>
              </a:rPr>
              <a:t>Portability</a:t>
            </a:r>
            <a:endParaRPr lang="en-US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C508C-FE4E-AB46-B450-57190F197E82}"/>
              </a:ext>
            </a:extLst>
          </p:cNvPr>
          <p:cNvSpPr txBox="1"/>
          <p:nvPr/>
        </p:nvSpPr>
        <p:spPr>
          <a:xfrm>
            <a:off x="24486716" y="6553200"/>
            <a:ext cx="1016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IPAD-enabled safety and profitability analyses power transformations that improve performance:</a:t>
            </a:r>
            <a:endParaRPr lang="en-US" sz="4400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9E4C7F-0A44-434C-89C3-EFDB32BB74C6}"/>
              </a:ext>
            </a:extLst>
          </p:cNvPr>
          <p:cNvSpPr txBox="1"/>
          <p:nvPr/>
        </p:nvSpPr>
        <p:spPr bwMode="auto">
          <a:xfrm>
            <a:off x="12783644" y="6553200"/>
            <a:ext cx="10566894" cy="5869775"/>
          </a:xfrm>
          <a:prstGeom prst="rect">
            <a:avLst/>
          </a:prstGeom>
          <a:noFill/>
        </p:spPr>
        <p:txBody>
          <a:bodyPr lIns="0" tIns="0" rIns="0" bIns="0" numCol="1" spcCol="640080"/>
          <a:lstStyle/>
          <a:p>
            <a:pPr>
              <a:lnSpc>
                <a:spcPct val="120000"/>
              </a:lnSpc>
              <a:defRPr/>
            </a:pPr>
            <a:r>
              <a:rPr lang="en-US" sz="4400" b="1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Iteration-Point Algebraic Difference (IPAD): </a:t>
            </a:r>
            <a:r>
              <a:rPr lang="en-US" sz="4400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A sophisticated static analysis framework that computes the inter-iteration memory access stride by calculating differences of addressing expressions’ symbolic values that capture both data and control flow: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EF8D29-291D-234A-A083-7F75445E4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9551" y="9581533"/>
            <a:ext cx="10941034" cy="70908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E7C3C5-8294-A94B-8743-E6822958B813}"/>
              </a:ext>
            </a:extLst>
          </p:cNvPr>
          <p:cNvSpPr txBox="1"/>
          <p:nvPr/>
        </p:nvSpPr>
        <p:spPr>
          <a:xfrm>
            <a:off x="35957572" y="6553390"/>
            <a:ext cx="104101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6231"/>
                </a:solidFill>
                <a:latin typeface="Helvetica" pitchFamily="2" charset="0"/>
                <a:ea typeface="Arial" charset="0"/>
                <a:cs typeface="Arial" charset="0"/>
              </a:rPr>
              <a:t>IPAD analysis framework can automatically discover optimization opportunities that would otherwise have to be specified by the programmer, like </a:t>
            </a:r>
            <a:r>
              <a:rPr lang="en-US" sz="4400" dirty="0">
                <a:solidFill>
                  <a:srgbClr val="00623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collapse(n).</a:t>
            </a:r>
            <a:endParaRPr lang="en-US" sz="4400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ED1E4A-36C0-FF4F-980D-5DCD6C848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3061" y="10449472"/>
            <a:ext cx="10783175" cy="87083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FC8F744-CB3E-9646-9DF5-9DEF992AE3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484" y="19002604"/>
            <a:ext cx="10732635" cy="8667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7765C-797F-C94A-974C-5E693BCD66F0}"/>
              </a:ext>
            </a:extLst>
          </p:cNvPr>
          <p:cNvSpPr txBox="1"/>
          <p:nvPr/>
        </p:nvSpPr>
        <p:spPr>
          <a:xfrm>
            <a:off x="24771301" y="8961511"/>
            <a:ext cx="7607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SPEC ACCEL: 557.pcsp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1FBA8-DDA1-9247-BBD7-4CB3E42D8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22947" y="13461722"/>
            <a:ext cx="10623060" cy="53115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7639E-B843-4644-ADC7-6EBD63088F8C}"/>
              </a:ext>
            </a:extLst>
          </p:cNvPr>
          <p:cNvCxnSpPr>
            <a:cxnSpLocks/>
          </p:cNvCxnSpPr>
          <p:nvPr/>
        </p:nvCxnSpPr>
        <p:spPr>
          <a:xfrm>
            <a:off x="12037096" y="6101578"/>
            <a:ext cx="0" cy="13730287"/>
          </a:xfrm>
          <a:prstGeom prst="line">
            <a:avLst/>
          </a:prstGeom>
          <a:ln w="12700">
            <a:solidFill>
              <a:srgbClr val="0062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119721-BD5B-1A45-ACFC-F06F5C18DAFC}"/>
              </a:ext>
            </a:extLst>
          </p:cNvPr>
          <p:cNvSpPr txBox="1"/>
          <p:nvPr/>
        </p:nvSpPr>
        <p:spPr>
          <a:xfrm>
            <a:off x="27205904" y="32648299"/>
            <a:ext cx="4708328" cy="37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*High-throughput benchmark versions used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438A01-5C1A-B042-A90B-B9AF06774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1646" y="17339866"/>
            <a:ext cx="11011708" cy="15308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0A321-2DC6-C44A-9454-AD5932A51D66}"/>
              </a:ext>
            </a:extLst>
          </p:cNvPr>
          <p:cNvSpPr txBox="1"/>
          <p:nvPr/>
        </p:nvSpPr>
        <p:spPr>
          <a:xfrm>
            <a:off x="31914232" y="24398754"/>
            <a:ext cx="3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BAC96-15A1-8445-96C7-D66EB5106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0574" y="12455824"/>
            <a:ext cx="10717512" cy="73233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982911-EA69-764D-9312-B01952E61A4A}"/>
              </a:ext>
            </a:extLst>
          </p:cNvPr>
          <p:cNvSpPr txBox="1"/>
          <p:nvPr/>
        </p:nvSpPr>
        <p:spPr>
          <a:xfrm>
            <a:off x="24741383" y="16672431"/>
            <a:ext cx="7607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Polybench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4_Office Theme</Template>
  <TotalTime>5743</TotalTime>
  <Words>211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Helvetica</vt:lpstr>
      <vt:lpstr>Menlo</vt:lpstr>
      <vt:lpstr>4_Office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Chikin</dc:creator>
  <cp:lastModifiedBy>Artem Chikin</cp:lastModifiedBy>
  <cp:revision>46</cp:revision>
  <cp:lastPrinted>2010-10-08T01:06:04Z</cp:lastPrinted>
  <dcterms:created xsi:type="dcterms:W3CDTF">2018-04-24T18:44:16Z</dcterms:created>
  <dcterms:modified xsi:type="dcterms:W3CDTF">2018-05-10T13:57:09Z</dcterms:modified>
</cp:coreProperties>
</file>