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71" r:id="rId12"/>
    <p:sldId id="270" r:id="rId13"/>
    <p:sldId id="267" r:id="rId14"/>
    <p:sldId id="268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553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48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2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249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9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8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18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46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86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AB1F5C-0ECD-4806-BAF8-EE9CB914CF98}" type="datetimeFigureOut">
              <a:rPr lang="ru-RU" smtClean="0"/>
              <a:t>27.04.2020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8884F2-4779-4F65-BC31-5167866DD3D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65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yer&#8211;Moore_string-search_algorithm" TargetMode="External"/><Relationship Id="rId2" Type="http://schemas.openxmlformats.org/officeDocument/2006/relationships/hyperlink" Target="https://ru.wikipedia.org/wiki/&#1040;&#1083;&#1075;&#1086;&#1088;&#1080;&#1090;&#1084;_&#1041;&#1086;&#1081;&#1077;&#1088;&#1072;_-_&#1052;&#1091;&#1088;&#1072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boyer-moore-algorithm-good-suffix-heuristic/" TargetMode="External"/><Relationship Id="rId4" Type="http://schemas.openxmlformats.org/officeDocument/2006/relationships/hyperlink" Target="https://www.geeksforgeeks.org/boyer-moore-algorithm-for-pattern-search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6961-2322-4A92-B90D-AC866E536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50830"/>
            <a:ext cx="8593438" cy="2206770"/>
          </a:xfrm>
        </p:spPr>
        <p:txBody>
          <a:bodyPr/>
          <a:lstStyle/>
          <a:p>
            <a:r>
              <a:rPr lang="ru-RU" sz="5400" dirty="0"/>
              <a:t>Алгоритм Бойера — Мура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02746-A1B4-41B9-BDA0-A7051DA1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899" y="6251984"/>
            <a:ext cx="3415579" cy="498651"/>
          </a:xfrm>
        </p:spPr>
        <p:txBody>
          <a:bodyPr/>
          <a:lstStyle/>
          <a:p>
            <a:r>
              <a:rPr lang="ru-RU" dirty="0"/>
              <a:t>Гурьянов Артём 11-909</a:t>
            </a:r>
          </a:p>
        </p:txBody>
      </p:sp>
    </p:spTree>
    <p:extLst>
      <p:ext uri="{BB962C8B-B14F-4D97-AF65-F5344CB8AC3E}">
        <p14:creationId xmlns:p14="http://schemas.microsoft.com/office/powerpoint/2010/main" val="74954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CFA7D-B2B8-416C-9810-4EF51839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C5C36-F223-4BDA-9146-4E304123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1680"/>
            <a:ext cx="10372578" cy="44172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n – </a:t>
            </a:r>
            <a:r>
              <a:rPr lang="ru-RU" sz="2400" dirty="0"/>
              <a:t>длина строки, </a:t>
            </a:r>
            <a:r>
              <a:rPr lang="en-US" sz="2400" dirty="0"/>
              <a:t>m – </a:t>
            </a:r>
            <a:r>
              <a:rPr lang="ru-RU" sz="2400" dirty="0"/>
              <a:t>длина шаблона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О(</a:t>
            </a:r>
            <a:r>
              <a:rPr lang="en-US" sz="2400" dirty="0"/>
              <a:t>n/m) </a:t>
            </a:r>
            <a:r>
              <a:rPr lang="ru-RU" sz="2400" dirty="0"/>
              <a:t>– в лучшем случае (если каждый раз несовпадение происходит на первом же сравниваемом символе и мы сдвигаем шаблон на </a:t>
            </a:r>
            <a:r>
              <a:rPr lang="en-US" sz="2400" dirty="0"/>
              <a:t>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O</a:t>
            </a:r>
            <a:r>
              <a:rPr lang="ru-RU" sz="2400" dirty="0"/>
              <a:t>(</a:t>
            </a:r>
            <a:r>
              <a:rPr lang="en-US" sz="2400" dirty="0"/>
              <a:t>n) </a:t>
            </a:r>
            <a:r>
              <a:rPr lang="ru-RU" sz="2400" dirty="0"/>
              <a:t>– в среднем (при поиске напрямую было бы </a:t>
            </a:r>
            <a:r>
              <a:rPr lang="en-US" sz="2400" dirty="0"/>
              <a:t>mn </a:t>
            </a:r>
            <a:r>
              <a:rPr lang="ru-RU" sz="2400" dirty="0"/>
              <a:t>сравнений, но алгоритм большую часть сравнений пропускает)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O(mn) – </a:t>
            </a:r>
            <a:r>
              <a:rPr lang="ru-RU" sz="2400" dirty="0"/>
              <a:t>в худшем случае (если мы ищем все вхождения шаблона, а строка и шаблон состоят из одинаковых символов)</a:t>
            </a: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O(m) – </a:t>
            </a:r>
            <a:r>
              <a:rPr lang="ru-RU" sz="2400" dirty="0"/>
              <a:t>сложность предварительной обработки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882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8423551-8B79-426C-B398-A5040A80A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831876"/>
              </p:ext>
            </p:extLst>
          </p:nvPr>
        </p:nvGraphicFramePr>
        <p:xfrm>
          <a:off x="3263704" y="241266"/>
          <a:ext cx="5894364" cy="66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788">
                  <a:extLst>
                    <a:ext uri="{9D8B030D-6E8A-4147-A177-3AD203B41FA5}">
                      <a16:colId xmlns:a16="http://schemas.microsoft.com/office/drawing/2014/main" val="3692604648"/>
                    </a:ext>
                  </a:extLst>
                </a:gridCol>
                <a:gridCol w="1964788">
                  <a:extLst>
                    <a:ext uri="{9D8B030D-6E8A-4147-A177-3AD203B41FA5}">
                      <a16:colId xmlns:a16="http://schemas.microsoft.com/office/drawing/2014/main" val="3166566135"/>
                    </a:ext>
                  </a:extLst>
                </a:gridCol>
                <a:gridCol w="1964788">
                  <a:extLst>
                    <a:ext uri="{9D8B030D-6E8A-4147-A177-3AD203B41FA5}">
                      <a16:colId xmlns:a16="http://schemas.microsoft.com/office/drawing/2014/main" val="3400839465"/>
                    </a:ext>
                  </a:extLst>
                </a:gridCol>
              </a:tblGrid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Длина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Время работы, мс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Количество итераций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54706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883.3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46232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885.4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92572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913.8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85019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925.4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4498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959.5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29570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120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949.6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88444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140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950.5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54695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160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1006.7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28104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180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957.3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70387"/>
                  </a:ext>
                </a:extLst>
              </a:tr>
              <a:tr h="57958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0.0247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1067.8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96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67EB82-8A16-48A9-BF82-9DB9AE5FAF3E}"/>
              </a:ext>
            </a:extLst>
          </p:cNvPr>
          <p:cNvSpPr/>
          <p:nvPr/>
        </p:nvSpPr>
        <p:spPr>
          <a:xfrm>
            <a:off x="0" y="6268357"/>
            <a:ext cx="12192000" cy="723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8A1E7-3683-40C2-874A-AD0E715A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29" y="6372665"/>
            <a:ext cx="11085342" cy="485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Длина строки указана на горизонтальной оси, длина шаблона – 10 символов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8051C7-43EF-4AC6-B07A-ECDA8DBD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9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28EB4-4930-4B77-A9DD-C4BF1950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2202B-2DE6-42F5-AC62-C97EDC47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02888"/>
            <a:ext cx="9753600" cy="36957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Работает очень быстро на хороших данных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Плохие данные встречаются очень редко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Не нужна предварительная обработка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802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FB672-826D-4B21-A867-63392CE8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6F48E-153F-4FF8-BFEB-A24B17F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1680"/>
            <a:ext cx="10597662" cy="38557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На коротких текстах  выигрыш не оправдывает предварительных вычислений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Алгоритм не расширяется до приблизительного поиска строки, поиска любой строки из нескольких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Если текст изменяется редко, а операций поиска проводится много, в тексте можно провести индексацию, после чего поиск можно будет выполнять во много раз быстрее</a:t>
            </a:r>
          </a:p>
        </p:txBody>
      </p:sp>
    </p:spTree>
    <p:extLst>
      <p:ext uri="{BB962C8B-B14F-4D97-AF65-F5344CB8AC3E}">
        <p14:creationId xmlns:p14="http://schemas.microsoft.com/office/powerpoint/2010/main" val="119836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3B08B-E315-43A1-A2F2-7B31CA49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C31D1-7F9A-4DE3-BE9B-06B5049A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78037"/>
            <a:ext cx="10705514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800" dirty="0"/>
              <a:t>Алгоритм целесообразно применять, если текст существенно длиннее шаблона, а индексацию текста проводить невыгодно (если текст часто меняется или поиск выполняется редко).</a:t>
            </a:r>
          </a:p>
        </p:txBody>
      </p:sp>
    </p:spTree>
    <p:extLst>
      <p:ext uri="{BB962C8B-B14F-4D97-AF65-F5344CB8AC3E}">
        <p14:creationId xmlns:p14="http://schemas.microsoft.com/office/powerpoint/2010/main" val="11189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B742D-7DCA-4A97-8F4E-E782DAFA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2485A-558E-4DE4-823A-E02522A3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https://ru.wikipedia.org/wiki/</a:t>
            </a:r>
            <a:r>
              <a:rPr lang="ru-RU" dirty="0">
                <a:hlinkClick r:id="rId2"/>
              </a:rPr>
              <a:t>Алгоритм_Бойера_-_Мура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https://en.wikipedia.org/wiki/Boyer–Moore_string-search_algorithm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https://www.geeksforgeeks.org/boyer-moore-algorithm-for-pattern-searching/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https://www.geeksforgeeks.org/boyer-moore-algorithm-good-suffix-heuristic/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50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6E883F-26FC-43AF-8A3E-D463585C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09" y="464235"/>
            <a:ext cx="10775852" cy="205388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dirty="0"/>
              <a:t>Алгоритм Бойера — Мура считается наиболее быстрым алгоритмом поиска подстроки в строке.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dirty="0"/>
              <a:t>Разработан Р. Бойером и Д. Муром в 1977 г.</a:t>
            </a:r>
          </a:p>
        </p:txBody>
      </p:sp>
    </p:spTree>
    <p:extLst>
      <p:ext uri="{BB962C8B-B14F-4D97-AF65-F5344CB8AC3E}">
        <p14:creationId xmlns:p14="http://schemas.microsoft.com/office/powerpoint/2010/main" val="330830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0B3464-E8D8-483B-AC80-BC0F26B2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74" y="1804182"/>
            <a:ext cx="10775852" cy="453683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800" dirty="0"/>
              <a:t>Ценой предварительных вычислений над шаблоном (но не над текстом) шаблон сравнивается с текстом не во всех позициях — часть проверок пропускаются как заведомо не дающие результата.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800" dirty="0"/>
              <a:t>Алгоритм состоит из применения 2 правил:</a:t>
            </a:r>
          </a:p>
          <a:p>
            <a:pPr>
              <a:lnSpc>
                <a:spcPct val="110000"/>
              </a:lnSpc>
            </a:pPr>
            <a:r>
              <a:rPr lang="ru-RU" sz="2800" dirty="0"/>
              <a:t>Эвристика стоп-символа (</a:t>
            </a:r>
            <a:r>
              <a:rPr lang="en-US" sz="2800" dirty="0"/>
              <a:t>Bad character rule</a:t>
            </a:r>
            <a:r>
              <a:rPr lang="ru-RU" sz="2800" dirty="0"/>
              <a:t>)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ru-RU" sz="2800" dirty="0"/>
              <a:t>Эвристика совпавшего суффикса (</a:t>
            </a:r>
            <a:r>
              <a:rPr lang="en-US" sz="2800" dirty="0"/>
              <a:t>Good suffix rule</a:t>
            </a:r>
            <a:r>
              <a:rPr lang="ru-RU" sz="28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800" dirty="0"/>
              <a:t>Далее в ходе работы алгоритма шаблон всегда сравнивается со строкой с конца шаблона.</a:t>
            </a: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ru-RU" sz="2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E183CE-C076-49CD-8ED7-DDDEB366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74" y="516988"/>
            <a:ext cx="9601200" cy="1114864"/>
          </a:xfrm>
        </p:spPr>
        <p:txBody>
          <a:bodyPr/>
          <a:lstStyle/>
          <a:p>
            <a:r>
              <a:rPr lang="ru-RU" dirty="0"/>
              <a:t>Основные принципы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103055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375A8-AAC3-4AAE-9730-2B60AFF0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символов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BD941D-4542-4071-A034-BD3EE3B40D13}"/>
              </a:ext>
            </a:extLst>
          </p:cNvPr>
          <p:cNvSpPr/>
          <p:nvPr/>
        </p:nvSpPr>
        <p:spPr>
          <a:xfrm>
            <a:off x="1266092" y="2044005"/>
            <a:ext cx="1038195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abcdadcd</a:t>
            </a:r>
            <a:endParaRPr lang="ru-RU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Символ              a  b  c  d</a:t>
            </a:r>
          </a:p>
          <a:p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Последняя позиция   4  1  6 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BD094-819B-41F1-AEBC-45DD6FF17727}"/>
              </a:ext>
            </a:extLst>
          </p:cNvPr>
          <p:cNvSpPr txBox="1"/>
          <p:nvPr/>
        </p:nvSpPr>
        <p:spPr>
          <a:xfrm>
            <a:off x="1266092" y="5910589"/>
            <a:ext cx="9989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Последний символ при создании таблицы не рассматривается.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416172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94DDA-3D1B-45DE-9190-83DB0104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37"/>
            <a:ext cx="9601200" cy="1044526"/>
          </a:xfrm>
        </p:spPr>
        <p:txBody>
          <a:bodyPr/>
          <a:lstStyle/>
          <a:p>
            <a:r>
              <a:rPr lang="ru-RU" dirty="0"/>
              <a:t>Эвристика стоп-символа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B69B8-5256-4BF7-92F9-F6D10C94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78" y="1497331"/>
            <a:ext cx="10585938" cy="152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При несовпадении символа шаблон сдвигается вправо так, чтобы символ строки, на котором произошло несовпадение (стоп-символ), совпал с последним таким же символом шаблона.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24065E-00B1-4974-8629-B5C0F57B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59" y="3024555"/>
            <a:ext cx="8661831" cy="38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4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E5BF88E-1401-4255-A0B3-C725320D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638300"/>
            <a:ext cx="1064807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Если стоп-символа нет в шаблоне, то шаблон сдвигается за этот символ.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7C217EA-5902-493D-84E0-095B2C06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37"/>
            <a:ext cx="9601200" cy="1044526"/>
          </a:xfrm>
        </p:spPr>
        <p:txBody>
          <a:bodyPr/>
          <a:lstStyle/>
          <a:p>
            <a:r>
              <a:rPr lang="ru-RU" dirty="0"/>
              <a:t>Эвристика стоп-символа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A1A7A9-6C8C-45EE-9A3F-5FE755B3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53" y="2732393"/>
            <a:ext cx="7962424" cy="41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4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E5BF88E-1401-4255-A0B3-C725320D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25" y="1638300"/>
            <a:ext cx="1064807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Если стоп-символ оказался за последней такой же буквой шаблона, эвристика стоп-символа не работает.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7C217EA-5902-493D-84E0-095B2C06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37"/>
            <a:ext cx="9601200" cy="1044526"/>
          </a:xfrm>
        </p:spPr>
        <p:txBody>
          <a:bodyPr/>
          <a:lstStyle/>
          <a:p>
            <a:r>
              <a:rPr lang="ru-RU" dirty="0"/>
              <a:t>Эвристика стоп-символа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41A15C-FCB3-4033-B21B-A44DE5133E8F}"/>
              </a:ext>
            </a:extLst>
          </p:cNvPr>
          <p:cNvSpPr/>
          <p:nvPr/>
        </p:nvSpPr>
        <p:spPr>
          <a:xfrm>
            <a:off x="1196925" y="3834705"/>
            <a:ext cx="106480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Строка:            * * * к о </a:t>
            </a:r>
            <a:r>
              <a:rPr lang="ru-RU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* * * * *</a:t>
            </a:r>
          </a:p>
          <a:p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Шаблон:            к о л о к </a:t>
            </a:r>
            <a:r>
              <a:rPr lang="ru-RU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л а</a:t>
            </a:r>
          </a:p>
          <a:p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Следующий шаг:     ????? </a:t>
            </a:r>
          </a:p>
        </p:txBody>
      </p:sp>
    </p:spTree>
    <p:extLst>
      <p:ext uri="{BB962C8B-B14F-4D97-AF65-F5344CB8AC3E}">
        <p14:creationId xmlns:p14="http://schemas.microsoft.com/office/powerpoint/2010/main" val="105404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A45D4-55BF-4ED2-83E7-DC0C23A6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суффиксов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2E51BE-FD34-440C-8AAD-CA23414F3FBE}"/>
              </a:ext>
            </a:extLst>
          </p:cNvPr>
          <p:cNvSpPr/>
          <p:nvPr/>
        </p:nvSpPr>
        <p:spPr>
          <a:xfrm>
            <a:off x="1120726" y="2017216"/>
            <a:ext cx="104429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Суффикс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[пустой]        л         ол       </a:t>
            </a: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Сдвиг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1         7          7       </a:t>
            </a: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Иллюстрация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было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?        ?л        ?ол       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стало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колокол         колокол    колокол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Суффикс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кол       ...  олокол        колокол</a:t>
            </a: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Сдвиг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4         ...       4              4</a:t>
            </a: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Иллюстрация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было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?кол      ... ?олокол        колокол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стало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колокол  ...     колокол        колокол</a:t>
            </a:r>
          </a:p>
        </p:txBody>
      </p:sp>
    </p:spTree>
    <p:extLst>
      <p:ext uri="{BB962C8B-B14F-4D97-AF65-F5344CB8AC3E}">
        <p14:creationId xmlns:p14="http://schemas.microsoft.com/office/powerpoint/2010/main" val="18870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A45D4-55BF-4ED2-83E7-DC0C23A6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066" y="216291"/>
            <a:ext cx="9601200" cy="1485900"/>
          </a:xfrm>
        </p:spPr>
        <p:txBody>
          <a:bodyPr/>
          <a:lstStyle/>
          <a:p>
            <a:r>
              <a:rPr lang="ru-RU" dirty="0"/>
              <a:t>Эвристика совпавшего суффикса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0D086A-4ECD-4567-BC49-A1A8E3E1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361" y="1094936"/>
            <a:ext cx="10578905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совпал суффикс S, а символ b, стоящий перед S в шаблоне, не совпал, то сдвигаем шаблон вправо так, чтобы строка совпала с шаблоном, а символ, предшествующий в шаблоне данному совпадению S, отличался бы от b.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B9601C-A749-4021-BC30-726B8451E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" t="3015" r="1329" b="19383"/>
          <a:stretch/>
        </p:blipFill>
        <p:spPr>
          <a:xfrm>
            <a:off x="1434905" y="2449537"/>
            <a:ext cx="9720776" cy="41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429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3264</TotalTime>
  <Words>598</Words>
  <Application>Microsoft Office PowerPoint</Application>
  <PresentationFormat>Широкоэкранный</PresentationFormat>
  <Paragraphs>94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Courier New</vt:lpstr>
      <vt:lpstr>Franklin Gothic Book</vt:lpstr>
      <vt:lpstr>Уголки</vt:lpstr>
      <vt:lpstr>Алгоритм Бойера — Мура</vt:lpstr>
      <vt:lpstr>Презентация PowerPoint</vt:lpstr>
      <vt:lpstr>Основные принципы работы</vt:lpstr>
      <vt:lpstr>Таблица символов</vt:lpstr>
      <vt:lpstr>Эвристика стоп-символа</vt:lpstr>
      <vt:lpstr>Эвристика стоп-символа</vt:lpstr>
      <vt:lpstr>Эвристика стоп-символа</vt:lpstr>
      <vt:lpstr>Таблица суффиксов</vt:lpstr>
      <vt:lpstr>Эвристика совпавшего суффикса</vt:lpstr>
      <vt:lpstr>Сложность</vt:lpstr>
      <vt:lpstr>Презентация PowerPoint</vt:lpstr>
      <vt:lpstr>Презентация PowerPoint</vt:lpstr>
      <vt:lpstr>Достоинства</vt:lpstr>
      <vt:lpstr>Недостатки</vt:lpstr>
      <vt:lpstr>Вывод</vt:lpstr>
      <vt:lpstr>Список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Бойера — Мура</dc:title>
  <dc:creator>Гурьянов Артём</dc:creator>
  <cp:lastModifiedBy>Гурьянов Артём</cp:lastModifiedBy>
  <cp:revision>33</cp:revision>
  <dcterms:created xsi:type="dcterms:W3CDTF">2020-04-15T08:24:03Z</dcterms:created>
  <dcterms:modified xsi:type="dcterms:W3CDTF">2020-04-27T13:19:14Z</dcterms:modified>
</cp:coreProperties>
</file>