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07C593-34A5-4B19-9931-65E2BFD9B659}" v="1" dt="2024-12-16T20:55:31.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hina Srivastava" userId="d8ccc9d50bd10c2d" providerId="LiveId" clId="{BC07C593-34A5-4B19-9931-65E2BFD9B659}"/>
    <pc:docChg chg="modSld">
      <pc:chgData name="Tuhina Srivastava" userId="d8ccc9d50bd10c2d" providerId="LiveId" clId="{BC07C593-34A5-4B19-9931-65E2BFD9B659}" dt="2024-12-16T20:55:31.652" v="0" actId="20577"/>
      <pc:docMkLst>
        <pc:docMk/>
      </pc:docMkLst>
      <pc:sldChg chg="modSp">
        <pc:chgData name="Tuhina Srivastava" userId="d8ccc9d50bd10c2d" providerId="LiveId" clId="{BC07C593-34A5-4B19-9931-65E2BFD9B659}" dt="2024-12-16T20:55:31.652" v="0" actId="20577"/>
        <pc:sldMkLst>
          <pc:docMk/>
          <pc:sldMk cId="0" sldId="258"/>
        </pc:sldMkLst>
        <pc:graphicFrameChg chg="mod">
          <ac:chgData name="Tuhina Srivastava" userId="d8ccc9d50bd10c2d" providerId="LiveId" clId="{BC07C593-34A5-4B19-9931-65E2BFD9B659}" dt="2024-12-16T20:55:31.652" v="0" actId="20577"/>
          <ac:graphicFrameMkLst>
            <pc:docMk/>
            <pc:sldMk cId="0" sldId="258"/>
            <ac:graphicFrameMk id="5" creationId="{0431C625-524A-134B-09FF-B00B12CB6C04}"/>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7CA66E-5B89-41C4-AC35-8A5FF470E083}" type="doc">
      <dgm:prSet loTypeId="urn:microsoft.com/office/officeart/2018/2/layout/IconVerticalSolidList" loCatId="icon" qsTypeId="urn:microsoft.com/office/officeart/2005/8/quickstyle/simple1" qsCatId="simple" csTypeId="urn:microsoft.com/office/officeart/2018/5/colors/Iconchunking_neutralicontext_colorful5" csCatId="colorful" phldr="1"/>
      <dgm:spPr/>
      <dgm:t>
        <a:bodyPr/>
        <a:lstStyle/>
        <a:p>
          <a:endParaRPr lang="en-US"/>
        </a:p>
      </dgm:t>
    </dgm:pt>
    <dgm:pt modelId="{BDF6ABC4-FEA2-43C9-AB72-E3AA07030607}">
      <dgm:prSet/>
      <dgm:spPr/>
      <dgm:t>
        <a:bodyPr/>
        <a:lstStyle/>
        <a:p>
          <a:r>
            <a:rPr lang="en-US" dirty="0"/>
            <a:t>Data Import and Cleaning</a:t>
          </a:r>
        </a:p>
      </dgm:t>
    </dgm:pt>
    <dgm:pt modelId="{6DA2600D-D506-496D-98E3-EE0B4027F14D}" type="parTrans" cxnId="{C9E10DEB-4A51-49F4-8C8D-1A3588AFCAF5}">
      <dgm:prSet/>
      <dgm:spPr/>
      <dgm:t>
        <a:bodyPr/>
        <a:lstStyle/>
        <a:p>
          <a:endParaRPr lang="en-US"/>
        </a:p>
      </dgm:t>
    </dgm:pt>
    <dgm:pt modelId="{D24411D1-B96E-4152-AF8B-39891ED709B1}" type="sibTrans" cxnId="{C9E10DEB-4A51-49F4-8C8D-1A3588AFCAF5}">
      <dgm:prSet/>
      <dgm:spPr/>
      <dgm:t>
        <a:bodyPr/>
        <a:lstStyle/>
        <a:p>
          <a:endParaRPr lang="en-US"/>
        </a:p>
      </dgm:t>
    </dgm:pt>
    <dgm:pt modelId="{80AE2AA0-E95B-4B58-8AC7-3FF124486D44}">
      <dgm:prSet/>
      <dgm:spPr/>
      <dgm:t>
        <a:bodyPr/>
        <a:lstStyle/>
        <a:p>
          <a:r>
            <a:rPr lang="en-US" dirty="0"/>
            <a:t>EDA: </a:t>
          </a:r>
          <a:r>
            <a:rPr lang="en-US" dirty="0" err="1"/>
            <a:t>Visualisations</a:t>
          </a:r>
          <a:r>
            <a:rPr lang="en-US" dirty="0"/>
            <a:t> and statistics</a:t>
          </a:r>
        </a:p>
      </dgm:t>
    </dgm:pt>
    <dgm:pt modelId="{7C497FC7-A4C1-4F6C-AC0E-7DDD1162F0AB}" type="parTrans" cxnId="{33D3D7C4-31F8-45B5-983C-35428D5FA262}">
      <dgm:prSet/>
      <dgm:spPr/>
      <dgm:t>
        <a:bodyPr/>
        <a:lstStyle/>
        <a:p>
          <a:endParaRPr lang="en-US"/>
        </a:p>
      </dgm:t>
    </dgm:pt>
    <dgm:pt modelId="{1A16FB00-50FE-4259-BCCA-CB016E847641}" type="sibTrans" cxnId="{33D3D7C4-31F8-45B5-983C-35428D5FA262}">
      <dgm:prSet/>
      <dgm:spPr/>
      <dgm:t>
        <a:bodyPr/>
        <a:lstStyle/>
        <a:p>
          <a:endParaRPr lang="en-US"/>
        </a:p>
      </dgm:t>
    </dgm:pt>
    <dgm:pt modelId="{DAF6636B-4FD3-4D99-9530-8F3FEBA94BB5}">
      <dgm:prSet/>
      <dgm:spPr/>
      <dgm:t>
        <a:bodyPr/>
        <a:lstStyle/>
        <a:p>
          <a:r>
            <a:rPr lang="en-US" dirty="0"/>
            <a:t>Statistical Modeling: Linear Regression</a:t>
          </a:r>
        </a:p>
      </dgm:t>
    </dgm:pt>
    <dgm:pt modelId="{FBF936E0-C571-47DA-BEF9-2E639E006B2A}" type="parTrans" cxnId="{EA4007DB-96C9-41DD-A527-6EE788CA1F02}">
      <dgm:prSet/>
      <dgm:spPr/>
      <dgm:t>
        <a:bodyPr/>
        <a:lstStyle/>
        <a:p>
          <a:endParaRPr lang="en-US"/>
        </a:p>
      </dgm:t>
    </dgm:pt>
    <dgm:pt modelId="{96B42AA0-2DCA-4875-A419-FA58047154C5}" type="sibTrans" cxnId="{EA4007DB-96C9-41DD-A527-6EE788CA1F02}">
      <dgm:prSet/>
      <dgm:spPr/>
      <dgm:t>
        <a:bodyPr/>
        <a:lstStyle/>
        <a:p>
          <a:endParaRPr lang="en-US"/>
        </a:p>
      </dgm:t>
    </dgm:pt>
    <dgm:pt modelId="{11B7B13C-8E16-40DF-BD9E-6AB5F93C36D7}">
      <dgm:prSet/>
      <dgm:spPr/>
      <dgm:t>
        <a:bodyPr/>
        <a:lstStyle/>
        <a:p>
          <a:r>
            <a:rPr lang="en-US" dirty="0"/>
            <a:t>K-Means Clustering for segmentation</a:t>
          </a:r>
        </a:p>
      </dgm:t>
    </dgm:pt>
    <dgm:pt modelId="{00776BCE-2D89-4219-9116-BF7FBD7563B9}" type="parTrans" cxnId="{AB5B1723-B5BA-40A5-814A-25527BA847D9}">
      <dgm:prSet/>
      <dgm:spPr/>
      <dgm:t>
        <a:bodyPr/>
        <a:lstStyle/>
        <a:p>
          <a:endParaRPr lang="en-US"/>
        </a:p>
      </dgm:t>
    </dgm:pt>
    <dgm:pt modelId="{7606F613-F836-4E0A-9CD9-5D57A5782043}" type="sibTrans" cxnId="{AB5B1723-B5BA-40A5-814A-25527BA847D9}">
      <dgm:prSet/>
      <dgm:spPr/>
      <dgm:t>
        <a:bodyPr/>
        <a:lstStyle/>
        <a:p>
          <a:endParaRPr lang="en-US"/>
        </a:p>
      </dgm:t>
    </dgm:pt>
    <dgm:pt modelId="{DDDFE7A9-A5FF-4EA9-AD20-29ECB075A619}">
      <dgm:prSet/>
      <dgm:spPr/>
      <dgm:t>
        <a:bodyPr/>
        <a:lstStyle/>
        <a:p>
          <a:r>
            <a:rPr lang="en-US" dirty="0"/>
            <a:t>Sentiment Analysis using NLP techniques</a:t>
          </a:r>
        </a:p>
      </dgm:t>
    </dgm:pt>
    <dgm:pt modelId="{56357F02-BFED-4AA0-AC38-DF3BCA4B69E4}" type="parTrans" cxnId="{5BE7E720-C7BD-4E14-BD90-DE79A1C6285C}">
      <dgm:prSet/>
      <dgm:spPr/>
      <dgm:t>
        <a:bodyPr/>
        <a:lstStyle/>
        <a:p>
          <a:endParaRPr lang="en-US"/>
        </a:p>
      </dgm:t>
    </dgm:pt>
    <dgm:pt modelId="{E5EE189A-8475-434E-8F81-C8DCB979B564}" type="sibTrans" cxnId="{5BE7E720-C7BD-4E14-BD90-DE79A1C6285C}">
      <dgm:prSet/>
      <dgm:spPr/>
      <dgm:t>
        <a:bodyPr/>
        <a:lstStyle/>
        <a:p>
          <a:endParaRPr lang="en-US"/>
        </a:p>
      </dgm:t>
    </dgm:pt>
    <dgm:pt modelId="{DB8C5BAB-BA6B-48C7-B9A6-B6B8D194A028}" type="pres">
      <dgm:prSet presAssocID="{BF7CA66E-5B89-41C4-AC35-8A5FF470E083}" presName="root" presStyleCnt="0">
        <dgm:presLayoutVars>
          <dgm:dir/>
          <dgm:resizeHandles val="exact"/>
        </dgm:presLayoutVars>
      </dgm:prSet>
      <dgm:spPr/>
    </dgm:pt>
    <dgm:pt modelId="{E31AE8DB-C8EC-4D1D-84CA-6527AD9FB360}" type="pres">
      <dgm:prSet presAssocID="{BDF6ABC4-FEA2-43C9-AB72-E3AA07030607}" presName="compNode" presStyleCnt="0"/>
      <dgm:spPr/>
    </dgm:pt>
    <dgm:pt modelId="{547A3EEE-BCA9-484F-863E-A5EA23C12F6A}" type="pres">
      <dgm:prSet presAssocID="{BDF6ABC4-FEA2-43C9-AB72-E3AA07030607}" presName="bgRect" presStyleLbl="bgShp" presStyleIdx="0" presStyleCnt="5"/>
      <dgm:spPr/>
    </dgm:pt>
    <dgm:pt modelId="{1D6A4AB6-D68E-4EFF-AD33-6FFC1830C034}" type="pres">
      <dgm:prSet presAssocID="{BDF6ABC4-FEA2-43C9-AB72-E3AA070306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p and bucket"/>
        </a:ext>
      </dgm:extLst>
    </dgm:pt>
    <dgm:pt modelId="{96E061CC-E688-408D-AC68-75BFF07E3B6B}" type="pres">
      <dgm:prSet presAssocID="{BDF6ABC4-FEA2-43C9-AB72-E3AA07030607}" presName="spaceRect" presStyleCnt="0"/>
      <dgm:spPr/>
    </dgm:pt>
    <dgm:pt modelId="{9FF661CC-2722-4522-B170-9D4FC5E3547F}" type="pres">
      <dgm:prSet presAssocID="{BDF6ABC4-FEA2-43C9-AB72-E3AA07030607}" presName="parTx" presStyleLbl="revTx" presStyleIdx="0" presStyleCnt="5">
        <dgm:presLayoutVars>
          <dgm:chMax val="0"/>
          <dgm:chPref val="0"/>
        </dgm:presLayoutVars>
      </dgm:prSet>
      <dgm:spPr/>
    </dgm:pt>
    <dgm:pt modelId="{C88E1FDF-9903-4634-9B2B-1EDCA56F3D64}" type="pres">
      <dgm:prSet presAssocID="{D24411D1-B96E-4152-AF8B-39891ED709B1}" presName="sibTrans" presStyleCnt="0"/>
      <dgm:spPr/>
    </dgm:pt>
    <dgm:pt modelId="{E203F25E-ECF1-4F79-A081-8A3AE8FEC471}" type="pres">
      <dgm:prSet presAssocID="{80AE2AA0-E95B-4B58-8AC7-3FF124486D44}" presName="compNode" presStyleCnt="0"/>
      <dgm:spPr/>
    </dgm:pt>
    <dgm:pt modelId="{880FE014-088D-4E24-85CF-CD73F6D98F0B}" type="pres">
      <dgm:prSet presAssocID="{80AE2AA0-E95B-4B58-8AC7-3FF124486D44}" presName="bgRect" presStyleLbl="bgShp" presStyleIdx="1" presStyleCnt="5"/>
      <dgm:spPr/>
    </dgm:pt>
    <dgm:pt modelId="{C09F9EE1-CC03-4BA4-B488-DFB4AA454A36}" type="pres">
      <dgm:prSet presAssocID="{80AE2AA0-E95B-4B58-8AC7-3FF124486D4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3203C1A3-664F-47BA-B9D9-68B37770AF11}" type="pres">
      <dgm:prSet presAssocID="{80AE2AA0-E95B-4B58-8AC7-3FF124486D44}" presName="spaceRect" presStyleCnt="0"/>
      <dgm:spPr/>
    </dgm:pt>
    <dgm:pt modelId="{21B1420D-BB69-43EE-92D0-1AC46FB975B9}" type="pres">
      <dgm:prSet presAssocID="{80AE2AA0-E95B-4B58-8AC7-3FF124486D44}" presName="parTx" presStyleLbl="revTx" presStyleIdx="1" presStyleCnt="5">
        <dgm:presLayoutVars>
          <dgm:chMax val="0"/>
          <dgm:chPref val="0"/>
        </dgm:presLayoutVars>
      </dgm:prSet>
      <dgm:spPr/>
    </dgm:pt>
    <dgm:pt modelId="{D0CDAA6B-63DD-4D9F-9F2C-E8215CBEB7A3}" type="pres">
      <dgm:prSet presAssocID="{1A16FB00-50FE-4259-BCCA-CB016E847641}" presName="sibTrans" presStyleCnt="0"/>
      <dgm:spPr/>
    </dgm:pt>
    <dgm:pt modelId="{D4A4E63E-F8EC-4327-9550-DB0D4C13F6C0}" type="pres">
      <dgm:prSet presAssocID="{DAF6636B-4FD3-4D99-9530-8F3FEBA94BB5}" presName="compNode" presStyleCnt="0"/>
      <dgm:spPr/>
    </dgm:pt>
    <dgm:pt modelId="{0C3C2171-67D2-4C71-8A57-D7E318673AC4}" type="pres">
      <dgm:prSet presAssocID="{DAF6636B-4FD3-4D99-9530-8F3FEBA94BB5}" presName="bgRect" presStyleLbl="bgShp" presStyleIdx="2" presStyleCnt="5"/>
      <dgm:spPr/>
    </dgm:pt>
    <dgm:pt modelId="{4634D83E-F872-497F-8946-1E45B15E43E3}" type="pres">
      <dgm:prSet presAssocID="{DAF6636B-4FD3-4D99-9530-8F3FEBA94BB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e chart"/>
        </a:ext>
      </dgm:extLst>
    </dgm:pt>
    <dgm:pt modelId="{7549C26B-3713-4963-8977-8FA3176E83E1}" type="pres">
      <dgm:prSet presAssocID="{DAF6636B-4FD3-4D99-9530-8F3FEBA94BB5}" presName="spaceRect" presStyleCnt="0"/>
      <dgm:spPr/>
    </dgm:pt>
    <dgm:pt modelId="{4CA126D2-BEE1-402E-9687-1213FA6D5959}" type="pres">
      <dgm:prSet presAssocID="{DAF6636B-4FD3-4D99-9530-8F3FEBA94BB5}" presName="parTx" presStyleLbl="revTx" presStyleIdx="2" presStyleCnt="5">
        <dgm:presLayoutVars>
          <dgm:chMax val="0"/>
          <dgm:chPref val="0"/>
        </dgm:presLayoutVars>
      </dgm:prSet>
      <dgm:spPr/>
    </dgm:pt>
    <dgm:pt modelId="{6E32848F-78A8-4C3E-9224-4CEC2EE9D15E}" type="pres">
      <dgm:prSet presAssocID="{96B42AA0-2DCA-4875-A419-FA58047154C5}" presName="sibTrans" presStyleCnt="0"/>
      <dgm:spPr/>
    </dgm:pt>
    <dgm:pt modelId="{2DED21DB-A426-4E1B-BA88-20B998FE08AB}" type="pres">
      <dgm:prSet presAssocID="{11B7B13C-8E16-40DF-BD9E-6AB5F93C36D7}" presName="compNode" presStyleCnt="0"/>
      <dgm:spPr/>
    </dgm:pt>
    <dgm:pt modelId="{DD445FBD-7679-43BC-AC71-39906DB41C03}" type="pres">
      <dgm:prSet presAssocID="{11B7B13C-8E16-40DF-BD9E-6AB5F93C36D7}" presName="bgRect" presStyleLbl="bgShp" presStyleIdx="3" presStyleCnt="5"/>
      <dgm:spPr/>
    </dgm:pt>
    <dgm:pt modelId="{B73A18A9-103E-4B89-90AA-D519E5336547}" type="pres">
      <dgm:prSet presAssocID="{11B7B13C-8E16-40DF-BD9E-6AB5F93C36D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ABFFE5BB-E2A9-4EB9-BA90-4E05644406CD}" type="pres">
      <dgm:prSet presAssocID="{11B7B13C-8E16-40DF-BD9E-6AB5F93C36D7}" presName="spaceRect" presStyleCnt="0"/>
      <dgm:spPr/>
    </dgm:pt>
    <dgm:pt modelId="{45330BB1-F108-4971-B6CB-20F957809E17}" type="pres">
      <dgm:prSet presAssocID="{11B7B13C-8E16-40DF-BD9E-6AB5F93C36D7}" presName="parTx" presStyleLbl="revTx" presStyleIdx="3" presStyleCnt="5">
        <dgm:presLayoutVars>
          <dgm:chMax val="0"/>
          <dgm:chPref val="0"/>
        </dgm:presLayoutVars>
      </dgm:prSet>
      <dgm:spPr/>
    </dgm:pt>
    <dgm:pt modelId="{71491458-A82D-4235-AF9C-5AFAB5BBC3A4}" type="pres">
      <dgm:prSet presAssocID="{7606F613-F836-4E0A-9CD9-5D57A5782043}" presName="sibTrans" presStyleCnt="0"/>
      <dgm:spPr/>
    </dgm:pt>
    <dgm:pt modelId="{05723D99-2683-4450-AF12-7C101A21A30C}" type="pres">
      <dgm:prSet presAssocID="{DDDFE7A9-A5FF-4EA9-AD20-29ECB075A619}" presName="compNode" presStyleCnt="0"/>
      <dgm:spPr/>
    </dgm:pt>
    <dgm:pt modelId="{E4147CDD-1D99-4A7C-88B7-709D59A198A9}" type="pres">
      <dgm:prSet presAssocID="{DDDFE7A9-A5FF-4EA9-AD20-29ECB075A619}" presName="bgRect" presStyleLbl="bgShp" presStyleIdx="4" presStyleCnt="5"/>
      <dgm:spPr/>
    </dgm:pt>
    <dgm:pt modelId="{B57DFC8D-6BFC-4F31-AD74-B854676E7802}" type="pres">
      <dgm:prSet presAssocID="{DDDFE7A9-A5FF-4EA9-AD20-29ECB075A61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96826751-5E06-487E-A62D-B8455F2127D9}" type="pres">
      <dgm:prSet presAssocID="{DDDFE7A9-A5FF-4EA9-AD20-29ECB075A619}" presName="spaceRect" presStyleCnt="0"/>
      <dgm:spPr/>
    </dgm:pt>
    <dgm:pt modelId="{8FED107D-F2C6-42DE-82B6-BA50E7D658AD}" type="pres">
      <dgm:prSet presAssocID="{DDDFE7A9-A5FF-4EA9-AD20-29ECB075A619}" presName="parTx" presStyleLbl="revTx" presStyleIdx="4" presStyleCnt="5">
        <dgm:presLayoutVars>
          <dgm:chMax val="0"/>
          <dgm:chPref val="0"/>
        </dgm:presLayoutVars>
      </dgm:prSet>
      <dgm:spPr/>
    </dgm:pt>
  </dgm:ptLst>
  <dgm:cxnLst>
    <dgm:cxn modelId="{5BE7E720-C7BD-4E14-BD90-DE79A1C6285C}" srcId="{BF7CA66E-5B89-41C4-AC35-8A5FF470E083}" destId="{DDDFE7A9-A5FF-4EA9-AD20-29ECB075A619}" srcOrd="4" destOrd="0" parTransId="{56357F02-BFED-4AA0-AC38-DF3BCA4B69E4}" sibTransId="{E5EE189A-8475-434E-8F81-C8DCB979B564}"/>
    <dgm:cxn modelId="{AB5B1723-B5BA-40A5-814A-25527BA847D9}" srcId="{BF7CA66E-5B89-41C4-AC35-8A5FF470E083}" destId="{11B7B13C-8E16-40DF-BD9E-6AB5F93C36D7}" srcOrd="3" destOrd="0" parTransId="{00776BCE-2D89-4219-9116-BF7FBD7563B9}" sibTransId="{7606F613-F836-4E0A-9CD9-5D57A5782043}"/>
    <dgm:cxn modelId="{7B71F323-4399-42BC-BC64-AF8A21E97540}" type="presOf" srcId="{80AE2AA0-E95B-4B58-8AC7-3FF124486D44}" destId="{21B1420D-BB69-43EE-92D0-1AC46FB975B9}" srcOrd="0" destOrd="0" presId="urn:microsoft.com/office/officeart/2018/2/layout/IconVerticalSolidList"/>
    <dgm:cxn modelId="{71CC1869-EE8E-44ED-8416-6275722F9DC9}" type="presOf" srcId="{BF7CA66E-5B89-41C4-AC35-8A5FF470E083}" destId="{DB8C5BAB-BA6B-48C7-B9A6-B6B8D194A028}" srcOrd="0" destOrd="0" presId="urn:microsoft.com/office/officeart/2018/2/layout/IconVerticalSolidList"/>
    <dgm:cxn modelId="{5B95D47E-5567-4169-A593-BD6F836CB441}" type="presOf" srcId="{DDDFE7A9-A5FF-4EA9-AD20-29ECB075A619}" destId="{8FED107D-F2C6-42DE-82B6-BA50E7D658AD}" srcOrd="0" destOrd="0" presId="urn:microsoft.com/office/officeart/2018/2/layout/IconVerticalSolidList"/>
    <dgm:cxn modelId="{571C71BA-6523-44EC-A303-62CBE5C9E2E6}" type="presOf" srcId="{11B7B13C-8E16-40DF-BD9E-6AB5F93C36D7}" destId="{45330BB1-F108-4971-B6CB-20F957809E17}" srcOrd="0" destOrd="0" presId="urn:microsoft.com/office/officeart/2018/2/layout/IconVerticalSolidList"/>
    <dgm:cxn modelId="{33D3D7C4-31F8-45B5-983C-35428D5FA262}" srcId="{BF7CA66E-5B89-41C4-AC35-8A5FF470E083}" destId="{80AE2AA0-E95B-4B58-8AC7-3FF124486D44}" srcOrd="1" destOrd="0" parTransId="{7C497FC7-A4C1-4F6C-AC0E-7DDD1162F0AB}" sibTransId="{1A16FB00-50FE-4259-BCCA-CB016E847641}"/>
    <dgm:cxn modelId="{854DA6D5-81B7-4B26-B791-BC8A3F62AB26}" type="presOf" srcId="{DAF6636B-4FD3-4D99-9530-8F3FEBA94BB5}" destId="{4CA126D2-BEE1-402E-9687-1213FA6D5959}" srcOrd="0" destOrd="0" presId="urn:microsoft.com/office/officeart/2018/2/layout/IconVerticalSolidList"/>
    <dgm:cxn modelId="{EA4007DB-96C9-41DD-A527-6EE788CA1F02}" srcId="{BF7CA66E-5B89-41C4-AC35-8A5FF470E083}" destId="{DAF6636B-4FD3-4D99-9530-8F3FEBA94BB5}" srcOrd="2" destOrd="0" parTransId="{FBF936E0-C571-47DA-BEF9-2E639E006B2A}" sibTransId="{96B42AA0-2DCA-4875-A419-FA58047154C5}"/>
    <dgm:cxn modelId="{C9E10DEB-4A51-49F4-8C8D-1A3588AFCAF5}" srcId="{BF7CA66E-5B89-41C4-AC35-8A5FF470E083}" destId="{BDF6ABC4-FEA2-43C9-AB72-E3AA07030607}" srcOrd="0" destOrd="0" parTransId="{6DA2600D-D506-496D-98E3-EE0B4027F14D}" sibTransId="{D24411D1-B96E-4152-AF8B-39891ED709B1}"/>
    <dgm:cxn modelId="{F53CDBF8-E7E6-4A18-8A73-8F782EE5476A}" type="presOf" srcId="{BDF6ABC4-FEA2-43C9-AB72-E3AA07030607}" destId="{9FF661CC-2722-4522-B170-9D4FC5E3547F}" srcOrd="0" destOrd="0" presId="urn:microsoft.com/office/officeart/2018/2/layout/IconVerticalSolidList"/>
    <dgm:cxn modelId="{B50D4420-FFC9-492C-B30A-BD3AACF14B88}" type="presParOf" srcId="{DB8C5BAB-BA6B-48C7-B9A6-B6B8D194A028}" destId="{E31AE8DB-C8EC-4D1D-84CA-6527AD9FB360}" srcOrd="0" destOrd="0" presId="urn:microsoft.com/office/officeart/2018/2/layout/IconVerticalSolidList"/>
    <dgm:cxn modelId="{5D41BDE7-E393-47A2-95A8-2097A64555DD}" type="presParOf" srcId="{E31AE8DB-C8EC-4D1D-84CA-6527AD9FB360}" destId="{547A3EEE-BCA9-484F-863E-A5EA23C12F6A}" srcOrd="0" destOrd="0" presId="urn:microsoft.com/office/officeart/2018/2/layout/IconVerticalSolidList"/>
    <dgm:cxn modelId="{C4C2D6DB-A41E-4D8E-BED0-1CDB9EF3C6AF}" type="presParOf" srcId="{E31AE8DB-C8EC-4D1D-84CA-6527AD9FB360}" destId="{1D6A4AB6-D68E-4EFF-AD33-6FFC1830C034}" srcOrd="1" destOrd="0" presId="urn:microsoft.com/office/officeart/2018/2/layout/IconVerticalSolidList"/>
    <dgm:cxn modelId="{BBDBCF82-9438-47CC-9F1A-48A1EEA168A7}" type="presParOf" srcId="{E31AE8DB-C8EC-4D1D-84CA-6527AD9FB360}" destId="{96E061CC-E688-408D-AC68-75BFF07E3B6B}" srcOrd="2" destOrd="0" presId="urn:microsoft.com/office/officeart/2018/2/layout/IconVerticalSolidList"/>
    <dgm:cxn modelId="{E638F94E-3F4C-4741-8185-B2A2C87ECFB7}" type="presParOf" srcId="{E31AE8DB-C8EC-4D1D-84CA-6527AD9FB360}" destId="{9FF661CC-2722-4522-B170-9D4FC5E3547F}" srcOrd="3" destOrd="0" presId="urn:microsoft.com/office/officeart/2018/2/layout/IconVerticalSolidList"/>
    <dgm:cxn modelId="{F28E7305-5B33-4752-A8B3-290B0446B4B6}" type="presParOf" srcId="{DB8C5BAB-BA6B-48C7-B9A6-B6B8D194A028}" destId="{C88E1FDF-9903-4634-9B2B-1EDCA56F3D64}" srcOrd="1" destOrd="0" presId="urn:microsoft.com/office/officeart/2018/2/layout/IconVerticalSolidList"/>
    <dgm:cxn modelId="{8694CBFD-4B91-4D13-8FAB-25C05199E7B1}" type="presParOf" srcId="{DB8C5BAB-BA6B-48C7-B9A6-B6B8D194A028}" destId="{E203F25E-ECF1-4F79-A081-8A3AE8FEC471}" srcOrd="2" destOrd="0" presId="urn:microsoft.com/office/officeart/2018/2/layout/IconVerticalSolidList"/>
    <dgm:cxn modelId="{6E1CCCA5-F28A-4D10-844D-063A43A0F432}" type="presParOf" srcId="{E203F25E-ECF1-4F79-A081-8A3AE8FEC471}" destId="{880FE014-088D-4E24-85CF-CD73F6D98F0B}" srcOrd="0" destOrd="0" presId="urn:microsoft.com/office/officeart/2018/2/layout/IconVerticalSolidList"/>
    <dgm:cxn modelId="{85D0AE32-1CB3-43F2-98D1-DFAF0439DB92}" type="presParOf" srcId="{E203F25E-ECF1-4F79-A081-8A3AE8FEC471}" destId="{C09F9EE1-CC03-4BA4-B488-DFB4AA454A36}" srcOrd="1" destOrd="0" presId="urn:microsoft.com/office/officeart/2018/2/layout/IconVerticalSolidList"/>
    <dgm:cxn modelId="{FCE26203-64D4-45D3-99E7-F1005B01B180}" type="presParOf" srcId="{E203F25E-ECF1-4F79-A081-8A3AE8FEC471}" destId="{3203C1A3-664F-47BA-B9D9-68B37770AF11}" srcOrd="2" destOrd="0" presId="urn:microsoft.com/office/officeart/2018/2/layout/IconVerticalSolidList"/>
    <dgm:cxn modelId="{42DE24E4-6EDA-45D4-9165-6905EA2E5D4E}" type="presParOf" srcId="{E203F25E-ECF1-4F79-A081-8A3AE8FEC471}" destId="{21B1420D-BB69-43EE-92D0-1AC46FB975B9}" srcOrd="3" destOrd="0" presId="urn:microsoft.com/office/officeart/2018/2/layout/IconVerticalSolidList"/>
    <dgm:cxn modelId="{D84EA4DB-B3A6-4831-8472-6BDA95E54E90}" type="presParOf" srcId="{DB8C5BAB-BA6B-48C7-B9A6-B6B8D194A028}" destId="{D0CDAA6B-63DD-4D9F-9F2C-E8215CBEB7A3}" srcOrd="3" destOrd="0" presId="urn:microsoft.com/office/officeart/2018/2/layout/IconVerticalSolidList"/>
    <dgm:cxn modelId="{7A7110DB-30F9-4FB6-904B-6270587A3200}" type="presParOf" srcId="{DB8C5BAB-BA6B-48C7-B9A6-B6B8D194A028}" destId="{D4A4E63E-F8EC-4327-9550-DB0D4C13F6C0}" srcOrd="4" destOrd="0" presId="urn:microsoft.com/office/officeart/2018/2/layout/IconVerticalSolidList"/>
    <dgm:cxn modelId="{65696425-CD37-4520-A977-52FDDE76F122}" type="presParOf" srcId="{D4A4E63E-F8EC-4327-9550-DB0D4C13F6C0}" destId="{0C3C2171-67D2-4C71-8A57-D7E318673AC4}" srcOrd="0" destOrd="0" presId="urn:microsoft.com/office/officeart/2018/2/layout/IconVerticalSolidList"/>
    <dgm:cxn modelId="{B6709E78-4819-450A-BF76-1A584CD59F94}" type="presParOf" srcId="{D4A4E63E-F8EC-4327-9550-DB0D4C13F6C0}" destId="{4634D83E-F872-497F-8946-1E45B15E43E3}" srcOrd="1" destOrd="0" presId="urn:microsoft.com/office/officeart/2018/2/layout/IconVerticalSolidList"/>
    <dgm:cxn modelId="{FF34A83A-2788-4F21-B2B0-37A3DBFBB6A7}" type="presParOf" srcId="{D4A4E63E-F8EC-4327-9550-DB0D4C13F6C0}" destId="{7549C26B-3713-4963-8977-8FA3176E83E1}" srcOrd="2" destOrd="0" presId="urn:microsoft.com/office/officeart/2018/2/layout/IconVerticalSolidList"/>
    <dgm:cxn modelId="{39005188-47E5-427A-A364-39D7E975D215}" type="presParOf" srcId="{D4A4E63E-F8EC-4327-9550-DB0D4C13F6C0}" destId="{4CA126D2-BEE1-402E-9687-1213FA6D5959}" srcOrd="3" destOrd="0" presId="urn:microsoft.com/office/officeart/2018/2/layout/IconVerticalSolidList"/>
    <dgm:cxn modelId="{C4CE7960-A3AD-4E9D-9990-4479947314CC}" type="presParOf" srcId="{DB8C5BAB-BA6B-48C7-B9A6-B6B8D194A028}" destId="{6E32848F-78A8-4C3E-9224-4CEC2EE9D15E}" srcOrd="5" destOrd="0" presId="urn:microsoft.com/office/officeart/2018/2/layout/IconVerticalSolidList"/>
    <dgm:cxn modelId="{7CD35741-321E-4C01-B882-CE2C6ECB9206}" type="presParOf" srcId="{DB8C5BAB-BA6B-48C7-B9A6-B6B8D194A028}" destId="{2DED21DB-A426-4E1B-BA88-20B998FE08AB}" srcOrd="6" destOrd="0" presId="urn:microsoft.com/office/officeart/2018/2/layout/IconVerticalSolidList"/>
    <dgm:cxn modelId="{7D6C9075-445A-4B59-9872-3E8C02131D1D}" type="presParOf" srcId="{2DED21DB-A426-4E1B-BA88-20B998FE08AB}" destId="{DD445FBD-7679-43BC-AC71-39906DB41C03}" srcOrd="0" destOrd="0" presId="urn:microsoft.com/office/officeart/2018/2/layout/IconVerticalSolidList"/>
    <dgm:cxn modelId="{97ED8684-99D5-4B03-BE95-3A3FB884A7C2}" type="presParOf" srcId="{2DED21DB-A426-4E1B-BA88-20B998FE08AB}" destId="{B73A18A9-103E-4B89-90AA-D519E5336547}" srcOrd="1" destOrd="0" presId="urn:microsoft.com/office/officeart/2018/2/layout/IconVerticalSolidList"/>
    <dgm:cxn modelId="{F638FEF5-E153-4080-8F2E-78D8078EB4CE}" type="presParOf" srcId="{2DED21DB-A426-4E1B-BA88-20B998FE08AB}" destId="{ABFFE5BB-E2A9-4EB9-BA90-4E05644406CD}" srcOrd="2" destOrd="0" presId="urn:microsoft.com/office/officeart/2018/2/layout/IconVerticalSolidList"/>
    <dgm:cxn modelId="{21EA6BA6-F490-40C2-BEB8-ACC4B28BEB52}" type="presParOf" srcId="{2DED21DB-A426-4E1B-BA88-20B998FE08AB}" destId="{45330BB1-F108-4971-B6CB-20F957809E17}" srcOrd="3" destOrd="0" presId="urn:microsoft.com/office/officeart/2018/2/layout/IconVerticalSolidList"/>
    <dgm:cxn modelId="{FDAB1D02-78E1-42A4-A6CC-474993777B58}" type="presParOf" srcId="{DB8C5BAB-BA6B-48C7-B9A6-B6B8D194A028}" destId="{71491458-A82D-4235-AF9C-5AFAB5BBC3A4}" srcOrd="7" destOrd="0" presId="urn:microsoft.com/office/officeart/2018/2/layout/IconVerticalSolidList"/>
    <dgm:cxn modelId="{6737994A-9EFE-4B15-9E7D-F4FD900BCC3D}" type="presParOf" srcId="{DB8C5BAB-BA6B-48C7-B9A6-B6B8D194A028}" destId="{05723D99-2683-4450-AF12-7C101A21A30C}" srcOrd="8" destOrd="0" presId="urn:microsoft.com/office/officeart/2018/2/layout/IconVerticalSolidList"/>
    <dgm:cxn modelId="{4B61E1A1-67DE-4FE2-BCA0-96D9D9617B35}" type="presParOf" srcId="{05723D99-2683-4450-AF12-7C101A21A30C}" destId="{E4147CDD-1D99-4A7C-88B7-709D59A198A9}" srcOrd="0" destOrd="0" presId="urn:microsoft.com/office/officeart/2018/2/layout/IconVerticalSolidList"/>
    <dgm:cxn modelId="{6C81B552-3C65-4B18-83D3-4DFC2965E8ED}" type="presParOf" srcId="{05723D99-2683-4450-AF12-7C101A21A30C}" destId="{B57DFC8D-6BFC-4F31-AD74-B854676E7802}" srcOrd="1" destOrd="0" presId="urn:microsoft.com/office/officeart/2018/2/layout/IconVerticalSolidList"/>
    <dgm:cxn modelId="{A6E9F1E8-31F1-4C67-B46B-E1ACF860A6C1}" type="presParOf" srcId="{05723D99-2683-4450-AF12-7C101A21A30C}" destId="{96826751-5E06-487E-A62D-B8455F2127D9}" srcOrd="2" destOrd="0" presId="urn:microsoft.com/office/officeart/2018/2/layout/IconVerticalSolidList"/>
    <dgm:cxn modelId="{5FF5B129-68BB-4EBD-A8CB-F13F7AB7A66B}" type="presParOf" srcId="{05723D99-2683-4450-AF12-7C101A21A30C}" destId="{8FED107D-F2C6-42DE-82B6-BA50E7D658A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53C552-0690-4CEF-80BA-518706D63F9C}" type="doc">
      <dgm:prSet loTypeId="urn:microsoft.com/office/officeart/2018/5/layout/CenteredIconLabelDescriptionList" loCatId="icon" qsTypeId="urn:microsoft.com/office/officeart/2005/8/quickstyle/simple4" qsCatId="simple" csTypeId="urn:microsoft.com/office/officeart/2005/8/colors/colorful5" csCatId="colorful" phldr="1"/>
      <dgm:spPr/>
      <dgm:t>
        <a:bodyPr/>
        <a:lstStyle/>
        <a:p>
          <a:endParaRPr lang="en-US"/>
        </a:p>
      </dgm:t>
    </dgm:pt>
    <dgm:pt modelId="{B7AFBB82-C025-4E9E-BD93-09FAB8D3E6FC}">
      <dgm:prSet/>
      <dgm:spPr/>
      <dgm:t>
        <a:bodyPr/>
        <a:lstStyle/>
        <a:p>
          <a:pPr>
            <a:lnSpc>
              <a:spcPct val="100000"/>
            </a:lnSpc>
            <a:defRPr b="1"/>
          </a:pPr>
          <a:r>
            <a:rPr lang="en-US"/>
            <a:t>Introduce</a:t>
          </a:r>
        </a:p>
      </dgm:t>
    </dgm:pt>
    <dgm:pt modelId="{3492CD8F-F23A-4006-99C7-34D35A486652}" type="parTrans" cxnId="{0B30E5CF-F19F-4182-B984-FA69E1FB9350}">
      <dgm:prSet/>
      <dgm:spPr/>
      <dgm:t>
        <a:bodyPr/>
        <a:lstStyle/>
        <a:p>
          <a:endParaRPr lang="en-US"/>
        </a:p>
      </dgm:t>
    </dgm:pt>
    <dgm:pt modelId="{330999D0-C745-4EA0-BB33-4FCB3DC9F543}" type="sibTrans" cxnId="{0B30E5CF-F19F-4182-B984-FA69E1FB9350}">
      <dgm:prSet/>
      <dgm:spPr/>
      <dgm:t>
        <a:bodyPr/>
        <a:lstStyle/>
        <a:p>
          <a:endParaRPr lang="en-US"/>
        </a:p>
      </dgm:t>
    </dgm:pt>
    <dgm:pt modelId="{66495640-7943-4E67-BB74-4DD8A58A6A50}">
      <dgm:prSet/>
      <dgm:spPr/>
      <dgm:t>
        <a:bodyPr/>
        <a:lstStyle/>
        <a:p>
          <a:pPr>
            <a:lnSpc>
              <a:spcPct val="100000"/>
            </a:lnSpc>
          </a:pPr>
          <a:r>
            <a:rPr lang="en-US"/>
            <a:t>Introduce tiered rewards based on Spending Score and Remuneration.</a:t>
          </a:r>
        </a:p>
      </dgm:t>
    </dgm:pt>
    <dgm:pt modelId="{83FDF876-1A20-4E2C-90DC-CA7CEA8C11B9}" type="parTrans" cxnId="{9B450586-8FB7-40B7-BAF9-28DB3B9D3DF3}">
      <dgm:prSet/>
      <dgm:spPr/>
      <dgm:t>
        <a:bodyPr/>
        <a:lstStyle/>
        <a:p>
          <a:endParaRPr lang="en-US"/>
        </a:p>
      </dgm:t>
    </dgm:pt>
    <dgm:pt modelId="{1CB496DD-F15E-4D96-B9BE-A3524E483DC5}" type="sibTrans" cxnId="{9B450586-8FB7-40B7-BAF9-28DB3B9D3DF3}">
      <dgm:prSet/>
      <dgm:spPr/>
      <dgm:t>
        <a:bodyPr/>
        <a:lstStyle/>
        <a:p>
          <a:endParaRPr lang="en-US"/>
        </a:p>
      </dgm:t>
    </dgm:pt>
    <dgm:pt modelId="{B5D9F6CB-1144-4BFB-B6E0-200D216A174D}">
      <dgm:prSet/>
      <dgm:spPr/>
      <dgm:t>
        <a:bodyPr/>
        <a:lstStyle/>
        <a:p>
          <a:pPr>
            <a:lnSpc>
              <a:spcPct val="100000"/>
            </a:lnSpc>
            <a:defRPr b="1"/>
          </a:pPr>
          <a:r>
            <a:rPr lang="en-US"/>
            <a:t>Focus</a:t>
          </a:r>
        </a:p>
      </dgm:t>
    </dgm:pt>
    <dgm:pt modelId="{45F1DD3D-CE75-49A0-83FF-89541C054458}" type="parTrans" cxnId="{4D3151BF-1219-4B3B-97A3-DFD68C15FF70}">
      <dgm:prSet/>
      <dgm:spPr/>
      <dgm:t>
        <a:bodyPr/>
        <a:lstStyle/>
        <a:p>
          <a:endParaRPr lang="en-US"/>
        </a:p>
      </dgm:t>
    </dgm:pt>
    <dgm:pt modelId="{96534EF7-10F5-4473-9AF4-B8765FCAEAAD}" type="sibTrans" cxnId="{4D3151BF-1219-4B3B-97A3-DFD68C15FF70}">
      <dgm:prSet/>
      <dgm:spPr/>
      <dgm:t>
        <a:bodyPr/>
        <a:lstStyle/>
        <a:p>
          <a:endParaRPr lang="en-US"/>
        </a:p>
      </dgm:t>
    </dgm:pt>
    <dgm:pt modelId="{4BA22E0C-2784-4507-82C8-A16C5982A75F}">
      <dgm:prSet/>
      <dgm:spPr/>
      <dgm:t>
        <a:bodyPr/>
        <a:lstStyle/>
        <a:p>
          <a:pPr>
            <a:lnSpc>
              <a:spcPct val="100000"/>
            </a:lnSpc>
          </a:pPr>
          <a:r>
            <a:rPr lang="en-US"/>
            <a:t>Focus marketing on high-value customers (Cluster 1).</a:t>
          </a:r>
        </a:p>
      </dgm:t>
    </dgm:pt>
    <dgm:pt modelId="{BEDD2310-5236-48A4-99FA-2279142901A2}" type="parTrans" cxnId="{0EFB2803-30FC-4ECC-BFF8-A910DFEFA92F}">
      <dgm:prSet/>
      <dgm:spPr/>
      <dgm:t>
        <a:bodyPr/>
        <a:lstStyle/>
        <a:p>
          <a:endParaRPr lang="en-US"/>
        </a:p>
      </dgm:t>
    </dgm:pt>
    <dgm:pt modelId="{036695A4-0B52-47A1-B59B-C10533E6FED7}" type="sibTrans" cxnId="{0EFB2803-30FC-4ECC-BFF8-A910DFEFA92F}">
      <dgm:prSet/>
      <dgm:spPr/>
      <dgm:t>
        <a:bodyPr/>
        <a:lstStyle/>
        <a:p>
          <a:endParaRPr lang="en-US"/>
        </a:p>
      </dgm:t>
    </dgm:pt>
    <dgm:pt modelId="{9C0702AF-C9F4-45D6-A6D7-ACD32ABF814F}">
      <dgm:prSet/>
      <dgm:spPr/>
      <dgm:t>
        <a:bodyPr/>
        <a:lstStyle/>
        <a:p>
          <a:pPr>
            <a:lnSpc>
              <a:spcPct val="100000"/>
            </a:lnSpc>
            <a:defRPr b="1"/>
          </a:pPr>
          <a:r>
            <a:rPr lang="en-US"/>
            <a:t>Address</a:t>
          </a:r>
        </a:p>
      </dgm:t>
    </dgm:pt>
    <dgm:pt modelId="{980D9762-38D2-468B-A986-93FB32288488}" type="parTrans" cxnId="{5589D109-E29C-452A-8BEC-F285405AE92D}">
      <dgm:prSet/>
      <dgm:spPr/>
      <dgm:t>
        <a:bodyPr/>
        <a:lstStyle/>
        <a:p>
          <a:endParaRPr lang="en-US"/>
        </a:p>
      </dgm:t>
    </dgm:pt>
    <dgm:pt modelId="{4F1B5643-3B5A-4FDE-875D-5997AB9FEA79}" type="sibTrans" cxnId="{5589D109-E29C-452A-8BEC-F285405AE92D}">
      <dgm:prSet/>
      <dgm:spPr/>
      <dgm:t>
        <a:bodyPr/>
        <a:lstStyle/>
        <a:p>
          <a:endParaRPr lang="en-US"/>
        </a:p>
      </dgm:t>
    </dgm:pt>
    <dgm:pt modelId="{47233BF6-91F5-498C-8EBD-B95C91C7E315}">
      <dgm:prSet/>
      <dgm:spPr/>
      <dgm:t>
        <a:bodyPr/>
        <a:lstStyle/>
        <a:p>
          <a:pPr>
            <a:lnSpc>
              <a:spcPct val="100000"/>
            </a:lnSpc>
          </a:pPr>
          <a:r>
            <a:rPr lang="en-US"/>
            <a:t>Address dissatisfaction in reviews to improve customer experience.</a:t>
          </a:r>
        </a:p>
      </dgm:t>
    </dgm:pt>
    <dgm:pt modelId="{EFAB773B-0170-4C25-8F82-2FCA8047AED6}" type="parTrans" cxnId="{E0EB1CD6-E361-4893-B8B0-453272CAA876}">
      <dgm:prSet/>
      <dgm:spPr/>
      <dgm:t>
        <a:bodyPr/>
        <a:lstStyle/>
        <a:p>
          <a:endParaRPr lang="en-US"/>
        </a:p>
      </dgm:t>
    </dgm:pt>
    <dgm:pt modelId="{23F08D96-025A-425A-9836-9227F26C33A7}" type="sibTrans" cxnId="{E0EB1CD6-E361-4893-B8B0-453272CAA876}">
      <dgm:prSet/>
      <dgm:spPr/>
      <dgm:t>
        <a:bodyPr/>
        <a:lstStyle/>
        <a:p>
          <a:endParaRPr lang="en-US"/>
        </a:p>
      </dgm:t>
    </dgm:pt>
    <dgm:pt modelId="{5453B9F0-4228-4FBD-989E-11E0367FA7DE}" type="pres">
      <dgm:prSet presAssocID="{4D53C552-0690-4CEF-80BA-518706D63F9C}" presName="root" presStyleCnt="0">
        <dgm:presLayoutVars>
          <dgm:dir/>
          <dgm:resizeHandles val="exact"/>
        </dgm:presLayoutVars>
      </dgm:prSet>
      <dgm:spPr/>
    </dgm:pt>
    <dgm:pt modelId="{45CDB33C-8699-4B59-A864-6C1DB0286AC6}" type="pres">
      <dgm:prSet presAssocID="{B7AFBB82-C025-4E9E-BD93-09FAB8D3E6FC}" presName="compNode" presStyleCnt="0"/>
      <dgm:spPr/>
    </dgm:pt>
    <dgm:pt modelId="{2EEC8194-C71B-4B75-9FB9-31DA18D7D875}" type="pres">
      <dgm:prSet presAssocID="{B7AFBB82-C025-4E9E-BD93-09FAB8D3E6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C350E0CD-D9EE-47DF-A275-42F435D32383}" type="pres">
      <dgm:prSet presAssocID="{B7AFBB82-C025-4E9E-BD93-09FAB8D3E6FC}" presName="iconSpace" presStyleCnt="0"/>
      <dgm:spPr/>
    </dgm:pt>
    <dgm:pt modelId="{E1319A98-4168-42D0-9464-0CBB5FA1CC2F}" type="pres">
      <dgm:prSet presAssocID="{B7AFBB82-C025-4E9E-BD93-09FAB8D3E6FC}" presName="parTx" presStyleLbl="revTx" presStyleIdx="0" presStyleCnt="6">
        <dgm:presLayoutVars>
          <dgm:chMax val="0"/>
          <dgm:chPref val="0"/>
        </dgm:presLayoutVars>
      </dgm:prSet>
      <dgm:spPr/>
    </dgm:pt>
    <dgm:pt modelId="{6648FAEE-DE3E-4BB8-AE86-E69961786060}" type="pres">
      <dgm:prSet presAssocID="{B7AFBB82-C025-4E9E-BD93-09FAB8D3E6FC}" presName="txSpace" presStyleCnt="0"/>
      <dgm:spPr/>
    </dgm:pt>
    <dgm:pt modelId="{9485F29F-FCE8-425B-83A3-933AE1CEFC83}" type="pres">
      <dgm:prSet presAssocID="{B7AFBB82-C025-4E9E-BD93-09FAB8D3E6FC}" presName="desTx" presStyleLbl="revTx" presStyleIdx="1" presStyleCnt="6">
        <dgm:presLayoutVars/>
      </dgm:prSet>
      <dgm:spPr/>
    </dgm:pt>
    <dgm:pt modelId="{53A038A0-227F-4610-B11E-1854581EEE57}" type="pres">
      <dgm:prSet presAssocID="{330999D0-C745-4EA0-BB33-4FCB3DC9F543}" presName="sibTrans" presStyleCnt="0"/>
      <dgm:spPr/>
    </dgm:pt>
    <dgm:pt modelId="{351A2562-6263-43A4-94A7-0D9011973A69}" type="pres">
      <dgm:prSet presAssocID="{B5D9F6CB-1144-4BFB-B6E0-200D216A174D}" presName="compNode" presStyleCnt="0"/>
      <dgm:spPr/>
    </dgm:pt>
    <dgm:pt modelId="{BE24D3B7-982B-4D49-B172-78F84DBD6E9E}" type="pres">
      <dgm:prSet presAssocID="{B5D9F6CB-1144-4BFB-B6E0-200D216A174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4F661423-C3DA-4E52-9A4B-D799637FE0D9}" type="pres">
      <dgm:prSet presAssocID="{B5D9F6CB-1144-4BFB-B6E0-200D216A174D}" presName="iconSpace" presStyleCnt="0"/>
      <dgm:spPr/>
    </dgm:pt>
    <dgm:pt modelId="{99106AAF-7866-4E77-9019-3C0D6EE8D272}" type="pres">
      <dgm:prSet presAssocID="{B5D9F6CB-1144-4BFB-B6E0-200D216A174D}" presName="parTx" presStyleLbl="revTx" presStyleIdx="2" presStyleCnt="6">
        <dgm:presLayoutVars>
          <dgm:chMax val="0"/>
          <dgm:chPref val="0"/>
        </dgm:presLayoutVars>
      </dgm:prSet>
      <dgm:spPr/>
    </dgm:pt>
    <dgm:pt modelId="{6CBDCA2D-5865-4FCB-9CEE-CCDD282520EB}" type="pres">
      <dgm:prSet presAssocID="{B5D9F6CB-1144-4BFB-B6E0-200D216A174D}" presName="txSpace" presStyleCnt="0"/>
      <dgm:spPr/>
    </dgm:pt>
    <dgm:pt modelId="{DDE8343E-ADCA-47E7-A297-139F87CB5968}" type="pres">
      <dgm:prSet presAssocID="{B5D9F6CB-1144-4BFB-B6E0-200D216A174D}" presName="desTx" presStyleLbl="revTx" presStyleIdx="3" presStyleCnt="6">
        <dgm:presLayoutVars/>
      </dgm:prSet>
      <dgm:spPr/>
    </dgm:pt>
    <dgm:pt modelId="{18F77B91-5B53-4815-A071-76C0B8D30B15}" type="pres">
      <dgm:prSet presAssocID="{96534EF7-10F5-4473-9AF4-B8765FCAEAAD}" presName="sibTrans" presStyleCnt="0"/>
      <dgm:spPr/>
    </dgm:pt>
    <dgm:pt modelId="{F1764A89-987C-45B4-84C7-B5B9C9989A25}" type="pres">
      <dgm:prSet presAssocID="{9C0702AF-C9F4-45D6-A6D7-ACD32ABF814F}" presName="compNode" presStyleCnt="0"/>
      <dgm:spPr/>
    </dgm:pt>
    <dgm:pt modelId="{B91DAB0A-6DDE-4FE5-BB04-DA9E66A109EF}" type="pres">
      <dgm:prSet presAssocID="{9C0702AF-C9F4-45D6-A6D7-ACD32ABF814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miling Face with No Fill"/>
        </a:ext>
      </dgm:extLst>
    </dgm:pt>
    <dgm:pt modelId="{54972320-B041-448A-AFF4-DC3CAD3FAB91}" type="pres">
      <dgm:prSet presAssocID="{9C0702AF-C9F4-45D6-A6D7-ACD32ABF814F}" presName="iconSpace" presStyleCnt="0"/>
      <dgm:spPr/>
    </dgm:pt>
    <dgm:pt modelId="{903E1B87-D045-492D-BC9B-5853D1E59A68}" type="pres">
      <dgm:prSet presAssocID="{9C0702AF-C9F4-45D6-A6D7-ACD32ABF814F}" presName="parTx" presStyleLbl="revTx" presStyleIdx="4" presStyleCnt="6">
        <dgm:presLayoutVars>
          <dgm:chMax val="0"/>
          <dgm:chPref val="0"/>
        </dgm:presLayoutVars>
      </dgm:prSet>
      <dgm:spPr/>
    </dgm:pt>
    <dgm:pt modelId="{546885FB-F986-40DF-B3FD-A50592949C5B}" type="pres">
      <dgm:prSet presAssocID="{9C0702AF-C9F4-45D6-A6D7-ACD32ABF814F}" presName="txSpace" presStyleCnt="0"/>
      <dgm:spPr/>
    </dgm:pt>
    <dgm:pt modelId="{8994B6EF-F7AD-4607-8167-769B8ADF0D19}" type="pres">
      <dgm:prSet presAssocID="{9C0702AF-C9F4-45D6-A6D7-ACD32ABF814F}" presName="desTx" presStyleLbl="revTx" presStyleIdx="5" presStyleCnt="6">
        <dgm:presLayoutVars/>
      </dgm:prSet>
      <dgm:spPr/>
    </dgm:pt>
  </dgm:ptLst>
  <dgm:cxnLst>
    <dgm:cxn modelId="{0EFB2803-30FC-4ECC-BFF8-A910DFEFA92F}" srcId="{B5D9F6CB-1144-4BFB-B6E0-200D216A174D}" destId="{4BA22E0C-2784-4507-82C8-A16C5982A75F}" srcOrd="0" destOrd="0" parTransId="{BEDD2310-5236-48A4-99FA-2279142901A2}" sibTransId="{036695A4-0B52-47A1-B59B-C10533E6FED7}"/>
    <dgm:cxn modelId="{5589D109-E29C-452A-8BEC-F285405AE92D}" srcId="{4D53C552-0690-4CEF-80BA-518706D63F9C}" destId="{9C0702AF-C9F4-45D6-A6D7-ACD32ABF814F}" srcOrd="2" destOrd="0" parTransId="{980D9762-38D2-468B-A986-93FB32288488}" sibTransId="{4F1B5643-3B5A-4FDE-875D-5997AB9FEA79}"/>
    <dgm:cxn modelId="{6FF8DA7F-2653-42B5-A3F0-6825A688478F}" type="presOf" srcId="{4BA22E0C-2784-4507-82C8-A16C5982A75F}" destId="{DDE8343E-ADCA-47E7-A297-139F87CB5968}" srcOrd="0" destOrd="0" presId="urn:microsoft.com/office/officeart/2018/5/layout/CenteredIconLabelDescriptionList"/>
    <dgm:cxn modelId="{9B450586-8FB7-40B7-BAF9-28DB3B9D3DF3}" srcId="{B7AFBB82-C025-4E9E-BD93-09FAB8D3E6FC}" destId="{66495640-7943-4E67-BB74-4DD8A58A6A50}" srcOrd="0" destOrd="0" parTransId="{83FDF876-1A20-4E2C-90DC-CA7CEA8C11B9}" sibTransId="{1CB496DD-F15E-4D96-B9BE-A3524E483DC5}"/>
    <dgm:cxn modelId="{794AB59C-6B85-4576-9696-E921919D0438}" type="presOf" srcId="{9C0702AF-C9F4-45D6-A6D7-ACD32ABF814F}" destId="{903E1B87-D045-492D-BC9B-5853D1E59A68}" srcOrd="0" destOrd="0" presId="urn:microsoft.com/office/officeart/2018/5/layout/CenteredIconLabelDescriptionList"/>
    <dgm:cxn modelId="{AA000AA5-D0F4-42C2-9C95-AC871A6E3725}" type="presOf" srcId="{4D53C552-0690-4CEF-80BA-518706D63F9C}" destId="{5453B9F0-4228-4FBD-989E-11E0367FA7DE}" srcOrd="0" destOrd="0" presId="urn:microsoft.com/office/officeart/2018/5/layout/CenteredIconLabelDescriptionList"/>
    <dgm:cxn modelId="{415BEAB7-6476-44E7-91DC-1FBFAB216FBC}" type="presOf" srcId="{B5D9F6CB-1144-4BFB-B6E0-200D216A174D}" destId="{99106AAF-7866-4E77-9019-3C0D6EE8D272}" srcOrd="0" destOrd="0" presId="urn:microsoft.com/office/officeart/2018/5/layout/CenteredIconLabelDescriptionList"/>
    <dgm:cxn modelId="{47E6B0BD-DF3F-4121-9691-3AC4666EA182}" type="presOf" srcId="{47233BF6-91F5-498C-8EBD-B95C91C7E315}" destId="{8994B6EF-F7AD-4607-8167-769B8ADF0D19}" srcOrd="0" destOrd="0" presId="urn:microsoft.com/office/officeart/2018/5/layout/CenteredIconLabelDescriptionList"/>
    <dgm:cxn modelId="{4D3151BF-1219-4B3B-97A3-DFD68C15FF70}" srcId="{4D53C552-0690-4CEF-80BA-518706D63F9C}" destId="{B5D9F6CB-1144-4BFB-B6E0-200D216A174D}" srcOrd="1" destOrd="0" parTransId="{45F1DD3D-CE75-49A0-83FF-89541C054458}" sibTransId="{96534EF7-10F5-4473-9AF4-B8765FCAEAAD}"/>
    <dgm:cxn modelId="{B87F10CE-9E67-4B96-BB39-11C1B57933A7}" type="presOf" srcId="{66495640-7943-4E67-BB74-4DD8A58A6A50}" destId="{9485F29F-FCE8-425B-83A3-933AE1CEFC83}" srcOrd="0" destOrd="0" presId="urn:microsoft.com/office/officeart/2018/5/layout/CenteredIconLabelDescriptionList"/>
    <dgm:cxn modelId="{0B30E5CF-F19F-4182-B984-FA69E1FB9350}" srcId="{4D53C552-0690-4CEF-80BA-518706D63F9C}" destId="{B7AFBB82-C025-4E9E-BD93-09FAB8D3E6FC}" srcOrd="0" destOrd="0" parTransId="{3492CD8F-F23A-4006-99C7-34D35A486652}" sibTransId="{330999D0-C745-4EA0-BB33-4FCB3DC9F543}"/>
    <dgm:cxn modelId="{E0EB1CD6-E361-4893-B8B0-453272CAA876}" srcId="{9C0702AF-C9F4-45D6-A6D7-ACD32ABF814F}" destId="{47233BF6-91F5-498C-8EBD-B95C91C7E315}" srcOrd="0" destOrd="0" parTransId="{EFAB773B-0170-4C25-8F82-2FCA8047AED6}" sibTransId="{23F08D96-025A-425A-9836-9227F26C33A7}"/>
    <dgm:cxn modelId="{0B92BCDF-C044-4FFB-AC52-36BFA4C5EBF8}" type="presOf" srcId="{B7AFBB82-C025-4E9E-BD93-09FAB8D3E6FC}" destId="{E1319A98-4168-42D0-9464-0CBB5FA1CC2F}" srcOrd="0" destOrd="0" presId="urn:microsoft.com/office/officeart/2018/5/layout/CenteredIconLabelDescriptionList"/>
    <dgm:cxn modelId="{CECED6B9-CA96-43EA-A568-37104E6DF268}" type="presParOf" srcId="{5453B9F0-4228-4FBD-989E-11E0367FA7DE}" destId="{45CDB33C-8699-4B59-A864-6C1DB0286AC6}" srcOrd="0" destOrd="0" presId="urn:microsoft.com/office/officeart/2018/5/layout/CenteredIconLabelDescriptionList"/>
    <dgm:cxn modelId="{D5725FB1-757F-487B-B48E-DF5C88C5410C}" type="presParOf" srcId="{45CDB33C-8699-4B59-A864-6C1DB0286AC6}" destId="{2EEC8194-C71B-4B75-9FB9-31DA18D7D875}" srcOrd="0" destOrd="0" presId="urn:microsoft.com/office/officeart/2018/5/layout/CenteredIconLabelDescriptionList"/>
    <dgm:cxn modelId="{132E2EBB-5A1F-4A45-ADE2-A2A355A1086F}" type="presParOf" srcId="{45CDB33C-8699-4B59-A864-6C1DB0286AC6}" destId="{C350E0CD-D9EE-47DF-A275-42F435D32383}" srcOrd="1" destOrd="0" presId="urn:microsoft.com/office/officeart/2018/5/layout/CenteredIconLabelDescriptionList"/>
    <dgm:cxn modelId="{B33D69E3-023B-406A-91D7-EE96D6A4490B}" type="presParOf" srcId="{45CDB33C-8699-4B59-A864-6C1DB0286AC6}" destId="{E1319A98-4168-42D0-9464-0CBB5FA1CC2F}" srcOrd="2" destOrd="0" presId="urn:microsoft.com/office/officeart/2018/5/layout/CenteredIconLabelDescriptionList"/>
    <dgm:cxn modelId="{0D824797-7C5E-492C-BDE0-5964CC6B86B4}" type="presParOf" srcId="{45CDB33C-8699-4B59-A864-6C1DB0286AC6}" destId="{6648FAEE-DE3E-4BB8-AE86-E69961786060}" srcOrd="3" destOrd="0" presId="urn:microsoft.com/office/officeart/2018/5/layout/CenteredIconLabelDescriptionList"/>
    <dgm:cxn modelId="{37741B50-0BBB-400F-A23A-0F34AB435BB6}" type="presParOf" srcId="{45CDB33C-8699-4B59-A864-6C1DB0286AC6}" destId="{9485F29F-FCE8-425B-83A3-933AE1CEFC83}" srcOrd="4" destOrd="0" presId="urn:microsoft.com/office/officeart/2018/5/layout/CenteredIconLabelDescriptionList"/>
    <dgm:cxn modelId="{FA20B0CC-B00E-4C43-B34F-6A751630E655}" type="presParOf" srcId="{5453B9F0-4228-4FBD-989E-11E0367FA7DE}" destId="{53A038A0-227F-4610-B11E-1854581EEE57}" srcOrd="1" destOrd="0" presId="urn:microsoft.com/office/officeart/2018/5/layout/CenteredIconLabelDescriptionList"/>
    <dgm:cxn modelId="{B0B7FDB5-DE25-415A-A9F8-EAD0DF6D699B}" type="presParOf" srcId="{5453B9F0-4228-4FBD-989E-11E0367FA7DE}" destId="{351A2562-6263-43A4-94A7-0D9011973A69}" srcOrd="2" destOrd="0" presId="urn:microsoft.com/office/officeart/2018/5/layout/CenteredIconLabelDescriptionList"/>
    <dgm:cxn modelId="{9E936666-7F2D-4BEF-B3B6-57DDDC6C4B07}" type="presParOf" srcId="{351A2562-6263-43A4-94A7-0D9011973A69}" destId="{BE24D3B7-982B-4D49-B172-78F84DBD6E9E}" srcOrd="0" destOrd="0" presId="urn:microsoft.com/office/officeart/2018/5/layout/CenteredIconLabelDescriptionList"/>
    <dgm:cxn modelId="{F69D0F7C-B511-4461-AEB4-5322AAFEEA61}" type="presParOf" srcId="{351A2562-6263-43A4-94A7-0D9011973A69}" destId="{4F661423-C3DA-4E52-9A4B-D799637FE0D9}" srcOrd="1" destOrd="0" presId="urn:microsoft.com/office/officeart/2018/5/layout/CenteredIconLabelDescriptionList"/>
    <dgm:cxn modelId="{7D0CF2CF-7FE1-40F5-BC85-25710AEEAB5C}" type="presParOf" srcId="{351A2562-6263-43A4-94A7-0D9011973A69}" destId="{99106AAF-7866-4E77-9019-3C0D6EE8D272}" srcOrd="2" destOrd="0" presId="urn:microsoft.com/office/officeart/2018/5/layout/CenteredIconLabelDescriptionList"/>
    <dgm:cxn modelId="{5EB9F6CA-E61F-40E9-BC92-B5980518462B}" type="presParOf" srcId="{351A2562-6263-43A4-94A7-0D9011973A69}" destId="{6CBDCA2D-5865-4FCB-9CEE-CCDD282520EB}" srcOrd="3" destOrd="0" presId="urn:microsoft.com/office/officeart/2018/5/layout/CenteredIconLabelDescriptionList"/>
    <dgm:cxn modelId="{97E65C0D-2812-41B4-AD03-EF9FC98DAD93}" type="presParOf" srcId="{351A2562-6263-43A4-94A7-0D9011973A69}" destId="{DDE8343E-ADCA-47E7-A297-139F87CB5968}" srcOrd="4" destOrd="0" presId="urn:microsoft.com/office/officeart/2018/5/layout/CenteredIconLabelDescriptionList"/>
    <dgm:cxn modelId="{D93F969C-D7B3-4BEE-981B-29BC10DE60B3}" type="presParOf" srcId="{5453B9F0-4228-4FBD-989E-11E0367FA7DE}" destId="{18F77B91-5B53-4815-A071-76C0B8D30B15}" srcOrd="3" destOrd="0" presId="urn:microsoft.com/office/officeart/2018/5/layout/CenteredIconLabelDescriptionList"/>
    <dgm:cxn modelId="{C8C35AE1-3E59-42A7-A9EA-CB2D2768DC96}" type="presParOf" srcId="{5453B9F0-4228-4FBD-989E-11E0367FA7DE}" destId="{F1764A89-987C-45B4-84C7-B5B9C9989A25}" srcOrd="4" destOrd="0" presId="urn:microsoft.com/office/officeart/2018/5/layout/CenteredIconLabelDescriptionList"/>
    <dgm:cxn modelId="{D02657E5-1C1F-4154-B76D-B4F2B42F6D31}" type="presParOf" srcId="{F1764A89-987C-45B4-84C7-B5B9C9989A25}" destId="{B91DAB0A-6DDE-4FE5-BB04-DA9E66A109EF}" srcOrd="0" destOrd="0" presId="urn:microsoft.com/office/officeart/2018/5/layout/CenteredIconLabelDescriptionList"/>
    <dgm:cxn modelId="{A5572912-69EA-495F-A7EB-65C625A4AB28}" type="presParOf" srcId="{F1764A89-987C-45B4-84C7-B5B9C9989A25}" destId="{54972320-B041-448A-AFF4-DC3CAD3FAB91}" srcOrd="1" destOrd="0" presId="urn:microsoft.com/office/officeart/2018/5/layout/CenteredIconLabelDescriptionList"/>
    <dgm:cxn modelId="{55F4D697-0AC3-45FA-853C-911C92E0EB16}" type="presParOf" srcId="{F1764A89-987C-45B4-84C7-B5B9C9989A25}" destId="{903E1B87-D045-492D-BC9B-5853D1E59A68}" srcOrd="2" destOrd="0" presId="urn:microsoft.com/office/officeart/2018/5/layout/CenteredIconLabelDescriptionList"/>
    <dgm:cxn modelId="{6DC4F32B-E4D0-4872-AB4F-4BA56ECE9924}" type="presParOf" srcId="{F1764A89-987C-45B4-84C7-B5B9C9989A25}" destId="{546885FB-F986-40DF-B3FD-A50592949C5B}" srcOrd="3" destOrd="0" presId="urn:microsoft.com/office/officeart/2018/5/layout/CenteredIconLabelDescriptionList"/>
    <dgm:cxn modelId="{279804AB-052A-409D-9417-425819B93166}" type="presParOf" srcId="{F1764A89-987C-45B4-84C7-B5B9C9989A25}" destId="{8994B6EF-F7AD-4607-8167-769B8ADF0D19}"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A3EEE-BCA9-484F-863E-A5EA23C12F6A}">
      <dsp:nvSpPr>
        <dsp:cNvPr id="0" name=""/>
        <dsp:cNvSpPr/>
      </dsp:nvSpPr>
      <dsp:spPr>
        <a:xfrm>
          <a:off x="0" y="3400"/>
          <a:ext cx="7886700" cy="72429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6A4AB6-D68E-4EFF-AD33-6FFC1830C034}">
      <dsp:nvSpPr>
        <dsp:cNvPr id="0" name=""/>
        <dsp:cNvSpPr/>
      </dsp:nvSpPr>
      <dsp:spPr>
        <a:xfrm>
          <a:off x="219097" y="166365"/>
          <a:ext cx="398359" cy="3983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F661CC-2722-4522-B170-9D4FC5E3547F}">
      <dsp:nvSpPr>
        <dsp:cNvPr id="0" name=""/>
        <dsp:cNvSpPr/>
      </dsp:nvSpPr>
      <dsp:spPr>
        <a:xfrm>
          <a:off x="836555" y="3400"/>
          <a:ext cx="70501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90000"/>
            </a:lnSpc>
            <a:spcBef>
              <a:spcPct val="0"/>
            </a:spcBef>
            <a:spcAft>
              <a:spcPct val="35000"/>
            </a:spcAft>
            <a:buNone/>
          </a:pPr>
          <a:r>
            <a:rPr lang="en-US" sz="1900" kern="1200" dirty="0"/>
            <a:t>Data Import and Cleaning</a:t>
          </a:r>
        </a:p>
      </dsp:txBody>
      <dsp:txXfrm>
        <a:off x="836555" y="3400"/>
        <a:ext cx="7050144" cy="724290"/>
      </dsp:txXfrm>
    </dsp:sp>
    <dsp:sp modelId="{880FE014-088D-4E24-85CF-CD73F6D98F0B}">
      <dsp:nvSpPr>
        <dsp:cNvPr id="0" name=""/>
        <dsp:cNvSpPr/>
      </dsp:nvSpPr>
      <dsp:spPr>
        <a:xfrm>
          <a:off x="0" y="908763"/>
          <a:ext cx="7886700" cy="724290"/>
        </a:xfrm>
        <a:prstGeom prst="roundRect">
          <a:avLst>
            <a:gd name="adj" fmla="val 10000"/>
          </a:avLst>
        </a:prstGeom>
        <a:solidFill>
          <a:schemeClr val="accent5">
            <a:hueOff val="-2483469"/>
            <a:satOff val="9953"/>
            <a:lumOff val="2157"/>
            <a:alphaOff val="0"/>
          </a:schemeClr>
        </a:solidFill>
        <a:ln>
          <a:noFill/>
        </a:ln>
        <a:effectLst/>
      </dsp:spPr>
      <dsp:style>
        <a:lnRef idx="0">
          <a:scrgbClr r="0" g="0" b="0"/>
        </a:lnRef>
        <a:fillRef idx="1">
          <a:scrgbClr r="0" g="0" b="0"/>
        </a:fillRef>
        <a:effectRef idx="0">
          <a:scrgbClr r="0" g="0" b="0"/>
        </a:effectRef>
        <a:fontRef idx="minor"/>
      </dsp:style>
    </dsp:sp>
    <dsp:sp modelId="{C09F9EE1-CC03-4BA4-B488-DFB4AA454A36}">
      <dsp:nvSpPr>
        <dsp:cNvPr id="0" name=""/>
        <dsp:cNvSpPr/>
      </dsp:nvSpPr>
      <dsp:spPr>
        <a:xfrm>
          <a:off x="219097" y="1071728"/>
          <a:ext cx="398359" cy="3983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B1420D-BB69-43EE-92D0-1AC46FB975B9}">
      <dsp:nvSpPr>
        <dsp:cNvPr id="0" name=""/>
        <dsp:cNvSpPr/>
      </dsp:nvSpPr>
      <dsp:spPr>
        <a:xfrm>
          <a:off x="836555" y="908763"/>
          <a:ext cx="70501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90000"/>
            </a:lnSpc>
            <a:spcBef>
              <a:spcPct val="0"/>
            </a:spcBef>
            <a:spcAft>
              <a:spcPct val="35000"/>
            </a:spcAft>
            <a:buNone/>
          </a:pPr>
          <a:r>
            <a:rPr lang="en-US" sz="1900" kern="1200" dirty="0"/>
            <a:t>EDA: </a:t>
          </a:r>
          <a:r>
            <a:rPr lang="en-US" sz="1900" kern="1200" dirty="0" err="1"/>
            <a:t>Visualisations</a:t>
          </a:r>
          <a:r>
            <a:rPr lang="en-US" sz="1900" kern="1200" dirty="0"/>
            <a:t> and statistics</a:t>
          </a:r>
        </a:p>
      </dsp:txBody>
      <dsp:txXfrm>
        <a:off x="836555" y="908763"/>
        <a:ext cx="7050144" cy="724290"/>
      </dsp:txXfrm>
    </dsp:sp>
    <dsp:sp modelId="{0C3C2171-67D2-4C71-8A57-D7E318673AC4}">
      <dsp:nvSpPr>
        <dsp:cNvPr id="0" name=""/>
        <dsp:cNvSpPr/>
      </dsp:nvSpPr>
      <dsp:spPr>
        <a:xfrm>
          <a:off x="0" y="1814126"/>
          <a:ext cx="7886700" cy="724290"/>
        </a:xfrm>
        <a:prstGeom prst="roundRect">
          <a:avLst>
            <a:gd name="adj" fmla="val 10000"/>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dsp:style>
    </dsp:sp>
    <dsp:sp modelId="{4634D83E-F872-497F-8946-1E45B15E43E3}">
      <dsp:nvSpPr>
        <dsp:cNvPr id="0" name=""/>
        <dsp:cNvSpPr/>
      </dsp:nvSpPr>
      <dsp:spPr>
        <a:xfrm>
          <a:off x="219097" y="1977092"/>
          <a:ext cx="398359" cy="3983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CA126D2-BEE1-402E-9687-1213FA6D5959}">
      <dsp:nvSpPr>
        <dsp:cNvPr id="0" name=""/>
        <dsp:cNvSpPr/>
      </dsp:nvSpPr>
      <dsp:spPr>
        <a:xfrm>
          <a:off x="836555" y="1814126"/>
          <a:ext cx="70501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90000"/>
            </a:lnSpc>
            <a:spcBef>
              <a:spcPct val="0"/>
            </a:spcBef>
            <a:spcAft>
              <a:spcPct val="35000"/>
            </a:spcAft>
            <a:buNone/>
          </a:pPr>
          <a:r>
            <a:rPr lang="en-US" sz="1900" kern="1200" dirty="0"/>
            <a:t>Statistical Modeling: Linear Regression</a:t>
          </a:r>
        </a:p>
      </dsp:txBody>
      <dsp:txXfrm>
        <a:off x="836555" y="1814126"/>
        <a:ext cx="7050144" cy="724290"/>
      </dsp:txXfrm>
    </dsp:sp>
    <dsp:sp modelId="{DD445FBD-7679-43BC-AC71-39906DB41C03}">
      <dsp:nvSpPr>
        <dsp:cNvPr id="0" name=""/>
        <dsp:cNvSpPr/>
      </dsp:nvSpPr>
      <dsp:spPr>
        <a:xfrm>
          <a:off x="0" y="2719489"/>
          <a:ext cx="7886700" cy="724290"/>
        </a:xfrm>
        <a:prstGeom prst="roundRect">
          <a:avLst>
            <a:gd name="adj" fmla="val 10000"/>
          </a:avLst>
        </a:prstGeom>
        <a:solidFill>
          <a:schemeClr val="accent5">
            <a:hueOff val="-7450407"/>
            <a:satOff val="29858"/>
            <a:lumOff val="6471"/>
            <a:alphaOff val="0"/>
          </a:schemeClr>
        </a:solidFill>
        <a:ln>
          <a:noFill/>
        </a:ln>
        <a:effectLst/>
      </dsp:spPr>
      <dsp:style>
        <a:lnRef idx="0">
          <a:scrgbClr r="0" g="0" b="0"/>
        </a:lnRef>
        <a:fillRef idx="1">
          <a:scrgbClr r="0" g="0" b="0"/>
        </a:fillRef>
        <a:effectRef idx="0">
          <a:scrgbClr r="0" g="0" b="0"/>
        </a:effectRef>
        <a:fontRef idx="minor"/>
      </dsp:style>
    </dsp:sp>
    <dsp:sp modelId="{B73A18A9-103E-4B89-90AA-D519E5336547}">
      <dsp:nvSpPr>
        <dsp:cNvPr id="0" name=""/>
        <dsp:cNvSpPr/>
      </dsp:nvSpPr>
      <dsp:spPr>
        <a:xfrm>
          <a:off x="219097" y="2882455"/>
          <a:ext cx="398359" cy="3983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330BB1-F108-4971-B6CB-20F957809E17}">
      <dsp:nvSpPr>
        <dsp:cNvPr id="0" name=""/>
        <dsp:cNvSpPr/>
      </dsp:nvSpPr>
      <dsp:spPr>
        <a:xfrm>
          <a:off x="836555" y="2719489"/>
          <a:ext cx="70501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90000"/>
            </a:lnSpc>
            <a:spcBef>
              <a:spcPct val="0"/>
            </a:spcBef>
            <a:spcAft>
              <a:spcPct val="35000"/>
            </a:spcAft>
            <a:buNone/>
          </a:pPr>
          <a:r>
            <a:rPr lang="en-US" sz="1900" kern="1200" dirty="0"/>
            <a:t>K-Means Clustering for segmentation</a:t>
          </a:r>
        </a:p>
      </dsp:txBody>
      <dsp:txXfrm>
        <a:off x="836555" y="2719489"/>
        <a:ext cx="7050144" cy="724290"/>
      </dsp:txXfrm>
    </dsp:sp>
    <dsp:sp modelId="{E4147CDD-1D99-4A7C-88B7-709D59A198A9}">
      <dsp:nvSpPr>
        <dsp:cNvPr id="0" name=""/>
        <dsp:cNvSpPr/>
      </dsp:nvSpPr>
      <dsp:spPr>
        <a:xfrm>
          <a:off x="0" y="3624853"/>
          <a:ext cx="7886700" cy="724290"/>
        </a:xfrm>
        <a:prstGeom prst="roundRect">
          <a:avLst>
            <a:gd name="adj" fmla="val 1000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dsp:style>
    </dsp:sp>
    <dsp:sp modelId="{B57DFC8D-6BFC-4F31-AD74-B854676E7802}">
      <dsp:nvSpPr>
        <dsp:cNvPr id="0" name=""/>
        <dsp:cNvSpPr/>
      </dsp:nvSpPr>
      <dsp:spPr>
        <a:xfrm>
          <a:off x="219097" y="3787818"/>
          <a:ext cx="398359" cy="3983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ED107D-F2C6-42DE-82B6-BA50E7D658AD}">
      <dsp:nvSpPr>
        <dsp:cNvPr id="0" name=""/>
        <dsp:cNvSpPr/>
      </dsp:nvSpPr>
      <dsp:spPr>
        <a:xfrm>
          <a:off x="836555" y="3624853"/>
          <a:ext cx="7050144" cy="724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54" tIns="76654" rIns="76654" bIns="76654" numCol="1" spcCol="1270" anchor="ctr" anchorCtr="0">
          <a:noAutofit/>
        </a:bodyPr>
        <a:lstStyle/>
        <a:p>
          <a:pPr marL="0" lvl="0" indent="0" algn="l" defTabSz="844550">
            <a:lnSpc>
              <a:spcPct val="90000"/>
            </a:lnSpc>
            <a:spcBef>
              <a:spcPct val="0"/>
            </a:spcBef>
            <a:spcAft>
              <a:spcPct val="35000"/>
            </a:spcAft>
            <a:buNone/>
          </a:pPr>
          <a:r>
            <a:rPr lang="en-US" sz="1900" kern="1200" dirty="0"/>
            <a:t>Sentiment Analysis using NLP techniques</a:t>
          </a:r>
        </a:p>
      </dsp:txBody>
      <dsp:txXfrm>
        <a:off x="836555" y="3624853"/>
        <a:ext cx="7050144" cy="7242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EC8194-C71B-4B75-9FB9-31DA18D7D875}">
      <dsp:nvSpPr>
        <dsp:cNvPr id="0" name=""/>
        <dsp:cNvSpPr/>
      </dsp:nvSpPr>
      <dsp:spPr>
        <a:xfrm>
          <a:off x="486769" y="1499828"/>
          <a:ext cx="521964" cy="5219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1319A98-4168-42D0-9464-0CBB5FA1CC2F}">
      <dsp:nvSpPr>
        <dsp:cNvPr id="0" name=""/>
        <dsp:cNvSpPr/>
      </dsp:nvSpPr>
      <dsp:spPr>
        <a:xfrm>
          <a:off x="2087" y="2127326"/>
          <a:ext cx="1491328" cy="223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Introduce</a:t>
          </a:r>
        </a:p>
      </dsp:txBody>
      <dsp:txXfrm>
        <a:off x="2087" y="2127326"/>
        <a:ext cx="1491328" cy="223699"/>
      </dsp:txXfrm>
    </dsp:sp>
    <dsp:sp modelId="{9485F29F-FCE8-425B-83A3-933AE1CEFC83}">
      <dsp:nvSpPr>
        <dsp:cNvPr id="0" name=""/>
        <dsp:cNvSpPr/>
      </dsp:nvSpPr>
      <dsp:spPr>
        <a:xfrm>
          <a:off x="2087" y="2400110"/>
          <a:ext cx="1491328" cy="1553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Introduce tiered rewards based on Spending Score and Remuneration.</a:t>
          </a:r>
        </a:p>
      </dsp:txBody>
      <dsp:txXfrm>
        <a:off x="2087" y="2400110"/>
        <a:ext cx="1491328" cy="1553981"/>
      </dsp:txXfrm>
    </dsp:sp>
    <dsp:sp modelId="{BE24D3B7-982B-4D49-B172-78F84DBD6E9E}">
      <dsp:nvSpPr>
        <dsp:cNvPr id="0" name=""/>
        <dsp:cNvSpPr/>
      </dsp:nvSpPr>
      <dsp:spPr>
        <a:xfrm>
          <a:off x="2239079" y="1499828"/>
          <a:ext cx="521964" cy="5219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9106AAF-7866-4E77-9019-3C0D6EE8D272}">
      <dsp:nvSpPr>
        <dsp:cNvPr id="0" name=""/>
        <dsp:cNvSpPr/>
      </dsp:nvSpPr>
      <dsp:spPr>
        <a:xfrm>
          <a:off x="1754397" y="2127326"/>
          <a:ext cx="1491328" cy="223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Focus</a:t>
          </a:r>
        </a:p>
      </dsp:txBody>
      <dsp:txXfrm>
        <a:off x="1754397" y="2127326"/>
        <a:ext cx="1491328" cy="223699"/>
      </dsp:txXfrm>
    </dsp:sp>
    <dsp:sp modelId="{DDE8343E-ADCA-47E7-A297-139F87CB5968}">
      <dsp:nvSpPr>
        <dsp:cNvPr id="0" name=""/>
        <dsp:cNvSpPr/>
      </dsp:nvSpPr>
      <dsp:spPr>
        <a:xfrm>
          <a:off x="1754397" y="2400110"/>
          <a:ext cx="1491328" cy="1553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Focus marketing on high-value customers (Cluster 1).</a:t>
          </a:r>
        </a:p>
      </dsp:txBody>
      <dsp:txXfrm>
        <a:off x="1754397" y="2400110"/>
        <a:ext cx="1491328" cy="1553981"/>
      </dsp:txXfrm>
    </dsp:sp>
    <dsp:sp modelId="{B91DAB0A-6DDE-4FE5-BB04-DA9E66A109EF}">
      <dsp:nvSpPr>
        <dsp:cNvPr id="0" name=""/>
        <dsp:cNvSpPr/>
      </dsp:nvSpPr>
      <dsp:spPr>
        <a:xfrm>
          <a:off x="3991390" y="1499828"/>
          <a:ext cx="521964" cy="5219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03E1B87-D045-492D-BC9B-5853D1E59A68}">
      <dsp:nvSpPr>
        <dsp:cNvPr id="0" name=""/>
        <dsp:cNvSpPr/>
      </dsp:nvSpPr>
      <dsp:spPr>
        <a:xfrm>
          <a:off x="3506708" y="2127326"/>
          <a:ext cx="1491328" cy="223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Address</a:t>
          </a:r>
        </a:p>
      </dsp:txBody>
      <dsp:txXfrm>
        <a:off x="3506708" y="2127326"/>
        <a:ext cx="1491328" cy="223699"/>
      </dsp:txXfrm>
    </dsp:sp>
    <dsp:sp modelId="{8994B6EF-F7AD-4607-8167-769B8ADF0D19}">
      <dsp:nvSpPr>
        <dsp:cNvPr id="0" name=""/>
        <dsp:cNvSpPr/>
      </dsp:nvSpPr>
      <dsp:spPr>
        <a:xfrm>
          <a:off x="3506708" y="2400110"/>
          <a:ext cx="1491328" cy="15539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Address dissatisfaction in reviews to improve customer experience.</a:t>
          </a:r>
        </a:p>
      </dsp:txBody>
      <dsp:txXfrm>
        <a:off x="3506708" y="2400110"/>
        <a:ext cx="1491328" cy="155398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A6C36-A543-4402-B27A-E6C54AAF52E7}" type="datetimeFigureOut">
              <a:rPr lang="en-IN" smtClean="0"/>
              <a:t>16-12-2024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D3E421-EDA9-4786-88EC-1366F15D431D}" type="slidenum">
              <a:rPr lang="en-IN" smtClean="0"/>
              <a:t>‹#›</a:t>
            </a:fld>
            <a:endParaRPr lang="en-IN"/>
          </a:p>
        </p:txBody>
      </p:sp>
    </p:spTree>
    <p:extLst>
      <p:ext uri="{BB962C8B-B14F-4D97-AF65-F5344CB8AC3E}">
        <p14:creationId xmlns:p14="http://schemas.microsoft.com/office/powerpoint/2010/main" val="3894188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presentation on </a:t>
            </a:r>
            <a:r>
              <a:rPr lang="en-US" b="1" dirty="0"/>
              <a:t>Data Analysis for Turtle Games</a:t>
            </a:r>
            <a:r>
              <a:rPr lang="en-US" dirty="0"/>
              <a:t>.</a:t>
            </a:r>
          </a:p>
          <a:p>
            <a:r>
              <a:rPr lang="en-US" dirty="0"/>
              <a:t>We’ll explore three key areas:</a:t>
            </a:r>
          </a:p>
          <a:p>
            <a:pPr>
              <a:buFont typeface="+mj-lt"/>
              <a:buAutoNum type="arabicPeriod"/>
            </a:pPr>
            <a:r>
              <a:rPr lang="en-US" b="1" dirty="0"/>
              <a:t>Loyalty Points</a:t>
            </a:r>
            <a:r>
              <a:rPr lang="en-US" dirty="0"/>
              <a:t> analysis to understand customer behavior.</a:t>
            </a:r>
          </a:p>
          <a:p>
            <a:pPr>
              <a:buFont typeface="+mj-lt"/>
              <a:buAutoNum type="arabicPeriod"/>
            </a:pPr>
            <a:r>
              <a:rPr lang="en-US" b="1" dirty="0"/>
              <a:t>Customer Segmentation</a:t>
            </a:r>
            <a:r>
              <a:rPr lang="en-US" dirty="0"/>
              <a:t> to target different spending groups.</a:t>
            </a:r>
          </a:p>
          <a:p>
            <a:pPr>
              <a:buFont typeface="+mj-lt"/>
              <a:buAutoNum type="arabicPeriod"/>
            </a:pPr>
            <a:r>
              <a:rPr lang="en-US" b="1" dirty="0"/>
              <a:t>Sentiment Analysis</a:t>
            </a:r>
            <a:r>
              <a:rPr lang="en-US" dirty="0"/>
              <a:t> of reviews to improve satisfaction.</a:t>
            </a:r>
          </a:p>
          <a:p>
            <a:r>
              <a:rPr lang="en-US" dirty="0"/>
              <a:t>The goal is to provide insights to optimize the loyalty program and boost engagement. </a:t>
            </a:r>
          </a:p>
          <a:p>
            <a:endParaRPr lang="en-IN" dirty="0"/>
          </a:p>
        </p:txBody>
      </p:sp>
      <p:sp>
        <p:nvSpPr>
          <p:cNvPr id="4" name="Slide Number Placeholder 3"/>
          <p:cNvSpPr>
            <a:spLocks noGrp="1"/>
          </p:cNvSpPr>
          <p:nvPr>
            <p:ph type="sldNum" sz="quarter" idx="5"/>
          </p:nvPr>
        </p:nvSpPr>
        <p:spPr/>
        <p:txBody>
          <a:bodyPr/>
          <a:lstStyle/>
          <a:p>
            <a:fld id="{CAD3E421-EDA9-4786-88EC-1366F15D431D}" type="slidenum">
              <a:rPr lang="en-IN" smtClean="0"/>
              <a:t>1</a:t>
            </a:fld>
            <a:endParaRPr lang="en-IN"/>
          </a:p>
        </p:txBody>
      </p:sp>
    </p:spTree>
    <p:extLst>
      <p:ext uri="{BB962C8B-B14F-4D97-AF65-F5344CB8AC3E}">
        <p14:creationId xmlns:p14="http://schemas.microsoft.com/office/powerpoint/2010/main" val="1564818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This slide highlights the </a:t>
            </a:r>
            <a:r>
              <a:rPr lang="en-US" b="1" dirty="0"/>
              <a:t>actionable recommendations</a:t>
            </a:r>
            <a:r>
              <a:rPr lang="en-US" dirty="0"/>
              <a:t> for Turtle Games based on the analysis:</a:t>
            </a:r>
          </a:p>
          <a:p>
            <a:pPr>
              <a:buFont typeface="+mj-lt"/>
              <a:buAutoNum type="arabicPeriod"/>
            </a:pPr>
            <a:r>
              <a:rPr lang="en-US" b="1" dirty="0"/>
              <a:t>Introduce Tiered Rewards</a:t>
            </a:r>
            <a:r>
              <a:rPr lang="en-US" dirty="0"/>
              <a:t>: Develop tiered loyalty programs based on </a:t>
            </a:r>
            <a:r>
              <a:rPr lang="en-US" b="1" dirty="0"/>
              <a:t>Spending Score</a:t>
            </a:r>
            <a:r>
              <a:rPr lang="en-US" dirty="0"/>
              <a:t> and </a:t>
            </a:r>
            <a:r>
              <a:rPr lang="en-US" b="1" dirty="0"/>
              <a:t>Remuneration</a:t>
            </a:r>
            <a:r>
              <a:rPr lang="en-US" dirty="0"/>
              <a:t>. High spenders and high-income customers should receive premium benefits to maintain their engagement.</a:t>
            </a:r>
          </a:p>
          <a:p>
            <a:pPr>
              <a:buFont typeface="+mj-lt"/>
              <a:buAutoNum type="arabicPeriod"/>
            </a:pPr>
            <a:r>
              <a:rPr lang="en-US" b="1" dirty="0"/>
              <a:t>Targeted Marketing</a:t>
            </a:r>
            <a:r>
              <a:rPr lang="en-US" dirty="0"/>
              <a:t>:</a:t>
            </a:r>
          </a:p>
          <a:p>
            <a:pPr marL="742950" lvl="1" indent="-285750">
              <a:buFont typeface="+mj-lt"/>
              <a:buAutoNum type="arabicPeriod"/>
            </a:pPr>
            <a:r>
              <a:rPr lang="en-US" dirty="0"/>
              <a:t>Focus marketing efforts on </a:t>
            </a:r>
            <a:r>
              <a:rPr lang="en-US" b="1" dirty="0"/>
              <a:t>Cluster 1</a:t>
            </a:r>
            <a:r>
              <a:rPr lang="en-US" dirty="0"/>
              <a:t> (high spenders) with exclusive offers.</a:t>
            </a:r>
          </a:p>
          <a:p>
            <a:pPr marL="742950" lvl="1" indent="-285750">
              <a:buFont typeface="+mj-lt"/>
              <a:buAutoNum type="arabicPeriod"/>
            </a:pPr>
            <a:r>
              <a:rPr lang="en-US" dirty="0"/>
              <a:t>Incentivize </a:t>
            </a:r>
            <a:r>
              <a:rPr lang="en-US" b="1" dirty="0"/>
              <a:t>Cluster 2</a:t>
            </a:r>
            <a:r>
              <a:rPr lang="en-US" dirty="0"/>
              <a:t> (moderate spenders) with promotions to increase their spending.</a:t>
            </a:r>
          </a:p>
          <a:p>
            <a:pPr marL="742950" lvl="1" indent="-285750">
              <a:buFont typeface="+mj-lt"/>
              <a:buAutoNum type="arabicPeriod"/>
            </a:pPr>
            <a:r>
              <a:rPr lang="en-US" dirty="0"/>
              <a:t>Engage </a:t>
            </a:r>
            <a:r>
              <a:rPr lang="en-US" b="1" dirty="0"/>
              <a:t>Cluster 3</a:t>
            </a:r>
            <a:r>
              <a:rPr lang="en-US" dirty="0"/>
              <a:t> (low spenders) through discounts or entry-level rewards to drive participation.</a:t>
            </a:r>
          </a:p>
          <a:p>
            <a:pPr>
              <a:buFont typeface="+mj-lt"/>
              <a:buAutoNum type="arabicPeriod"/>
            </a:pPr>
            <a:r>
              <a:rPr lang="en-US" b="1" dirty="0"/>
              <a:t>Improve Product Satisfaction</a:t>
            </a:r>
            <a:r>
              <a:rPr lang="en-US" dirty="0"/>
              <a:t>:</a:t>
            </a:r>
          </a:p>
          <a:p>
            <a:pPr marL="742950" lvl="1" indent="-285750">
              <a:buFont typeface="+mj-lt"/>
              <a:buAutoNum type="arabicPeriod"/>
            </a:pPr>
            <a:r>
              <a:rPr lang="en-US" dirty="0"/>
              <a:t>Use sentiment analysis insights to address negative feedback on </a:t>
            </a:r>
            <a:r>
              <a:rPr lang="en-US" b="1" dirty="0"/>
              <a:t>utility and product performance</a:t>
            </a:r>
            <a:r>
              <a:rPr lang="en-US" dirty="0"/>
              <a:t>.</a:t>
            </a:r>
          </a:p>
          <a:p>
            <a:pPr marL="742950" lvl="1" indent="-285750">
              <a:buFont typeface="+mj-lt"/>
              <a:buAutoNum type="arabicPeriod"/>
            </a:pPr>
            <a:r>
              <a:rPr lang="en-US" dirty="0"/>
              <a:t>Reinforce positive aspects like </a:t>
            </a:r>
            <a:r>
              <a:rPr lang="en-US" b="1" dirty="0"/>
              <a:t>product quality</a:t>
            </a:r>
            <a:r>
              <a:rPr lang="en-US" dirty="0"/>
              <a:t> that customers already appreciate.</a:t>
            </a:r>
          </a:p>
          <a:p>
            <a:r>
              <a:rPr lang="en-US" dirty="0"/>
              <a:t>By implementing these recommendations, Turtle Games can enhance customer loyalty, increase sales, and strengthen the overall effectiveness of the loyalty program.</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Turtle Games is a leading manufacturer and retailer of books, toys, and games, serving a global customer base.</a:t>
            </a:r>
          </a:p>
          <a:p>
            <a:r>
              <a:rPr lang="en-US" dirty="0"/>
              <a:t>In this analysis, we focus on three key objectives:</a:t>
            </a:r>
          </a:p>
          <a:p>
            <a:pPr>
              <a:buFont typeface="+mj-lt"/>
              <a:buAutoNum type="arabicPeriod"/>
            </a:pPr>
            <a:r>
              <a:rPr lang="en-US" b="1" dirty="0"/>
              <a:t>Understanding Loyalty Points</a:t>
            </a:r>
            <a:r>
              <a:rPr lang="en-US" dirty="0"/>
              <a:t>: How customers accumulate loyalty points and what drives their behavior.</a:t>
            </a:r>
          </a:p>
          <a:p>
            <a:pPr>
              <a:buFont typeface="+mj-lt"/>
              <a:buAutoNum type="arabicPeriod"/>
            </a:pPr>
            <a:r>
              <a:rPr lang="en-US" b="1" dirty="0"/>
              <a:t>Customer Segmentation</a:t>
            </a:r>
            <a:r>
              <a:rPr lang="en-US" dirty="0"/>
              <a:t>: Identifying different customer groups based on spending habits and remuneration to target them effectively.</a:t>
            </a:r>
          </a:p>
          <a:p>
            <a:pPr>
              <a:buFont typeface="+mj-lt"/>
              <a:buAutoNum type="arabicPeriod"/>
            </a:pPr>
            <a:r>
              <a:rPr lang="en-US" b="1" dirty="0"/>
              <a:t>Sentiment Analysis</a:t>
            </a:r>
            <a:r>
              <a:rPr lang="en-US" dirty="0"/>
              <a:t>: Evaluating product reviews to understand customer satisfaction, key pain points, and areas for improvement.</a:t>
            </a:r>
          </a:p>
          <a:p>
            <a:r>
              <a:rPr lang="en-US" dirty="0"/>
              <a:t>By addressing these objectives, we aim to enhance customer engagement, optimize the loyalty program, and drive better business performance through data-driven insights.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In this slide, I will walk you through the key analytical steps taken to achieve the project objectives:</a:t>
            </a:r>
          </a:p>
          <a:p>
            <a:pPr>
              <a:buFont typeface="+mj-lt"/>
              <a:buAutoNum type="arabicPeriod"/>
            </a:pPr>
            <a:r>
              <a:rPr lang="en-US" b="1" dirty="0"/>
              <a:t>Data Cleaning</a:t>
            </a:r>
            <a:r>
              <a:rPr lang="en-US" dirty="0"/>
              <a:t>: The raw data was first inspected for missing values, irrelevant columns, and inconsistencies. This ensured a clean and reliable dataset for analysis.</a:t>
            </a:r>
          </a:p>
          <a:p>
            <a:pPr>
              <a:buFont typeface="+mj-lt"/>
              <a:buAutoNum type="arabicPeriod"/>
            </a:pPr>
            <a:r>
              <a:rPr lang="en-US" b="1" dirty="0"/>
              <a:t>Exploratory Data Analysis (EDA)</a:t>
            </a:r>
            <a:r>
              <a:rPr lang="en-US" dirty="0"/>
              <a:t>: Using visualizations like scatterplots, histograms, and boxplots, we identified trends, patterns, and outliers to understand the underlying relationships between variables such as Spending Score, Loyalty Points, and Remuneration.</a:t>
            </a:r>
          </a:p>
          <a:p>
            <a:pPr>
              <a:buFont typeface="+mj-lt"/>
              <a:buAutoNum type="arabicPeriod"/>
            </a:pPr>
            <a:r>
              <a:rPr lang="en-US" b="1" dirty="0"/>
              <a:t>Clustering Analysis</a:t>
            </a:r>
            <a:r>
              <a:rPr lang="en-US" dirty="0"/>
              <a:t>: To identify meaningful customer groups, K-means clustering was applied. This allowed us to segment customers into distinct clusters based on their spending behavior and income levels.</a:t>
            </a:r>
          </a:p>
          <a:p>
            <a:pPr>
              <a:buFont typeface="+mj-lt"/>
              <a:buAutoNum type="arabicPeriod"/>
            </a:pPr>
            <a:r>
              <a:rPr lang="en-US" b="1" dirty="0"/>
              <a:t>Sentiment Analysis</a:t>
            </a:r>
            <a:r>
              <a:rPr lang="en-US" dirty="0"/>
              <a:t>: We evaluated product reviews using Natural Language Processing (NLP) techniques to assess overall sentiment. This revealed positive and negative themes, helping identify areas for improvement.</a:t>
            </a:r>
          </a:p>
          <a:p>
            <a:r>
              <a:rPr lang="en-US" dirty="0"/>
              <a:t>By following these steps, we were able to extract actionable insights that align with Turtle Games' business objectives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This scatterplot shows the relationship between </a:t>
            </a:r>
            <a:r>
              <a:rPr lang="en-US" b="1" dirty="0"/>
              <a:t>Spending Score</a:t>
            </a:r>
            <a:r>
              <a:rPr lang="en-US" dirty="0"/>
              <a:t> and </a:t>
            </a:r>
            <a:r>
              <a:rPr lang="en-US" b="1" dirty="0"/>
              <a:t>Loyalty Points</a:t>
            </a:r>
            <a:r>
              <a:rPr lang="en-US" dirty="0"/>
              <a:t>. Notice the clear </a:t>
            </a:r>
            <a:r>
              <a:rPr lang="en-US" b="1" dirty="0"/>
              <a:t>positive correlation</a:t>
            </a:r>
            <a:r>
              <a:rPr lang="en-US" dirty="0"/>
              <a:t>: as the </a:t>
            </a:r>
            <a:r>
              <a:rPr lang="en-US" b="1" dirty="0"/>
              <a:t>Spending Score increases</a:t>
            </a:r>
            <a:r>
              <a:rPr lang="en-US" dirty="0"/>
              <a:t>, Loyalty Points also tend to increase.</a:t>
            </a:r>
          </a:p>
          <a:p>
            <a:r>
              <a:rPr lang="en-US" dirty="0"/>
              <a:t>This indicates that </a:t>
            </a:r>
            <a:r>
              <a:rPr lang="en-US" b="1" dirty="0"/>
              <a:t>spending behavior strongly influences loyalty points</a:t>
            </a:r>
            <a:r>
              <a:rPr lang="en-US" dirty="0"/>
              <a:t> accumulation. Customers who spend more consistently earn higher loyalty points, making them valuable contributors to the loyalty program.</a:t>
            </a:r>
          </a:p>
          <a:p>
            <a:r>
              <a:rPr lang="en-US" dirty="0"/>
              <a:t>This insight can help Turtle Games focus on high spenders by offering tailored rewards to further increase engagement and spending.</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This histogram shows the </a:t>
            </a:r>
            <a:r>
              <a:rPr lang="en-US" b="1" dirty="0"/>
              <a:t>distribution of Loyalty Points</a:t>
            </a:r>
            <a:r>
              <a:rPr lang="en-US" dirty="0"/>
              <a:t> across all customers. The data is </a:t>
            </a:r>
            <a:r>
              <a:rPr lang="en-US" b="1" dirty="0"/>
              <a:t>right-skewed</a:t>
            </a:r>
            <a:r>
              <a:rPr lang="en-US" dirty="0"/>
              <a:t>, meaning most customers accumulate fewer than </a:t>
            </a:r>
            <a:r>
              <a:rPr lang="en-US" b="1" dirty="0"/>
              <a:t>2,000 points</a:t>
            </a:r>
            <a:r>
              <a:rPr lang="en-US" dirty="0"/>
              <a:t>.</a:t>
            </a:r>
          </a:p>
          <a:p>
            <a:r>
              <a:rPr lang="en-US" dirty="0"/>
              <a:t>However, there is a </a:t>
            </a:r>
            <a:r>
              <a:rPr lang="en-US" b="1" dirty="0"/>
              <a:t>small group of high-value customers</a:t>
            </a:r>
            <a:r>
              <a:rPr lang="en-US" dirty="0"/>
              <a:t> on the right side of the chart who have earned significantly higher loyalty points. These customers represent an opportunity for Turtle Games to focus their loyalty program efforts, such as offering exclusive rewards or personalized incentives to further engage this valuable segment.</a:t>
            </a:r>
          </a:p>
          <a:p>
            <a:r>
              <a:rPr lang="en-US" dirty="0"/>
              <a:t>The skewed distribution emphasizes the importance of identifying and targeting these high-value customers to maximize the program's effectiveness.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This boxplot shows the relationship between </a:t>
            </a:r>
            <a:r>
              <a:rPr lang="en-US" b="1" dirty="0"/>
              <a:t>Remuneration</a:t>
            </a:r>
            <a:r>
              <a:rPr lang="en-US" dirty="0"/>
              <a:t> and </a:t>
            </a:r>
            <a:r>
              <a:rPr lang="en-US" b="1" dirty="0"/>
              <a:t>Loyalty Points</a:t>
            </a:r>
            <a:r>
              <a:rPr lang="en-US" dirty="0"/>
              <a:t>. You can see a clear trend: customers with </a:t>
            </a:r>
            <a:r>
              <a:rPr lang="en-US" b="1" dirty="0"/>
              <a:t>higher remuneration</a:t>
            </a:r>
            <a:r>
              <a:rPr lang="en-US" dirty="0"/>
              <a:t> tend to accumulate significantly more loyalty points.</a:t>
            </a:r>
          </a:p>
          <a:p>
            <a:r>
              <a:rPr lang="en-US" dirty="0"/>
              <a:t>The variability within higher income groups highlights an opportunity for Turtle Games to design </a:t>
            </a:r>
            <a:r>
              <a:rPr lang="en-US" b="1" dirty="0"/>
              <a:t>tiered loyalty rewards</a:t>
            </a:r>
            <a:r>
              <a:rPr lang="en-US" dirty="0"/>
              <a:t>. By segmenting customers based on their income levels, the company can offer tailored benefits that encourage greater spending and engagement.</a:t>
            </a:r>
          </a:p>
          <a:p>
            <a:r>
              <a:rPr lang="en-US" dirty="0"/>
              <a:t>For example, high-income customers could receive </a:t>
            </a:r>
            <a:r>
              <a:rPr lang="en-US" b="1" dirty="0"/>
              <a:t>premium rewards</a:t>
            </a:r>
            <a:r>
              <a:rPr lang="en-US" dirty="0"/>
              <a:t>, while middle and lower-income segments could be incentivized through targeted discounts or bonus points. This approach ensures the loyalty program is both equitable and effective.</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This diagram represents the results of the </a:t>
            </a:r>
            <a:r>
              <a:rPr lang="en-US" b="1" dirty="0"/>
              <a:t>K-Means Clustering Analysis</a:t>
            </a:r>
            <a:r>
              <a:rPr lang="en-US" dirty="0"/>
              <a:t>, where customers were grouped into </a:t>
            </a:r>
            <a:r>
              <a:rPr lang="en-US" b="1" dirty="0"/>
              <a:t>three segments</a:t>
            </a:r>
            <a:r>
              <a:rPr lang="en-US" dirty="0"/>
              <a:t> based on their </a:t>
            </a:r>
            <a:r>
              <a:rPr lang="en-US" b="1" dirty="0"/>
              <a:t>Spending Score</a:t>
            </a:r>
            <a:r>
              <a:rPr lang="en-US" dirty="0"/>
              <a:t> and </a:t>
            </a:r>
            <a:r>
              <a:rPr lang="en-US" b="1" dirty="0"/>
              <a:t>Remuneration</a:t>
            </a:r>
            <a:r>
              <a:rPr lang="en-US" dirty="0"/>
              <a:t>:</a:t>
            </a:r>
          </a:p>
          <a:p>
            <a:pPr>
              <a:buFont typeface="+mj-lt"/>
              <a:buAutoNum type="arabicPeriod"/>
            </a:pPr>
            <a:r>
              <a:rPr lang="en-US" b="1" dirty="0"/>
              <a:t>Cluster 1</a:t>
            </a:r>
            <a:r>
              <a:rPr lang="en-US" dirty="0"/>
              <a:t>: High spenders with high remuneration. These customers are the most valuable to Turtle Games and should be targeted with </a:t>
            </a:r>
            <a:r>
              <a:rPr lang="en-US" b="1" dirty="0"/>
              <a:t>premium offers</a:t>
            </a:r>
            <a:r>
              <a:rPr lang="en-US" dirty="0"/>
              <a:t> and exclusive benefits to maintain their engagement.</a:t>
            </a:r>
          </a:p>
          <a:p>
            <a:pPr>
              <a:buFont typeface="+mj-lt"/>
              <a:buAutoNum type="arabicPeriod"/>
            </a:pPr>
            <a:r>
              <a:rPr lang="en-US" b="1" dirty="0"/>
              <a:t>Cluster 2</a:t>
            </a:r>
            <a:r>
              <a:rPr lang="en-US" dirty="0"/>
              <a:t>: Moderate spenders with medium remuneration. This group presents an opportunity to </a:t>
            </a:r>
            <a:r>
              <a:rPr lang="en-US" b="1" dirty="0"/>
              <a:t>incentivize spending</a:t>
            </a:r>
            <a:r>
              <a:rPr lang="en-US" dirty="0"/>
              <a:t> through targeted promotions or bonus rewards, encouraging them to move to a higher spending tier.</a:t>
            </a:r>
          </a:p>
          <a:p>
            <a:pPr>
              <a:buFont typeface="+mj-lt"/>
              <a:buAutoNum type="arabicPeriod"/>
            </a:pPr>
            <a:r>
              <a:rPr lang="en-US" b="1" dirty="0"/>
              <a:t>Cluster 3</a:t>
            </a:r>
            <a:r>
              <a:rPr lang="en-US" dirty="0"/>
              <a:t>: Low spenders with low remuneration. For this segment, offering </a:t>
            </a:r>
            <a:r>
              <a:rPr lang="en-US" b="1" dirty="0"/>
              <a:t>discounts or entry-level rewards</a:t>
            </a:r>
            <a:r>
              <a:rPr lang="en-US" dirty="0"/>
              <a:t> can help improve engagement and loyalty.</a:t>
            </a:r>
          </a:p>
          <a:p>
            <a:r>
              <a:rPr lang="en-US" dirty="0"/>
              <a:t>By understanding these customer segments, Turtle Games can design tailored marketing strategies to address the unique behaviors and needs of each group, maximizing the effectiveness of the loyalty program.</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This slide shows the results of the </a:t>
            </a:r>
            <a:r>
              <a:rPr lang="en-US" b="1" dirty="0"/>
              <a:t>sentiment analysis</a:t>
            </a:r>
            <a:r>
              <a:rPr lang="en-US" dirty="0"/>
              <a:t> on product reviews.</a:t>
            </a:r>
          </a:p>
          <a:p>
            <a:pPr>
              <a:buFont typeface="Arial" panose="020B0604020202020204" pitchFamily="34" charset="0"/>
              <a:buChar char="•"/>
            </a:pPr>
            <a:r>
              <a:rPr lang="en-US" dirty="0"/>
              <a:t>The overall sentiment is </a:t>
            </a:r>
            <a:r>
              <a:rPr lang="en-US" b="1" dirty="0"/>
              <a:t>slightly positive</a:t>
            </a:r>
            <a:r>
              <a:rPr lang="en-US" dirty="0"/>
              <a:t>, with most customers praising product </a:t>
            </a:r>
            <a:r>
              <a:rPr lang="en-US" b="1" dirty="0"/>
              <a:t>quality</a:t>
            </a:r>
            <a:r>
              <a:rPr lang="en-US" dirty="0"/>
              <a:t> and overall </a:t>
            </a:r>
            <a:r>
              <a:rPr lang="en-US" b="1" dirty="0"/>
              <a:t>enjoyment</a:t>
            </a:r>
            <a:r>
              <a:rPr lang="en-US" dirty="0"/>
              <a:t>.</a:t>
            </a:r>
          </a:p>
          <a:p>
            <a:pPr>
              <a:buFont typeface="Arial" panose="020B0604020202020204" pitchFamily="34" charset="0"/>
              <a:buChar char="•"/>
            </a:pPr>
            <a:r>
              <a:rPr lang="en-US" dirty="0"/>
              <a:t>However, negative reviews highlight key areas of dissatisfaction, including issues related to </a:t>
            </a:r>
            <a:r>
              <a:rPr lang="en-US" b="1" dirty="0"/>
              <a:t>utility</a:t>
            </a:r>
            <a:r>
              <a:rPr lang="en-US" dirty="0"/>
              <a:t> and </a:t>
            </a:r>
            <a:r>
              <a:rPr lang="en-US" b="1" dirty="0"/>
              <a:t>product performance</a:t>
            </a:r>
            <a:r>
              <a:rPr lang="en-US" dirty="0"/>
              <a:t>.</a:t>
            </a:r>
          </a:p>
          <a:p>
            <a:r>
              <a:rPr lang="en-US" dirty="0"/>
              <a:t>By addressing these negative themes, Turtle Games can improve customer satisfaction and loyalty. For example:</a:t>
            </a:r>
          </a:p>
          <a:p>
            <a:pPr>
              <a:buFont typeface="+mj-lt"/>
              <a:buAutoNum type="arabicPeriod"/>
            </a:pPr>
            <a:r>
              <a:rPr lang="en-US" dirty="0"/>
              <a:t>Resolve product utility concerns by providing clearer descriptions or enhancing functionality.</a:t>
            </a:r>
          </a:p>
          <a:p>
            <a:pPr>
              <a:buFont typeface="+mj-lt"/>
              <a:buAutoNum type="arabicPeriod"/>
            </a:pPr>
            <a:r>
              <a:rPr lang="en-US" dirty="0"/>
              <a:t>Strengthen aspects customers appreciate, such as product quality, to reinforce positive experiences.</a:t>
            </a:r>
          </a:p>
          <a:p>
            <a:r>
              <a:rPr lang="en-US" dirty="0"/>
              <a:t>This targeted approach ensures that Turtle Games not only retains satisfied customers but also converts dissatisfied ones into loyal advocates.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This slide highlights the </a:t>
            </a:r>
            <a:r>
              <a:rPr lang="en-US" b="1" dirty="0"/>
              <a:t>prediction results</a:t>
            </a:r>
            <a:r>
              <a:rPr lang="en-US" dirty="0"/>
              <a:t> for Loyalty Points using the Multiple Linear Regression (MLR) model.</a:t>
            </a:r>
          </a:p>
          <a:p>
            <a:r>
              <a:rPr lang="en-US" dirty="0"/>
              <a:t>The model achieved an </a:t>
            </a:r>
            <a:r>
              <a:rPr lang="en-US" b="1" dirty="0"/>
              <a:t>R-squared value of 0.85</a:t>
            </a:r>
            <a:r>
              <a:rPr lang="en-US" dirty="0"/>
              <a:t>, which indicates a </a:t>
            </a:r>
            <a:r>
              <a:rPr lang="en-US" b="1" dirty="0"/>
              <a:t>high level of accuracy</a:t>
            </a:r>
            <a:r>
              <a:rPr lang="en-US" dirty="0"/>
              <a:t>—85% of the variance in Loyalty Points is explained by Spending Score and Remuneration.</a:t>
            </a:r>
          </a:p>
          <a:p>
            <a:pPr>
              <a:buFont typeface="Arial" panose="020B0604020202020204" pitchFamily="34" charset="0"/>
              <a:buChar char="•"/>
            </a:pPr>
            <a:r>
              <a:rPr lang="en-US" b="1" dirty="0"/>
              <a:t>Spending Score</a:t>
            </a:r>
            <a:r>
              <a:rPr lang="en-US" dirty="0"/>
              <a:t> emerged as the </a:t>
            </a:r>
            <a:r>
              <a:rPr lang="en-US" b="1" dirty="0"/>
              <a:t>strongest predictor</a:t>
            </a:r>
            <a:r>
              <a:rPr lang="en-US" dirty="0"/>
              <a:t>, showing that higher spending directly leads to more loyalty points.</a:t>
            </a:r>
          </a:p>
          <a:p>
            <a:pPr>
              <a:buFont typeface="Arial" panose="020B0604020202020204" pitchFamily="34" charset="0"/>
              <a:buChar char="•"/>
            </a:pPr>
            <a:r>
              <a:rPr lang="en-US" b="1" dirty="0"/>
              <a:t>Remuneration</a:t>
            </a:r>
            <a:r>
              <a:rPr lang="en-US" dirty="0"/>
              <a:t> also plays a significant role, indicating that income levels influence loyalty point accumulation.</a:t>
            </a:r>
          </a:p>
          <a:p>
            <a:r>
              <a:rPr lang="en-US" dirty="0"/>
              <a:t>These reliable predictions align with Turtle Games' business goals by enabling:</a:t>
            </a:r>
          </a:p>
          <a:p>
            <a:pPr>
              <a:buFont typeface="+mj-lt"/>
              <a:buAutoNum type="arabicPeriod"/>
            </a:pPr>
            <a:r>
              <a:rPr lang="en-US" b="1" dirty="0"/>
              <a:t>Targeted customer strategies</a:t>
            </a:r>
            <a:r>
              <a:rPr lang="en-US" dirty="0"/>
              <a:t> for high-value individuals.</a:t>
            </a:r>
          </a:p>
          <a:p>
            <a:pPr>
              <a:buFont typeface="+mj-lt"/>
              <a:buAutoNum type="arabicPeriod"/>
            </a:pPr>
            <a:r>
              <a:rPr lang="en-US" b="1" dirty="0"/>
              <a:t>Optimized loyalty programs</a:t>
            </a:r>
            <a:r>
              <a:rPr lang="en-US" dirty="0"/>
              <a:t> that reward spending behavior and drive engagement.</a:t>
            </a:r>
          </a:p>
          <a:p>
            <a:r>
              <a:rPr lang="en-US" dirty="0"/>
              <a:t>The insights provided by this model ensure data-driven decisions to enhance customer retention and overall program effectiveness.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92" y="-1"/>
            <a:ext cx="9169464"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31469" y="-3"/>
            <a:ext cx="8829202"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00" y="0"/>
            <a:ext cx="2717530"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06" y="-3"/>
            <a:ext cx="9175185"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505509" y="212908"/>
            <a:ext cx="6861931" cy="6448394"/>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269287" y="1712598"/>
            <a:ext cx="4967533" cy="3741293"/>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121925" y="818984"/>
            <a:ext cx="5036024" cy="3178689"/>
          </a:xfrm>
        </p:spPr>
        <p:txBody>
          <a:bodyPr>
            <a:normAutofit/>
          </a:bodyPr>
          <a:lstStyle/>
          <a:p>
            <a:pPr algn="l"/>
            <a:r>
              <a:rPr lang="en-US" sz="4200" dirty="0">
                <a:solidFill>
                  <a:srgbClr val="FFFFFF"/>
                </a:solidFill>
              </a:rPr>
              <a:t>Data Analysis for Turtle Games</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490110"/>
            <a:ext cx="9163282"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214047" y="4960961"/>
            <a:ext cx="5291920" cy="1078054"/>
          </a:xfrm>
        </p:spPr>
        <p:txBody>
          <a:bodyPr>
            <a:normAutofit/>
          </a:bodyPr>
          <a:lstStyle/>
          <a:p>
            <a:pPr algn="l">
              <a:lnSpc>
                <a:spcPct val="90000"/>
              </a:lnSpc>
            </a:pPr>
            <a:r>
              <a:rPr lang="en-IN" sz="2000">
                <a:solidFill>
                  <a:srgbClr val="FFFFFF"/>
                </a:solidFill>
              </a:rPr>
              <a:t>Prepared by: Tuhina Srivastava</a:t>
            </a:r>
          </a:p>
          <a:p>
            <a:pPr algn="l">
              <a:lnSpc>
                <a:spcPct val="90000"/>
              </a:lnSpc>
            </a:pPr>
            <a:r>
              <a:rPr lang="en-IN" sz="2000">
                <a:solidFill>
                  <a:srgbClr val="FFFFFF"/>
                </a:solidFill>
              </a:rPr>
              <a:t>Data Analysis 301</a:t>
            </a:r>
          </a:p>
          <a:p>
            <a:pPr algn="l">
              <a:lnSpc>
                <a:spcPct val="90000"/>
              </a:lnSpc>
            </a:pPr>
            <a:r>
              <a:rPr lang="en-IN" sz="2000">
                <a:solidFill>
                  <a:srgbClr val="FFFFFF"/>
                </a:solidFill>
              </a:rPr>
              <a:t>LSE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IN" sz="2200">
                <a:solidFill>
                  <a:srgbClr val="FFFFFF"/>
                </a:solidFill>
              </a:rPr>
              <a:t>Recommendations for Turtle Games</a:t>
            </a:r>
          </a:p>
        </p:txBody>
      </p:sp>
      <p:graphicFrame>
        <p:nvGraphicFramePr>
          <p:cNvPr id="5" name="Content Placeholder 2">
            <a:extLst>
              <a:ext uri="{FF2B5EF4-FFF2-40B4-BE49-F238E27FC236}">
                <a16:creationId xmlns:a16="http://schemas.microsoft.com/office/drawing/2014/main" id="{80B42F5C-A2BE-6298-3D17-EF1A6F901AEF}"/>
              </a:ext>
            </a:extLst>
          </p:cNvPr>
          <p:cNvGraphicFramePr>
            <a:graphicFrameLocks noGrp="1"/>
          </p:cNvGraphicFramePr>
          <p:nvPr>
            <p:ph idx="1"/>
            <p:extLst>
              <p:ext uri="{D42A27DB-BD31-4B8C-83A1-F6EECF244321}">
                <p14:modId xmlns:p14="http://schemas.microsoft.com/office/powerpoint/2010/main" val="3216423710"/>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2700">
                <a:solidFill>
                  <a:srgbClr val="FFFFFF"/>
                </a:solidFill>
              </a:rPr>
              <a:t>Background/Context of the Business</a:t>
            </a:r>
          </a:p>
        </p:txBody>
      </p:sp>
      <p:sp>
        <p:nvSpPr>
          <p:cNvPr id="3" name="Content Placeholder 2"/>
          <p:cNvSpPr>
            <a:spLocks noGrp="1"/>
          </p:cNvSpPr>
          <p:nvPr>
            <p:ph idx="1"/>
          </p:nvPr>
        </p:nvSpPr>
        <p:spPr>
          <a:xfrm>
            <a:off x="4877368" y="649480"/>
            <a:ext cx="3646835" cy="5546047"/>
          </a:xfrm>
        </p:spPr>
        <p:txBody>
          <a:bodyPr anchor="ctr">
            <a:normAutofit/>
          </a:bodyPr>
          <a:lstStyle/>
          <a:p>
            <a:pPr marL="0" indent="0">
              <a:buNone/>
            </a:pPr>
            <a:r>
              <a:rPr lang="en-US" sz="1700" dirty="0"/>
              <a:t>Turtle Games aims to improve sales and engagement through data analysis</a:t>
            </a:r>
          </a:p>
          <a:p>
            <a:r>
              <a:rPr lang="en-US" sz="1700" dirty="0"/>
              <a:t>Understanding loyalty points</a:t>
            </a:r>
          </a:p>
          <a:p>
            <a:r>
              <a:rPr lang="en-US" sz="1700" dirty="0"/>
              <a:t>Segmenting customers</a:t>
            </a:r>
          </a:p>
          <a:p>
            <a:r>
              <a:rPr lang="en-US" sz="1700" dirty="0"/>
              <a:t>Sentiment analysis of product reviews.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IN" sz="4500"/>
              <a:t>Analytical Approach</a:t>
            </a:r>
          </a:p>
        </p:txBody>
      </p:sp>
      <p:graphicFrame>
        <p:nvGraphicFramePr>
          <p:cNvPr id="5" name="Content Placeholder 2">
            <a:extLst>
              <a:ext uri="{FF2B5EF4-FFF2-40B4-BE49-F238E27FC236}">
                <a16:creationId xmlns:a16="http://schemas.microsoft.com/office/drawing/2014/main" id="{0431C625-524A-134B-09FF-B00B12CB6C04}"/>
              </a:ext>
            </a:extLst>
          </p:cNvPr>
          <p:cNvGraphicFramePr>
            <a:graphicFrameLocks noGrp="1"/>
          </p:cNvGraphicFramePr>
          <p:nvPr>
            <p:ph idx="1"/>
            <p:extLst>
              <p:ext uri="{D42A27DB-BD31-4B8C-83A1-F6EECF244321}">
                <p14:modId xmlns:p14="http://schemas.microsoft.com/office/powerpoint/2010/main" val="2630887748"/>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525982"/>
            <a:ext cx="3212237" cy="1200361"/>
          </a:xfrm>
        </p:spPr>
        <p:txBody>
          <a:bodyPr anchor="b">
            <a:normAutofit/>
          </a:bodyPr>
          <a:lstStyle/>
          <a:p>
            <a:r>
              <a:rPr lang="en-US" sz="3100"/>
              <a:t>Spending Score vs Loyalty Points</a:t>
            </a:r>
          </a:p>
        </p:txBody>
      </p:sp>
      <p:sp>
        <p:nvSpPr>
          <p:cNvPr id="37" name="Rectangle 3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39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3799" y="2031101"/>
            <a:ext cx="3212238" cy="3511943"/>
          </a:xfrm>
        </p:spPr>
        <p:txBody>
          <a:bodyPr anchor="ctr">
            <a:normAutofit/>
          </a:bodyPr>
          <a:lstStyle/>
          <a:p>
            <a:pPr marL="0" indent="0">
              <a:buNone/>
            </a:pPr>
            <a:r>
              <a:rPr lang="en-US" sz="1600"/>
              <a:t>Key Insight:</a:t>
            </a:r>
          </a:p>
          <a:p>
            <a:r>
              <a:rPr lang="en-US" sz="1600"/>
              <a:t>Positive correlation between Spending Score and Loyalty Points.</a:t>
            </a:r>
          </a:p>
          <a:p>
            <a:r>
              <a:rPr lang="en-US" sz="1600"/>
              <a:t>High spenders accumulate more points.</a:t>
            </a:r>
          </a:p>
        </p:txBody>
      </p:sp>
      <p:sp>
        <p:nvSpPr>
          <p:cNvPr id="39" name="Rectangle 3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1965"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6109"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2594"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65016D9-7701-B680-7F27-42E39F1DCAE9}"/>
              </a:ext>
            </a:extLst>
          </p:cNvPr>
          <p:cNvPicPr>
            <a:picLocks noChangeAspect="1"/>
          </p:cNvPicPr>
          <p:nvPr/>
        </p:nvPicPr>
        <p:blipFill>
          <a:blip r:embed="rId3"/>
          <a:stretch>
            <a:fillRect/>
          </a:stretch>
        </p:blipFill>
        <p:spPr>
          <a:xfrm>
            <a:off x="4490803" y="1740237"/>
            <a:ext cx="4221014" cy="3144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525982"/>
            <a:ext cx="3212237" cy="1200361"/>
          </a:xfrm>
        </p:spPr>
        <p:txBody>
          <a:bodyPr anchor="b">
            <a:normAutofit/>
          </a:bodyPr>
          <a:lstStyle/>
          <a:p>
            <a:r>
              <a:rPr lang="en-IN" sz="3100"/>
              <a:t>Loyalty Points Distribution</a:t>
            </a:r>
          </a:p>
        </p:txBody>
      </p:sp>
      <p:sp>
        <p:nvSpPr>
          <p:cNvPr id="32" name="Rectangle 3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39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3799" y="2031101"/>
            <a:ext cx="3212238" cy="3511943"/>
          </a:xfrm>
        </p:spPr>
        <p:txBody>
          <a:bodyPr anchor="ctr">
            <a:normAutofit/>
          </a:bodyPr>
          <a:lstStyle/>
          <a:p>
            <a:pPr marL="0" indent="0">
              <a:buNone/>
            </a:pPr>
            <a:r>
              <a:rPr lang="en-US" sz="1600"/>
              <a:t>Key Insight:</a:t>
            </a:r>
          </a:p>
          <a:p>
            <a:r>
              <a:rPr lang="en-US" sz="1600"/>
              <a:t>Loyalty Points are right-skewed.</a:t>
            </a:r>
          </a:p>
          <a:p>
            <a:r>
              <a:rPr lang="en-US" sz="1600"/>
              <a:t>Most customers accumulate fewer than 2,000 points.</a:t>
            </a:r>
          </a:p>
        </p:txBody>
      </p:sp>
      <p:sp>
        <p:nvSpPr>
          <p:cNvPr id="34" name="Rectangle 3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1965"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6109"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2594"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A7FA0F1-9B90-1315-2944-3F575BEC647C}"/>
              </a:ext>
            </a:extLst>
          </p:cNvPr>
          <p:cNvPicPr>
            <a:picLocks noChangeAspect="1"/>
          </p:cNvPicPr>
          <p:nvPr/>
        </p:nvPicPr>
        <p:blipFill>
          <a:blip r:embed="rId3"/>
          <a:stretch>
            <a:fillRect/>
          </a:stretch>
        </p:blipFill>
        <p:spPr>
          <a:xfrm>
            <a:off x="4490803" y="1935459"/>
            <a:ext cx="4221014" cy="27542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525982"/>
            <a:ext cx="3212237" cy="1200361"/>
          </a:xfrm>
        </p:spPr>
        <p:txBody>
          <a:bodyPr anchor="b">
            <a:normAutofit/>
          </a:bodyPr>
          <a:lstStyle/>
          <a:p>
            <a:r>
              <a:rPr lang="en-IN" sz="3100"/>
              <a:t>Loyalty Points by Remuneration</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39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3799" y="2031101"/>
            <a:ext cx="3212238" cy="3511943"/>
          </a:xfrm>
        </p:spPr>
        <p:txBody>
          <a:bodyPr anchor="ctr">
            <a:normAutofit/>
          </a:bodyPr>
          <a:lstStyle/>
          <a:p>
            <a:pPr marL="0" indent="0">
              <a:buNone/>
            </a:pPr>
            <a:r>
              <a:rPr lang="en-US" sz="1600"/>
              <a:t>Key Insight:</a:t>
            </a:r>
          </a:p>
          <a:p>
            <a:r>
              <a:rPr lang="en-US" sz="1600"/>
              <a:t>Variability in loyalty points across income levels.</a:t>
            </a:r>
          </a:p>
          <a:p>
            <a:r>
              <a:rPr lang="en-US" sz="1600"/>
              <a:t>Higher earners accumulate significantly more points.</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1965"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6109"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2594"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64A8F6-C8C9-4AEE-04A4-403A7F0D86DD}"/>
              </a:ext>
            </a:extLst>
          </p:cNvPr>
          <p:cNvPicPr>
            <a:picLocks noChangeAspect="1"/>
          </p:cNvPicPr>
          <p:nvPr/>
        </p:nvPicPr>
        <p:blipFill>
          <a:blip r:embed="rId3"/>
          <a:stretch>
            <a:fillRect/>
          </a:stretch>
        </p:blipFill>
        <p:spPr>
          <a:xfrm>
            <a:off x="4490803" y="2102736"/>
            <a:ext cx="4221014" cy="24196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525982"/>
            <a:ext cx="3212237" cy="1200361"/>
          </a:xfrm>
        </p:spPr>
        <p:txBody>
          <a:bodyPr anchor="b">
            <a:normAutofit/>
          </a:bodyPr>
          <a:lstStyle/>
          <a:p>
            <a:pPr>
              <a:lnSpc>
                <a:spcPct val="90000"/>
              </a:lnSpc>
            </a:pPr>
            <a:r>
              <a:rPr lang="en-IN" sz="2600"/>
              <a:t>Customer Segmentation (K-Means)</a:t>
            </a:r>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39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3799" y="2031101"/>
            <a:ext cx="3212238" cy="3511943"/>
          </a:xfrm>
        </p:spPr>
        <p:txBody>
          <a:bodyPr anchor="ctr">
            <a:normAutofit/>
          </a:bodyPr>
          <a:lstStyle/>
          <a:p>
            <a:pPr marL="0" indent="0">
              <a:buNone/>
            </a:pPr>
            <a:r>
              <a:rPr lang="en-US" sz="1600"/>
              <a:t>Three clusters identified:</a:t>
            </a:r>
          </a:p>
          <a:p>
            <a:r>
              <a:rPr lang="en-US" sz="1600"/>
              <a:t>Cluster 1: High spenders, high earners.</a:t>
            </a:r>
          </a:p>
          <a:p>
            <a:r>
              <a:rPr lang="en-US" sz="1600"/>
              <a:t>Cluster 2: Moderate spenders.</a:t>
            </a:r>
          </a:p>
          <a:p>
            <a:r>
              <a:rPr lang="en-US" sz="1600"/>
              <a:t>Cluster 3: Low spenders.</a:t>
            </a: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1965"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6109"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2594"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D19FD23-FB2E-E8F1-0589-7136DD3C87E8}"/>
              </a:ext>
            </a:extLst>
          </p:cNvPr>
          <p:cNvPicPr>
            <a:picLocks noChangeAspect="1"/>
          </p:cNvPicPr>
          <p:nvPr/>
        </p:nvPicPr>
        <p:blipFill>
          <a:blip r:embed="rId5"/>
          <a:stretch>
            <a:fillRect/>
          </a:stretch>
        </p:blipFill>
        <p:spPr>
          <a:xfrm>
            <a:off x="4490803" y="1634712"/>
            <a:ext cx="4221014" cy="3355706"/>
          </a:xfrm>
          <a:prstGeom prst="rect">
            <a:avLst/>
          </a:prstGeom>
        </p:spPr>
      </p:pic>
      <p:pic>
        <p:nvPicPr>
          <p:cNvPr id="7" name="Picture 6">
            <a:hlinkClick r:id="" action="ppaction://media"/>
            <a:extLst>
              <a:ext uri="{FF2B5EF4-FFF2-40B4-BE49-F238E27FC236}">
                <a16:creationId xmlns:a16="http://schemas.microsoft.com/office/drawing/2014/main" id="{68AA1115-2D33-AAC4-8C01-A66605D61628}"/>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6858000" y="5572125"/>
            <a:ext cx="2286000" cy="1285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42170" y="856180"/>
            <a:ext cx="3959556" cy="1128068"/>
          </a:xfrm>
        </p:spPr>
        <p:txBody>
          <a:bodyPr anchor="ctr">
            <a:normAutofit/>
          </a:bodyPr>
          <a:lstStyle/>
          <a:p>
            <a:pPr>
              <a:lnSpc>
                <a:spcPct val="90000"/>
              </a:lnSpc>
            </a:pPr>
            <a:r>
              <a:rPr lang="en-IN" sz="3500"/>
              <a:t>Sentiment Analysis Results</a:t>
            </a:r>
          </a:p>
        </p:txBody>
      </p:sp>
      <p:grpSp>
        <p:nvGrpSpPr>
          <p:cNvPr id="27" name="Group 2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28" name="Rectangle 2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43039" y="2330505"/>
            <a:ext cx="3958549" cy="3979585"/>
          </a:xfrm>
        </p:spPr>
        <p:txBody>
          <a:bodyPr anchor="ctr">
            <a:normAutofit/>
          </a:bodyPr>
          <a:lstStyle/>
          <a:p>
            <a:pPr marL="0" indent="0">
              <a:buNone/>
            </a:pPr>
            <a:r>
              <a:rPr lang="en-US" sz="1700"/>
              <a:t>Key Insight:</a:t>
            </a:r>
          </a:p>
          <a:p>
            <a:r>
              <a:rPr lang="en-US" sz="1700"/>
              <a:t>Product reviews are slightly positive.</a:t>
            </a:r>
          </a:p>
          <a:p>
            <a:r>
              <a:rPr lang="en-US" sz="1700"/>
              <a:t>Positive themes: product quality, enjoyment.</a:t>
            </a:r>
          </a:p>
          <a:p>
            <a:r>
              <a:rPr lang="en-US" sz="1700"/>
              <a:t>Negative themes: utility issues.</a:t>
            </a:r>
          </a:p>
        </p:txBody>
      </p:sp>
      <p:sp>
        <p:nvSpPr>
          <p:cNvPr id="31" name="Rectangle 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985B53E-0EE8-36F1-9F2D-A3A0E790382F}"/>
              </a:ext>
            </a:extLst>
          </p:cNvPr>
          <p:cNvPicPr>
            <a:picLocks noChangeAspect="1"/>
          </p:cNvPicPr>
          <p:nvPr/>
        </p:nvPicPr>
        <p:blipFill>
          <a:blip r:embed="rId3"/>
          <a:stretch>
            <a:fillRect/>
          </a:stretch>
        </p:blipFill>
        <p:spPr>
          <a:xfrm>
            <a:off x="5312567" y="954912"/>
            <a:ext cx="3298075" cy="1772715"/>
          </a:xfrm>
          <a:prstGeom prst="rect">
            <a:avLst/>
          </a:prstGeom>
        </p:spPr>
      </p:pic>
      <p:sp>
        <p:nvSpPr>
          <p:cNvPr id="33" name="Rectangle 3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195CF25-971C-D414-73D7-75CD7E05B8B9}"/>
              </a:ext>
            </a:extLst>
          </p:cNvPr>
          <p:cNvPicPr>
            <a:picLocks noChangeAspect="1"/>
          </p:cNvPicPr>
          <p:nvPr/>
        </p:nvPicPr>
        <p:blipFill>
          <a:blip r:embed="rId4"/>
          <a:stretch>
            <a:fillRect/>
          </a:stretch>
        </p:blipFill>
        <p:spPr>
          <a:xfrm>
            <a:off x="5312567" y="4077169"/>
            <a:ext cx="3296677" cy="17802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525982"/>
            <a:ext cx="3212237" cy="1200361"/>
          </a:xfrm>
        </p:spPr>
        <p:txBody>
          <a:bodyPr vert="horz" lIns="91440" tIns="45720" rIns="91440" bIns="45720" rtlCol="0" anchor="b">
            <a:normAutofit/>
          </a:bodyPr>
          <a:lstStyle/>
          <a:p>
            <a:pPr algn="l" defTabSz="914400">
              <a:lnSpc>
                <a:spcPct val="90000"/>
              </a:lnSpc>
            </a:pPr>
            <a:r>
              <a:rPr lang="en-US" sz="3100" kern="1200">
                <a:solidFill>
                  <a:schemeClr val="tx1"/>
                </a:solidFill>
                <a:latin typeface="+mj-lt"/>
                <a:ea typeface="+mj-ea"/>
                <a:cs typeface="+mj-cs"/>
              </a:rPr>
              <a:t>Predicting Loyalty Points</a:t>
            </a:r>
          </a:p>
        </p:txBody>
      </p:sp>
      <p:sp>
        <p:nvSpPr>
          <p:cNvPr id="87" name="Rectangle 8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39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98F4B8B5-CFE7-2740-0789-49407EF76B06}"/>
              </a:ext>
            </a:extLst>
          </p:cNvPr>
          <p:cNvSpPr>
            <a:spLocks noChangeArrowheads="1"/>
          </p:cNvSpPr>
          <p:nvPr/>
        </p:nvSpPr>
        <p:spPr bwMode="auto">
          <a:xfrm>
            <a:off x="483799" y="2031101"/>
            <a:ext cx="3212238" cy="35119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fontScale="92500"/>
          </a:bodyPr>
          <a:lstStyle/>
          <a:p>
            <a:pPr marR="0" lvl="0" defTabSz="914400" fontAlgn="base">
              <a:lnSpc>
                <a:spcPct val="90000"/>
              </a:lnSpc>
              <a:spcBef>
                <a:spcPct val="0"/>
              </a:spcBef>
              <a:spcAft>
                <a:spcPts val="600"/>
              </a:spcAft>
              <a:buClrTx/>
              <a:buSzTx/>
              <a:tabLst/>
            </a:pPr>
            <a:r>
              <a:rPr kumimoji="0" lang="en-US" altLang="en-US" sz="1500" b="1" i="0" u="none" strike="noStrike" cap="none" normalizeH="0" baseline="0" dirty="0">
                <a:ln>
                  <a:noFill/>
                </a:ln>
                <a:effectLst/>
              </a:rPr>
              <a:t>Predicted Scenarios</a:t>
            </a:r>
            <a:endParaRPr kumimoji="0" lang="en-US" altLang="en-US" sz="1500" b="0" i="0" u="none" strike="noStrike" cap="none" normalizeH="0" baseline="0" dirty="0">
              <a:ln>
                <a:noFill/>
              </a:ln>
              <a:effectLst/>
            </a:endParaRPr>
          </a:p>
          <a:p>
            <a:pPr marR="0" lvl="0" defTabSz="914400" fontAlgn="base">
              <a:lnSpc>
                <a:spcPct val="90000"/>
              </a:lnSpc>
              <a:spcBef>
                <a:spcPct val="0"/>
              </a:spcBef>
              <a:spcAft>
                <a:spcPts val="600"/>
              </a:spcAft>
              <a:buClrTx/>
              <a:buSzTx/>
              <a:tabLst/>
            </a:pPr>
            <a:endParaRPr kumimoji="0" lang="en-US" altLang="en-US" sz="1500" b="0" i="0" u="none" strike="noStrike" cap="none" normalizeH="0" baseline="0" dirty="0">
              <a:ln>
                <a:noFill/>
              </a:ln>
              <a:effectLst/>
            </a:endParaRPr>
          </a:p>
          <a:p>
            <a:pPr marR="0" lvl="0" defTabSz="914400" fontAlgn="base">
              <a:lnSpc>
                <a:spcPct val="90000"/>
              </a:lnSpc>
              <a:spcBef>
                <a:spcPct val="0"/>
              </a:spcBef>
              <a:spcAft>
                <a:spcPts val="600"/>
              </a:spcAft>
              <a:buClrTx/>
              <a:buSzTx/>
              <a:tabLst/>
            </a:pPr>
            <a:r>
              <a:rPr kumimoji="0" lang="en-US" altLang="en-US" sz="1500" b="0" i="0" u="none" strike="noStrike" cap="none" normalizeH="0" baseline="0" dirty="0">
                <a:ln>
                  <a:noFill/>
                </a:ln>
                <a:effectLst/>
              </a:rPr>
              <a:t>Two customer scenarios were predicted:</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rPr>
              <a:t>Scenario 1: A customer with a moderate Spending Score and medium Remuneration.</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dirty="0">
                <a:ln>
                  <a:noFill/>
                </a:ln>
                <a:effectLst/>
              </a:rPr>
              <a:t>Scenario 2: A customer with a high Spending Score and slightly lower Remuneration.</a:t>
            </a:r>
          </a:p>
          <a:p>
            <a:pPr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dirty="0">
              <a:ln>
                <a:noFill/>
              </a:ln>
              <a:effectLst/>
            </a:endParaRPr>
          </a:p>
          <a:p>
            <a:pPr marR="0" lvl="0" defTabSz="914400" fontAlgn="base">
              <a:lnSpc>
                <a:spcPct val="90000"/>
              </a:lnSpc>
              <a:spcBef>
                <a:spcPct val="0"/>
              </a:spcBef>
              <a:spcAft>
                <a:spcPts val="600"/>
              </a:spcAft>
              <a:buClrTx/>
              <a:buSzTx/>
              <a:tabLst/>
            </a:pPr>
            <a:r>
              <a:rPr kumimoji="0" lang="en-US" altLang="en-US" sz="1500" b="0" i="0" u="none" strike="noStrike" cap="none" normalizeH="0" baseline="0" dirty="0">
                <a:ln>
                  <a:noFill/>
                </a:ln>
                <a:effectLst/>
              </a:rPr>
              <a:t>The bar chart visualizing these predictions demonstrated that </a:t>
            </a:r>
            <a:r>
              <a:rPr kumimoji="0" lang="en-US" altLang="en-US" sz="1500" b="1" i="0" u="none" strike="noStrike" cap="none" normalizeH="0" baseline="0" dirty="0">
                <a:ln>
                  <a:noFill/>
                </a:ln>
                <a:effectLst/>
              </a:rPr>
              <a:t>Spending Score</a:t>
            </a:r>
            <a:r>
              <a:rPr kumimoji="0" lang="en-US" altLang="en-US" sz="1500" b="0" i="0" u="none" strike="noStrike" cap="none" normalizeH="0" baseline="0" dirty="0">
                <a:ln>
                  <a:noFill/>
                </a:ln>
                <a:effectLst/>
              </a:rPr>
              <a:t> plays a critical role. Customers with </a:t>
            </a:r>
            <a:r>
              <a:rPr kumimoji="0" lang="en-US" altLang="en-US" sz="1500" b="1" i="0" u="none" strike="noStrike" cap="none" normalizeH="0" baseline="0" dirty="0">
                <a:ln>
                  <a:noFill/>
                </a:ln>
                <a:effectLst/>
              </a:rPr>
              <a:t>higher spending behavior</a:t>
            </a:r>
            <a:r>
              <a:rPr kumimoji="0" lang="en-US" altLang="en-US" sz="1500" b="0" i="0" u="none" strike="noStrike" cap="none" normalizeH="0" baseline="0" dirty="0">
                <a:ln>
                  <a:noFill/>
                </a:ln>
                <a:effectLst/>
              </a:rPr>
              <a:t> consistently accumulate more points.</a:t>
            </a:r>
          </a:p>
        </p:txBody>
      </p:sp>
      <p:sp>
        <p:nvSpPr>
          <p:cNvPr id="89" name="Rectangle 8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61965"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36109"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72594"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CBFA727E-3BFD-6F2E-4BE4-8485E31720FA}"/>
              </a:ext>
            </a:extLst>
          </p:cNvPr>
          <p:cNvPicPr>
            <a:picLocks noChangeAspect="1"/>
          </p:cNvPicPr>
          <p:nvPr/>
        </p:nvPicPr>
        <p:blipFill>
          <a:blip r:embed="rId3"/>
          <a:stretch>
            <a:fillRect/>
          </a:stretch>
        </p:blipFill>
        <p:spPr>
          <a:xfrm>
            <a:off x="4490803" y="2030432"/>
            <a:ext cx="4221014" cy="25642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TotalTime>
  <Words>1466</Words>
  <Application>Microsoft Office PowerPoint</Application>
  <PresentationFormat>On-screen Show (4:3)</PresentationFormat>
  <Paragraphs>110</Paragraphs>
  <Slides>10</Slides>
  <Notes>10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Arial</vt:lpstr>
      <vt:lpstr>Calibri</vt:lpstr>
      <vt:lpstr>Office Theme</vt:lpstr>
      <vt:lpstr>Data Analysis for Turtle Games</vt:lpstr>
      <vt:lpstr>Background/Context of the Business</vt:lpstr>
      <vt:lpstr>Analytical Approach</vt:lpstr>
      <vt:lpstr>Spending Score vs Loyalty Points</vt:lpstr>
      <vt:lpstr>Loyalty Points Distribution</vt:lpstr>
      <vt:lpstr>Loyalty Points by Remuneration</vt:lpstr>
      <vt:lpstr>Customer Segmentation (K-Means)</vt:lpstr>
      <vt:lpstr>Sentiment Analysis Results</vt:lpstr>
      <vt:lpstr>Predicting Loyalty Points</vt:lpstr>
      <vt:lpstr>Recommendations for Turtle Games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hp</dc:creator>
  <cp:keywords/>
  <dc:description>generated using python-pptx</dc:description>
  <cp:lastModifiedBy>Tuhina Srivastava</cp:lastModifiedBy>
  <cp:revision>2</cp:revision>
  <dcterms:created xsi:type="dcterms:W3CDTF">2013-01-27T09:14:16Z</dcterms:created>
  <dcterms:modified xsi:type="dcterms:W3CDTF">2024-12-16T20:55:33Z</dcterms:modified>
  <cp:category/>
</cp:coreProperties>
</file>