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77" r:id="rId3"/>
    <p:sldId id="278" r:id="rId4"/>
    <p:sldId id="263" r:id="rId5"/>
    <p:sldId id="267" r:id="rId6"/>
    <p:sldId id="259" r:id="rId7"/>
    <p:sldId id="269" r:id="rId8"/>
    <p:sldId id="268" r:id="rId9"/>
    <p:sldId id="273" r:id="rId10"/>
    <p:sldId id="261" r:id="rId11"/>
    <p:sldId id="272" r:id="rId12"/>
    <p:sldId id="274" r:id="rId13"/>
    <p:sldId id="280" r:id="rId14"/>
    <p:sldId id="279" r:id="rId15"/>
    <p:sldId id="281" r:id="rId16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84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C39A2-A752-40E0-865C-BC664C99D6A5}" type="datetimeFigureOut">
              <a:rPr lang="en-AU" smtClean="0"/>
              <a:t>10/02/2023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3A91-B59D-457E-9154-031525BCD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5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Heatmaps of top fold changing genes (in the right direction!) from interesting pathways sorted by </a:t>
            </a:r>
            <a:r>
              <a:rPr lang="en-AU" dirty="0" err="1"/>
              <a:t>padj</a:t>
            </a:r>
            <a:r>
              <a:rPr lang="en-AU" dirty="0"/>
              <a:t>. Order of genes in heatmap by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3A91-B59D-457E-9154-031525BCDD9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03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TMX2 – thioredoxin</a:t>
            </a:r>
          </a:p>
          <a:p>
            <a:r>
              <a:rPr lang="en-AU" dirty="0"/>
              <a:t>HGH1 – chaperone</a:t>
            </a:r>
          </a:p>
          <a:p>
            <a:endParaRPr lang="en-AU" dirty="0"/>
          </a:p>
          <a:p>
            <a:r>
              <a:rPr lang="en-AU" dirty="0"/>
              <a:t>Progesterone-</a:t>
            </a:r>
            <a:r>
              <a:rPr lang="en-AU" dirty="0" err="1"/>
              <a:t>oxLDL</a:t>
            </a:r>
            <a:r>
              <a:rPr lang="en-AU" dirty="0"/>
              <a:t> </a:t>
            </a:r>
            <a:r>
              <a:rPr lang="en-AU" dirty="0" err="1"/>
              <a:t>costimulation</a:t>
            </a:r>
            <a:r>
              <a:rPr lang="en-AU" dirty="0"/>
              <a:t> attenuates </a:t>
            </a:r>
            <a:r>
              <a:rPr lang="en-AU" dirty="0" err="1"/>
              <a:t>TNFa</a:t>
            </a:r>
            <a:r>
              <a:rPr lang="en-AU" dirty="0"/>
              <a:t> production (</a:t>
            </a:r>
            <a:r>
              <a:rPr lang="en-AU" dirty="0" err="1"/>
              <a:t>oxLDL</a:t>
            </a:r>
            <a:r>
              <a:rPr lang="en-AU" dirty="0"/>
              <a:t>-induced trained immunity) in monocytes</a:t>
            </a:r>
          </a:p>
          <a:p>
            <a:r>
              <a:rPr lang="en-AU" dirty="0"/>
              <a:t>Nectin-2 attenuates NK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3A91-B59D-457E-9154-031525BCDD9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5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4D64-169A-4CC5-B552-32ED5BAC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F10B5-6F28-464A-A9FB-3C49D0A0E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6B46-2C31-4DCE-9DFF-148C8166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ACEF-AC3C-43DF-A11A-A712269A96ED}" type="datetime1">
              <a:rPr lang="en-AU" smtClean="0"/>
              <a:t>10/02/2023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4D52-A1CB-4CE0-B25B-6B418876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6216-4C82-44D1-BAC4-69EB1623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4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2FC2-19FA-4ACF-8D70-EA0BC586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BFC01-7BCB-488E-8E38-48942E4C4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8DC5-D12A-4F78-8686-FF1D01B7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9DC7-8FCB-4A70-AB7B-884A6F07F7F2}" type="datetime1">
              <a:rPr lang="en-AU" smtClean="0"/>
              <a:t>10/02/2023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EE3AA-343E-45AB-B2FA-B059894D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EB77-D175-47BC-B8AF-0C57CB81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20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7C78-B205-460A-BF7E-0FC83195A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BE74-EE1B-445D-B35A-6B0D5B6D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305E-32F3-4209-98D0-9C8773BF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7D3-77D9-4F48-AD4A-ED29DC6907C2}" type="datetime1">
              <a:rPr lang="en-AU" smtClean="0"/>
              <a:t>10/02/2023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D6B0-8144-432B-9BCC-4809C02F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4EFC-F911-49F5-A75C-A0B499A8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23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B35F-31CF-4AE5-949C-3A6390BE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DD19-FA4A-498A-AB16-307612D1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D4EE-05AD-4278-81F3-785EAF86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A79D-75D3-48C2-A41B-407D893CE1F6}" type="datetime1">
              <a:rPr lang="en-AU" smtClean="0"/>
              <a:t>10/02/2023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004B-02B2-418C-AFAC-8BDD159C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72619-3537-4F53-BC4E-6DF112C9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0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F55D-62C7-4495-8601-734EB79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6DA2E-BC15-4B5A-A458-4DA35B10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7FF7-DD1D-457F-8A07-8C0CA449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5E72-436E-4E16-9023-AB6E0CF47DE5}" type="datetime1">
              <a:rPr lang="en-AU" smtClean="0"/>
              <a:t>10/02/2023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BB0C-BEF9-4123-BA9F-2E8C5E89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AC2B-CC9E-4DF8-AD44-62FA31F6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67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0A48-66FF-4223-8E7A-087FE056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3326-2280-4515-B458-C76F08E38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E4565-549E-4973-93EA-1C10B6D1B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32204-6DBE-4A25-AA54-81A250DE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6DCE-03C2-4161-A8B2-E61C60F09D68}" type="datetime1">
              <a:rPr lang="en-AU" smtClean="0"/>
              <a:t>10/02/2023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FC031-4FED-4A93-9A10-AA3042D4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82C4-D3BE-432E-98EB-5B18D63E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3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EFE-4C9E-4302-82EC-AC61ECD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F6192-80B0-4EA8-9412-ED192ACF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8E8A-2EE3-44B7-B399-1FFC5268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1C317-1227-482C-A694-854B7DB9C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0AEA9-C6C7-4240-9BB3-2AC805AD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25D38-0F0C-48A8-8318-9BEEB4A0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3A30-A20F-4BCA-805C-6C91ED29BC95}" type="datetime1">
              <a:rPr lang="en-AU" smtClean="0"/>
              <a:t>10/02/2023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B47C9-DB49-4309-9124-713E146C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5DEF8-6403-4811-B3C1-F0920DBD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01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A721-D26B-460A-A908-AC0E8C6C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A3831-E9F3-4214-AFE8-7FC9D3D7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5A8A-5FAE-4392-B191-7E65574FCE60}" type="datetime1">
              <a:rPr lang="en-AU" smtClean="0"/>
              <a:t>10/02/2023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58020-0F1D-45DE-90A4-2732465B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898F9-7A3A-4005-B5F3-AE8E6E39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55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D02D9-D3D5-4AB5-A4C5-B6627D91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213-2021-4259-82C9-93B0F445EC9D}" type="datetime1">
              <a:rPr lang="en-AU" smtClean="0"/>
              <a:t>10/02/2023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3BEA7-A3DC-469A-87FA-74BD15FA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9136A-0C9A-4686-9CAF-9509F4CC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2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8747-D4BF-49B8-87FC-B4AB6D72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FC81-8241-44DA-ACF6-739123BF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09D15-990B-4B13-AA3D-2859BFC2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73E11-2C5D-4B8E-9CDE-CFC3065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5EC4-FCE4-4AFA-BB6E-AE1B7BA3EFC0}" type="datetime1">
              <a:rPr lang="en-AU" smtClean="0"/>
              <a:t>10/02/2023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CDED-696B-403D-9644-6F20EE28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5BCD-9466-45FE-9D72-794031F1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2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B587-5D40-4E36-B99C-55806878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A90E6-5665-4580-9FA1-A7651726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4DCDE-D63D-4EBE-9BD5-10EA7541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FCA3D-D2C2-4FBB-A88B-EF72CA5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97C2-61F8-44A4-8C97-A26C1D382EC3}" type="datetime1">
              <a:rPr lang="en-AU" smtClean="0"/>
              <a:t>10/02/2023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F60A-DE4A-4DEB-A32D-C0EC163A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57B4-E157-4EE0-A36F-66B4D2DE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7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BC8E2-900F-472D-883B-C60E2C0B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42309-3AE4-41DB-A903-3744E627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E125-E0A9-43AC-83F9-0AE3392CD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1111-3DEE-42FD-804E-7F7881052027}" type="datetime1">
              <a:rPr lang="en-AU" smtClean="0"/>
              <a:t>10/02/2023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E375-C203-429A-AF4D-FA7DEBC4A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DB63-FFA4-4F79-B554-EE338D46C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2483-754A-4BA4-9580-60F16B87B5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0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CED68-D4B8-4588-AD2B-01E85F4FCAF0}"/>
              </a:ext>
            </a:extLst>
          </p:cNvPr>
          <p:cNvSpPr txBox="1"/>
          <p:nvPr/>
        </p:nvSpPr>
        <p:spPr>
          <a:xfrm>
            <a:off x="1668121" y="2905780"/>
            <a:ext cx="885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What can reactogenicity tell us about the COVIRS dataset?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47F4B-E913-40AE-82AF-23B8690D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1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496B2-95F3-436B-95A4-8B21CBF7CA2C}"/>
              </a:ext>
            </a:extLst>
          </p:cNvPr>
          <p:cNvSpPr txBox="1"/>
          <p:nvPr/>
        </p:nvSpPr>
        <p:spPr>
          <a:xfrm>
            <a:off x="5405747" y="4246343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Art Hussnain</a:t>
            </a:r>
          </a:p>
          <a:p>
            <a:pPr algn="ctr"/>
            <a:r>
              <a:rPr lang="en-AU" dirty="0"/>
              <a:t>Somebody..?</a:t>
            </a:r>
          </a:p>
        </p:txBody>
      </p:sp>
    </p:spTree>
    <p:extLst>
      <p:ext uri="{BB962C8B-B14F-4D97-AF65-F5344CB8AC3E}">
        <p14:creationId xmlns:p14="http://schemas.microsoft.com/office/powerpoint/2010/main" val="286074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BFD259-78BA-46DE-A0DB-2067E9FD5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030" y="681672"/>
            <a:ext cx="2224675" cy="1190671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1822DE8-CF7F-4B52-9747-9D428E6C7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" y="2588741"/>
            <a:ext cx="5358804" cy="33071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9ED07-B75D-4E6D-912D-846D7FAD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10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9B581-B77F-46EF-89EB-261716275FBF}"/>
              </a:ext>
            </a:extLst>
          </p:cNvPr>
          <p:cNvSpPr txBox="1"/>
          <p:nvPr/>
        </p:nvSpPr>
        <p:spPr>
          <a:xfrm>
            <a:off x="-2" y="-4812"/>
            <a:ext cx="654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Promising genes are differentially expressed at V0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7D5147-8FE5-4D6B-861D-156121FAB251}"/>
              </a:ext>
            </a:extLst>
          </p:cNvPr>
          <p:cNvGrpSpPr/>
          <p:nvPr/>
        </p:nvGrpSpPr>
        <p:grpSpPr>
          <a:xfrm>
            <a:off x="6084244" y="1665823"/>
            <a:ext cx="5499305" cy="3393857"/>
            <a:chOff x="6084244" y="1665823"/>
            <a:chExt cx="5499305" cy="3393857"/>
          </a:xfrm>
        </p:grpSpPr>
        <p:pic>
          <p:nvPicPr>
            <p:cNvPr id="3" name="Picture 2" descr="Diagram, schematic&#10;&#10;Description automatically generated">
              <a:extLst>
                <a:ext uri="{FF2B5EF4-FFF2-40B4-BE49-F238E27FC236}">
                  <a16:creationId xmlns:a16="http://schemas.microsoft.com/office/drawing/2014/main" id="{515876B8-7BCD-4CC0-85B4-7F844AF28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44" y="1665823"/>
              <a:ext cx="5499305" cy="339385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9E6EC7-4806-48BC-8D08-D8C93DFE6F59}"/>
                </a:ext>
              </a:extLst>
            </p:cNvPr>
            <p:cNvSpPr/>
            <p:nvPr/>
          </p:nvSpPr>
          <p:spPr>
            <a:xfrm>
              <a:off x="7236823" y="1665823"/>
              <a:ext cx="3196046" cy="206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220340-0070-4196-8135-229A71E9A1A8}"/>
              </a:ext>
            </a:extLst>
          </p:cNvPr>
          <p:cNvSpPr txBox="1"/>
          <p:nvPr/>
        </p:nvSpPr>
        <p:spPr>
          <a:xfrm>
            <a:off x="5725581" y="1569670"/>
            <a:ext cx="975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Progesterone receptor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EB006-3509-48D1-BAF6-22E59BFB58EF}"/>
              </a:ext>
            </a:extLst>
          </p:cNvPr>
          <p:cNvSpPr txBox="1"/>
          <p:nvPr/>
        </p:nvSpPr>
        <p:spPr>
          <a:xfrm>
            <a:off x="8194461" y="1489243"/>
            <a:ext cx="1827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GPCR (aka EBI2B cell chemotaxis in lymph nodes)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07190-C57B-4BD9-AA12-99BACAC9AF51}"/>
              </a:ext>
            </a:extLst>
          </p:cNvPr>
          <p:cNvSpPr txBox="1"/>
          <p:nvPr/>
        </p:nvSpPr>
        <p:spPr>
          <a:xfrm>
            <a:off x="10751881" y="1244323"/>
            <a:ext cx="1513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ds break repair by homologous recombination, cancer protection gene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51E12-CAD4-46BF-A008-53E38069020E}"/>
              </a:ext>
            </a:extLst>
          </p:cNvPr>
          <p:cNvSpPr txBox="1"/>
          <p:nvPr/>
        </p:nvSpPr>
        <p:spPr>
          <a:xfrm>
            <a:off x="5608320" y="4761290"/>
            <a:ext cx="975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Nuclear RNA (???)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FBD28-8F37-430A-9F9D-B29337C863A2}"/>
              </a:ext>
            </a:extLst>
          </p:cNvPr>
          <p:cNvSpPr txBox="1"/>
          <p:nvPr/>
        </p:nvSpPr>
        <p:spPr>
          <a:xfrm>
            <a:off x="8087292" y="4868130"/>
            <a:ext cx="1890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Membrane glycoprotein (stimulates or inhibits T cells)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5B674-ACDE-441B-B982-9344B6E90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784" y="5246090"/>
            <a:ext cx="3506661" cy="14767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5FFB10-8CC7-4157-B10B-1796C6C1CE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8657" y="369466"/>
            <a:ext cx="4459479" cy="10342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50984B-B77A-4618-826A-454BB36E40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311" y="533401"/>
            <a:ext cx="3245767" cy="14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37E43-68B1-41C4-8AB8-25B53C3D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11</a:t>
            </a:fld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6FE2D-734A-4E53-AF3C-A81EB796EB44}"/>
              </a:ext>
            </a:extLst>
          </p:cNvPr>
          <p:cNvSpPr txBox="1"/>
          <p:nvPr/>
        </p:nvSpPr>
        <p:spPr>
          <a:xfrm>
            <a:off x="-2" y="-4812"/>
            <a:ext cx="4693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BTMs differentially expressed at V0</a:t>
            </a:r>
          </a:p>
        </p:txBody>
      </p:sp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D098E8E1-5922-4A50-BD06-DC6E991C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136525"/>
            <a:ext cx="6800850" cy="4197095"/>
          </a:xfrm>
          <a:prstGeom prst="rect">
            <a:avLst/>
          </a:prstGeom>
        </p:spPr>
      </p:pic>
      <p:pic>
        <p:nvPicPr>
          <p:cNvPr id="26" name="Picture 25" descr="Chart, treemap chart&#10;&#10;Description automatically generated">
            <a:extLst>
              <a:ext uri="{FF2B5EF4-FFF2-40B4-BE49-F238E27FC236}">
                <a16:creationId xmlns:a16="http://schemas.microsoft.com/office/drawing/2014/main" id="{1CA13572-9309-4581-A040-3B691CCA1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28"/>
            <a:ext cx="6276977" cy="3873792"/>
          </a:xfrm>
          <a:prstGeom prst="rect">
            <a:avLst/>
          </a:prstGeom>
        </p:spPr>
      </p:pic>
      <p:pic>
        <p:nvPicPr>
          <p:cNvPr id="32" name="Picture 3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C04153A7-80ED-439C-8CEA-5BFF6A93E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4153989"/>
            <a:ext cx="4381500" cy="27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2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55AAA-AA4C-4F01-84B8-1097418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12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BF446-6ECB-4DF0-A817-36D079A0439D}"/>
              </a:ext>
            </a:extLst>
          </p:cNvPr>
          <p:cNvSpPr txBox="1"/>
          <p:nvPr/>
        </p:nvSpPr>
        <p:spPr>
          <a:xfrm>
            <a:off x="-2" y="-4812"/>
            <a:ext cx="10440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Flow cytometry finds increase in NK cells in symptomatic group at V0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C210AB6-63F5-4413-BED4-EA5423FE9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99275"/>
              </p:ext>
            </p:extLst>
          </p:nvPr>
        </p:nvGraphicFramePr>
        <p:xfrm>
          <a:off x="8450218" y="1341847"/>
          <a:ext cx="347181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908">
                  <a:extLst>
                    <a:ext uri="{9D8B030D-6E8A-4147-A177-3AD203B41FA5}">
                      <a16:colId xmlns:a16="http://schemas.microsoft.com/office/drawing/2014/main" val="1482025355"/>
                    </a:ext>
                  </a:extLst>
                </a:gridCol>
                <a:gridCol w="1735908">
                  <a:extLst>
                    <a:ext uri="{9D8B030D-6E8A-4147-A177-3AD203B41FA5}">
                      <a16:colId xmlns:a16="http://schemas.microsoft.com/office/drawing/2014/main" val="31768196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V0 changes from GSEA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7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T cells</a:t>
                      </a:r>
                      <a:r>
                        <a:rPr lang="en-AU" dirty="0"/>
                        <a:t>, </a:t>
                      </a:r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dendritic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Neutrophils*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24871"/>
                  </a:ext>
                </a:extLst>
              </a:tr>
            </a:tbl>
          </a:graphicData>
        </a:graphic>
      </p:graphicFrame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17786E32-CC30-491D-B56D-A5C9B8F26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" y="881235"/>
            <a:ext cx="7515497" cy="46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8FE919-A815-4C2E-AF65-46FC4A9D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13</a:t>
            </a:fld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B67BFE-FCB2-4736-8FE1-B80651097E5C}"/>
              </a:ext>
            </a:extLst>
          </p:cNvPr>
          <p:cNvGrpSpPr/>
          <p:nvPr/>
        </p:nvGrpSpPr>
        <p:grpSpPr>
          <a:xfrm>
            <a:off x="574068" y="1466851"/>
            <a:ext cx="11043863" cy="3381374"/>
            <a:chOff x="-676741" y="1371313"/>
            <a:chExt cx="13441172" cy="4115374"/>
          </a:xfrm>
        </p:grpSpPr>
        <p:pic>
          <p:nvPicPr>
            <p:cNvPr id="4" name="Picture 3" descr="Chart, bar chart&#10;&#10;Description automatically generated">
              <a:extLst>
                <a:ext uri="{FF2B5EF4-FFF2-40B4-BE49-F238E27FC236}">
                  <a16:creationId xmlns:a16="http://schemas.microsoft.com/office/drawing/2014/main" id="{4E3DB099-BE89-4E4F-9194-EFDDD2B9B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6741" y="1371313"/>
              <a:ext cx="6668431" cy="4115374"/>
            </a:xfrm>
            <a:prstGeom prst="rect">
              <a:avLst/>
            </a:prstGeom>
          </p:spPr>
        </p:pic>
        <p:pic>
          <p:nvPicPr>
            <p:cNvPr id="6" name="Picture 5" descr="Table&#10;&#10;Description automatically generated">
              <a:extLst>
                <a:ext uri="{FF2B5EF4-FFF2-40B4-BE49-F238E27FC236}">
                  <a16:creationId xmlns:a16="http://schemas.microsoft.com/office/drawing/2014/main" id="{36FE870D-74E2-4603-A136-F44B48E74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71313"/>
              <a:ext cx="6668431" cy="41153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96F3D4-F17C-4019-8029-6EDC45893E5B}"/>
              </a:ext>
            </a:extLst>
          </p:cNvPr>
          <p:cNvSpPr txBox="1"/>
          <p:nvPr/>
        </p:nvSpPr>
        <p:spPr>
          <a:xfrm>
            <a:off x="-2" y="-4812"/>
            <a:ext cx="7977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Caution: cell proportions affect GSEA interpretation!</a:t>
            </a:r>
          </a:p>
        </p:txBody>
      </p:sp>
    </p:spTree>
    <p:extLst>
      <p:ext uri="{BB962C8B-B14F-4D97-AF65-F5344CB8AC3E}">
        <p14:creationId xmlns:p14="http://schemas.microsoft.com/office/powerpoint/2010/main" val="164058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4491E518-1F48-419D-85B5-CE6569120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64" y="2134866"/>
            <a:ext cx="3034513" cy="30345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8EA704-6681-43AA-9BDF-D9706CF1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570B6-4C29-4F8A-A6EF-DC177C5C19CF}"/>
              </a:ext>
            </a:extLst>
          </p:cNvPr>
          <p:cNvSpPr txBox="1"/>
          <p:nvPr/>
        </p:nvSpPr>
        <p:spPr>
          <a:xfrm>
            <a:off x="237677" y="530539"/>
            <a:ext cx="5105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V2: symptomatic people have lower blood B cell count, potentially </a:t>
            </a:r>
            <a:r>
              <a:rPr lang="en-AU" b="1" dirty="0"/>
              <a:t>more active </a:t>
            </a:r>
            <a:r>
              <a:rPr lang="en-AU" dirty="0"/>
              <a:t>NK and T cells</a:t>
            </a:r>
          </a:p>
          <a:p>
            <a:endParaRPr lang="en-AU" dirty="0"/>
          </a:p>
          <a:p>
            <a:r>
              <a:rPr lang="en-AU" dirty="0"/>
              <a:t>V0: symptomatic people have potentially less active T cells and neutrophils, potentially more active T and dendritic cells, and an under-expressed mystery RNA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A9103-6176-4678-A0D8-13286EF7B62E}"/>
              </a:ext>
            </a:extLst>
          </p:cNvPr>
          <p:cNvSpPr txBox="1"/>
          <p:nvPr/>
        </p:nvSpPr>
        <p:spPr>
          <a:xfrm>
            <a:off x="-2" y="-4812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Summary slide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E0D0D0-28EB-46F0-98D6-222744AD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2" y="147124"/>
            <a:ext cx="5343971" cy="20994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0FBA9A-B34B-4237-A630-7F73BD94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57383"/>
            <a:ext cx="4820323" cy="2181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0D454-C98D-418A-9C00-5903CB7B8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8"/>
          <a:stretch/>
        </p:blipFill>
        <p:spPr>
          <a:xfrm>
            <a:off x="237677" y="2315528"/>
            <a:ext cx="4134410" cy="19099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41125E-584C-4AC1-ABC3-E1B55119D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3719" y="5057704"/>
            <a:ext cx="5058481" cy="10097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524134-620C-4E8D-A391-C3CDFC625841}"/>
              </a:ext>
            </a:extLst>
          </p:cNvPr>
          <p:cNvSpPr txBox="1"/>
          <p:nvPr/>
        </p:nvSpPr>
        <p:spPr>
          <a:xfrm>
            <a:off x="10448925" y="5448147"/>
            <a:ext cx="910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At day 1…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56E3-A56D-477C-93D9-79391387F3B4}"/>
              </a:ext>
            </a:extLst>
          </p:cNvPr>
          <p:cNvSpPr txBox="1"/>
          <p:nvPr/>
        </p:nvSpPr>
        <p:spPr>
          <a:xfrm>
            <a:off x="4923719" y="2774960"/>
            <a:ext cx="3390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After second dose: NK count goes up acutely, then B cells migrate to lymph</a:t>
            </a:r>
          </a:p>
        </p:txBody>
      </p:sp>
    </p:spTree>
    <p:extLst>
      <p:ext uri="{BB962C8B-B14F-4D97-AF65-F5344CB8AC3E}">
        <p14:creationId xmlns:p14="http://schemas.microsoft.com/office/powerpoint/2010/main" val="417007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2ABAC-5F6C-4F55-8A97-76E09782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15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45EDF-B910-492E-8A38-8C7FC793D901}"/>
              </a:ext>
            </a:extLst>
          </p:cNvPr>
          <p:cNvSpPr txBox="1"/>
          <p:nvPr/>
        </p:nvSpPr>
        <p:spPr>
          <a:xfrm>
            <a:off x="828675" y="838200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382B5-1C43-49D9-8E32-DFC74448ECC4}"/>
              </a:ext>
            </a:extLst>
          </p:cNvPr>
          <p:cNvSpPr txBox="1"/>
          <p:nvPr/>
        </p:nvSpPr>
        <p:spPr>
          <a:xfrm>
            <a:off x="2895600" y="1619250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D1C82-35E9-4D0F-87DB-F6C5621161A2}"/>
              </a:ext>
            </a:extLst>
          </p:cNvPr>
          <p:cNvSpPr txBox="1"/>
          <p:nvPr/>
        </p:nvSpPr>
        <p:spPr>
          <a:xfrm>
            <a:off x="5124450" y="2628900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5BD11-2403-4BBA-85F5-ED4D340BD0F4}"/>
              </a:ext>
            </a:extLst>
          </p:cNvPr>
          <p:cNvSpPr txBox="1"/>
          <p:nvPr/>
        </p:nvSpPr>
        <p:spPr>
          <a:xfrm>
            <a:off x="7581900" y="3533775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5FC8C-2C4E-41E3-993A-AFB25FBDFB6D}"/>
              </a:ext>
            </a:extLst>
          </p:cNvPr>
          <p:cNvSpPr txBox="1"/>
          <p:nvPr/>
        </p:nvSpPr>
        <p:spPr>
          <a:xfrm>
            <a:off x="9982200" y="4575731"/>
            <a:ext cx="115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0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FAFC4-CCCA-4C03-9903-D287CA4A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4969F-D4DD-48A8-B2AA-E8D7315FBB33}"/>
              </a:ext>
            </a:extLst>
          </p:cNvPr>
          <p:cNvSpPr txBox="1"/>
          <p:nvPr/>
        </p:nvSpPr>
        <p:spPr>
          <a:xfrm>
            <a:off x="838200" y="1042976"/>
            <a:ext cx="193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 and a half</a:t>
            </a:r>
          </a:p>
          <a:p>
            <a:endParaRPr lang="en-AU" dirty="0"/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/3</a:t>
            </a:r>
            <a:r>
              <a:rPr lang="en-AU" baseline="30000" dirty="0"/>
              <a:t>rd</a:t>
            </a:r>
            <a:r>
              <a:rPr lang="en-AU" dirty="0"/>
              <a:t> year of BSc </a:t>
            </a:r>
          </a:p>
        </p:txBody>
      </p:sp>
      <p:pic>
        <p:nvPicPr>
          <p:cNvPr id="5" name="Picture 4" descr="A person playing a guitar&#10;&#10;Description automatically generated with medium confidence">
            <a:extLst>
              <a:ext uri="{FF2B5EF4-FFF2-40B4-BE49-F238E27FC236}">
                <a16:creationId xmlns:a16="http://schemas.microsoft.com/office/drawing/2014/main" id="{623A79B4-6F32-4087-8EE4-312C1112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81" y="923330"/>
            <a:ext cx="2434419" cy="323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21803-B151-4361-BF9C-A5644EA979A5}"/>
              </a:ext>
            </a:extLst>
          </p:cNvPr>
          <p:cNvSpPr txBox="1"/>
          <p:nvPr/>
        </p:nvSpPr>
        <p:spPr>
          <a:xfrm>
            <a:off x="8919381" y="4332722"/>
            <a:ext cx="2836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Likes: biology, problems, music</a:t>
            </a:r>
          </a:p>
          <a:p>
            <a:r>
              <a:rPr lang="en-AU" dirty="0"/>
              <a:t>Dislikes: unclear things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22CB7-57DE-4F9E-99E4-9CD49A50B2FE}"/>
              </a:ext>
            </a:extLst>
          </p:cNvPr>
          <p:cNvSpPr txBox="1"/>
          <p:nvPr/>
        </p:nvSpPr>
        <p:spPr>
          <a:xfrm>
            <a:off x="1" y="0"/>
            <a:ext cx="1160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About… me!</a:t>
            </a:r>
          </a:p>
        </p:txBody>
      </p:sp>
      <p:pic>
        <p:nvPicPr>
          <p:cNvPr id="10" name="Picture 9" descr="A picture containing floor, indoor, messy, furniture&#10;&#10;Description automatically generated">
            <a:extLst>
              <a:ext uri="{FF2B5EF4-FFF2-40B4-BE49-F238E27FC236}">
                <a16:creationId xmlns:a16="http://schemas.microsoft.com/office/drawing/2014/main" id="{50E20BC5-21B1-4E0C-A626-457CB222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483179"/>
            <a:ext cx="2519862" cy="141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EDC6B8-A8DB-49A5-A38A-A1F980D284F3}"/>
              </a:ext>
            </a:extLst>
          </p:cNvPr>
          <p:cNvSpPr txBox="1"/>
          <p:nvPr/>
        </p:nvSpPr>
        <p:spPr>
          <a:xfrm>
            <a:off x="5390606" y="2916565"/>
            <a:ext cx="1738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Favourite cafe: </a:t>
            </a:r>
          </a:p>
          <a:p>
            <a:r>
              <a:rPr lang="en-AU" sz="1400" dirty="0"/>
              <a:t>Rundle General Store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EDC1B-A6CF-4178-9933-46384622850B}"/>
              </a:ext>
            </a:extLst>
          </p:cNvPr>
          <p:cNvSpPr txBox="1"/>
          <p:nvPr/>
        </p:nvSpPr>
        <p:spPr>
          <a:xfrm>
            <a:off x="5158104" y="3917223"/>
            <a:ext cx="3176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Jobs I’ve had: tutor, respirator fitter, librarian, mushroom picker, bar manager, gardener, performer</a:t>
            </a: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A14E8F1D-30EF-4550-945A-A2A2106ED0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6"/>
          <a:stretch/>
        </p:blipFill>
        <p:spPr>
          <a:xfrm>
            <a:off x="1367938" y="2781550"/>
            <a:ext cx="2213672" cy="22713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01A548-85E7-40A5-A79B-A5F35B82401D}"/>
              </a:ext>
            </a:extLst>
          </p:cNvPr>
          <p:cNvSpPr txBox="1"/>
          <p:nvPr/>
        </p:nvSpPr>
        <p:spPr>
          <a:xfrm>
            <a:off x="1367938" y="5110108"/>
            <a:ext cx="170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My desk most days…</a:t>
            </a:r>
          </a:p>
        </p:txBody>
      </p:sp>
    </p:spTree>
    <p:extLst>
      <p:ext uri="{BB962C8B-B14F-4D97-AF65-F5344CB8AC3E}">
        <p14:creationId xmlns:p14="http://schemas.microsoft.com/office/powerpoint/2010/main" val="20523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5B8AD-FC54-4364-8236-CDA94A48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3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08BC3-1611-44B1-8FAD-713A6F9EFBEE}"/>
              </a:ext>
            </a:extLst>
          </p:cNvPr>
          <p:cNvSpPr txBox="1"/>
          <p:nvPr/>
        </p:nvSpPr>
        <p:spPr>
          <a:xfrm>
            <a:off x="222373" y="711866"/>
            <a:ext cx="4506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RNAseq</a:t>
            </a:r>
            <a:r>
              <a:rPr lang="en-AU" dirty="0"/>
              <a:t> is overpowered – I wanted to learn more</a:t>
            </a:r>
          </a:p>
          <a:p>
            <a:endParaRPr lang="en-AU" dirty="0"/>
          </a:p>
          <a:p>
            <a:r>
              <a:rPr lang="en-AU" dirty="0"/>
              <a:t>COVIRS had </a:t>
            </a:r>
            <a:r>
              <a:rPr lang="en-AU" dirty="0" err="1"/>
              <a:t>RNAseq</a:t>
            </a:r>
            <a:r>
              <a:rPr lang="en-AU" dirty="0"/>
              <a:t> data, flow data, antibody data,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449A8-D86C-4831-BBE0-2A585CE3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827" y="3810267"/>
            <a:ext cx="6959799" cy="1728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307CB2-D293-4858-B1C0-485255F2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256" y="335695"/>
            <a:ext cx="6668290" cy="2712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2668C6-F882-4CEE-B2E9-BBDD23BD2672}"/>
              </a:ext>
            </a:extLst>
          </p:cNvPr>
          <p:cNvSpPr txBox="1"/>
          <p:nvPr/>
        </p:nvSpPr>
        <p:spPr>
          <a:xfrm>
            <a:off x="1" y="0"/>
            <a:ext cx="1160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About COVIRS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89CED-C105-4B83-AFBF-C0B774EC539F}"/>
              </a:ext>
            </a:extLst>
          </p:cNvPr>
          <p:cNvSpPr txBox="1"/>
          <p:nvPr/>
        </p:nvSpPr>
        <p:spPr>
          <a:xfrm>
            <a:off x="1159643" y="2377840"/>
            <a:ext cx="250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Need groups to compare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069301-4DC9-4068-9CDA-0D6114B92A32}"/>
              </a:ext>
            </a:extLst>
          </p:cNvPr>
          <p:cNvCxnSpPr>
            <a:stCxn id="10" idx="2"/>
          </p:cNvCxnSpPr>
          <p:nvPr/>
        </p:nvCxnSpPr>
        <p:spPr>
          <a:xfrm flipH="1">
            <a:off x="2413735" y="2747172"/>
            <a:ext cx="0" cy="300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F248C5-1447-4981-95A0-9EB6E00D27B6}"/>
              </a:ext>
            </a:extLst>
          </p:cNvPr>
          <p:cNvSpPr txBox="1"/>
          <p:nvPr/>
        </p:nvSpPr>
        <p:spPr>
          <a:xfrm>
            <a:off x="531221" y="4110828"/>
            <a:ext cx="4197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Only Pfizer-vaccinated!</a:t>
            </a:r>
          </a:p>
          <a:p>
            <a:pPr marL="342900" indent="-342900">
              <a:buAutoNum type="arabicPeriod"/>
            </a:pPr>
            <a:r>
              <a:rPr lang="en-AU" dirty="0"/>
              <a:t>Bigger sample size (c. 80 vs 16)</a:t>
            </a:r>
          </a:p>
          <a:p>
            <a:pPr marL="342900" indent="-342900">
              <a:buAutoNum type="arabicPeriod"/>
            </a:pPr>
            <a:r>
              <a:rPr lang="en-AU" dirty="0"/>
              <a:t>More symptoms after second dose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B7F72-8B6A-4A38-A63A-BA9AFB159E97}"/>
              </a:ext>
            </a:extLst>
          </p:cNvPr>
          <p:cNvSpPr txBox="1"/>
          <p:nvPr/>
        </p:nvSpPr>
        <p:spPr>
          <a:xfrm>
            <a:off x="881549" y="2965345"/>
            <a:ext cx="330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Cluster participants by symptoms</a:t>
            </a:r>
          </a:p>
        </p:txBody>
      </p:sp>
    </p:spTree>
    <p:extLst>
      <p:ext uri="{BB962C8B-B14F-4D97-AF65-F5344CB8AC3E}">
        <p14:creationId xmlns:p14="http://schemas.microsoft.com/office/powerpoint/2010/main" val="387757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7846F-5135-4749-AA03-7448E40D166B}"/>
              </a:ext>
            </a:extLst>
          </p:cNvPr>
          <p:cNvSpPr txBox="1"/>
          <p:nvPr/>
        </p:nvSpPr>
        <p:spPr>
          <a:xfrm>
            <a:off x="1" y="0"/>
            <a:ext cx="1160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COVIRS participants appear to separate broadly in two groups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93EFD40-76F9-4678-8A2D-7902CE00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26" y="1453957"/>
            <a:ext cx="5305549" cy="3274281"/>
          </a:xfrm>
          <a:prstGeom prst="rect">
            <a:avLst/>
          </a:prstGeom>
        </p:spPr>
      </p:pic>
      <p:pic>
        <p:nvPicPr>
          <p:cNvPr id="9" name="Picture 8" descr="Qr code&#10;&#10;Description automatically generated with low confidence">
            <a:extLst>
              <a:ext uri="{FF2B5EF4-FFF2-40B4-BE49-F238E27FC236}">
                <a16:creationId xmlns:a16="http://schemas.microsoft.com/office/drawing/2014/main" id="{371C8CC0-12CF-4DCE-8DFD-E15D198D3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73" y="1105271"/>
            <a:ext cx="6435553" cy="397165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D594D3-5886-4A1D-9367-BE0D66A7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99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7B2B9ED-9285-44F8-854B-F6FB41A38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2168282"/>
            <a:ext cx="5402530" cy="3334132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7530B88-001C-47B4-814F-F75C3F20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5</a:t>
            </a:fld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8AA3BC-E2B3-47FD-BEF9-C4D69609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3412" y="1600124"/>
            <a:ext cx="4028848" cy="24863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A11BAA-6EFF-4A9F-B7C6-ABBC905A6A7A}"/>
              </a:ext>
            </a:extLst>
          </p:cNvPr>
          <p:cNvSpPr txBox="1"/>
          <p:nvPr/>
        </p:nvSpPr>
        <p:spPr>
          <a:xfrm>
            <a:off x="178528" y="600007"/>
            <a:ext cx="11429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Asymptomatic = Two or less of V2 Tenderness, Pain, Redness/Swelling/Itchiness (n = 16)</a:t>
            </a:r>
          </a:p>
          <a:p>
            <a:endParaRPr lang="en-AU" dirty="0"/>
          </a:p>
          <a:p>
            <a:r>
              <a:rPr lang="en-AU" dirty="0"/>
              <a:t>Symptomatic = Two or more of  V2 Fatigue, Headache, Myalgia, Chills, Fever, Nausea (n = 16)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6EE1C9-7133-4D4F-A345-E77154B2635D}"/>
              </a:ext>
            </a:extLst>
          </p:cNvPr>
          <p:cNvSpPr txBox="1"/>
          <p:nvPr/>
        </p:nvSpPr>
        <p:spPr>
          <a:xfrm>
            <a:off x="1" y="0"/>
            <a:ext cx="1160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COVIRS participants appear to separate broadly in two groups</a:t>
            </a:r>
          </a:p>
        </p:txBody>
      </p:sp>
      <p:pic>
        <p:nvPicPr>
          <p:cNvPr id="8" name="Picture 7" descr="Chart, diagram, schematic, box and whisker chart&#10;&#10;Description automatically generated">
            <a:extLst>
              <a:ext uri="{FF2B5EF4-FFF2-40B4-BE49-F238E27FC236}">
                <a16:creationId xmlns:a16="http://schemas.microsoft.com/office/drawing/2014/main" id="{36E3DEC5-0F29-4C6D-9752-2C1F1FDD5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13" y="3978237"/>
            <a:ext cx="4028847" cy="24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61BDF29B-BB0C-4ADC-8BBB-34EAD9C98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6" y="2614381"/>
            <a:ext cx="6063375" cy="374196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F3D2BE-8604-4052-8F94-A2B849A1C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89" y="670597"/>
            <a:ext cx="4804284" cy="29649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5CD9A3-8F3A-4941-A876-BE29CFBD16CA}"/>
              </a:ext>
            </a:extLst>
          </p:cNvPr>
          <p:cNvSpPr txBox="1"/>
          <p:nvPr/>
        </p:nvSpPr>
        <p:spPr>
          <a:xfrm>
            <a:off x="0" y="0"/>
            <a:ext cx="1015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Few individual genes are significantly differentially expressed at V2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09372-993D-4651-9030-E85A1AAD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6</a:t>
            </a:fld>
            <a:endParaRPr lang="en-AU"/>
          </a:p>
        </p:txBody>
      </p:sp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3580CD-E8F0-4E96-98E8-1E2B069CE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0" y="658086"/>
            <a:ext cx="3169921" cy="19562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16E526-8FE1-4D18-92A7-94B6A04A671E}"/>
              </a:ext>
            </a:extLst>
          </p:cNvPr>
          <p:cNvSpPr txBox="1"/>
          <p:nvPr/>
        </p:nvSpPr>
        <p:spPr>
          <a:xfrm>
            <a:off x="7808931" y="393627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Only one gene significantly DE (</a:t>
            </a:r>
            <a:r>
              <a:rPr lang="en-AU" sz="1600" dirty="0" err="1"/>
              <a:t>padj</a:t>
            </a:r>
            <a:r>
              <a:rPr lang="en-AU" sz="1600" dirty="0"/>
              <a:t> &lt; 0.1)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BFB94C-86E2-4D4B-9B9A-070B2CD8D1D7}"/>
              </a:ext>
            </a:extLst>
          </p:cNvPr>
          <p:cNvCxnSpPr/>
          <p:nvPr/>
        </p:nvCxnSpPr>
        <p:spPr>
          <a:xfrm flipH="1">
            <a:off x="9154169" y="4521048"/>
            <a:ext cx="0" cy="300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6F4B14-AA72-4FF8-BE82-61373BA265D8}"/>
              </a:ext>
            </a:extLst>
          </p:cNvPr>
          <p:cNvSpPr txBox="1"/>
          <p:nvPr/>
        </p:nvSpPr>
        <p:spPr>
          <a:xfrm>
            <a:off x="7808931" y="482161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Gene set enrichment analysis (GSEA) - change to group of genes may be significant even if individual genes are not</a:t>
            </a:r>
          </a:p>
        </p:txBody>
      </p:sp>
    </p:spTree>
    <p:extLst>
      <p:ext uri="{BB962C8B-B14F-4D97-AF65-F5344CB8AC3E}">
        <p14:creationId xmlns:p14="http://schemas.microsoft.com/office/powerpoint/2010/main" val="181599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7E727E3-FA48-4DA9-839A-EA19572DA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58" y="501327"/>
            <a:ext cx="6734771" cy="415631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38CA1BF-566F-4FE2-BAC3-36D64E73B8A6}"/>
              </a:ext>
            </a:extLst>
          </p:cNvPr>
          <p:cNvGrpSpPr/>
          <p:nvPr/>
        </p:nvGrpSpPr>
        <p:grpSpPr>
          <a:xfrm>
            <a:off x="-3541" y="2946649"/>
            <a:ext cx="5823316" cy="3597026"/>
            <a:chOff x="73400" y="3408915"/>
            <a:chExt cx="5302484" cy="3272389"/>
          </a:xfrm>
        </p:grpSpPr>
        <p:pic>
          <p:nvPicPr>
            <p:cNvPr id="8" name="Picture 7" descr="Chart, treemap chart&#10;&#10;Description automatically generated">
              <a:extLst>
                <a:ext uri="{FF2B5EF4-FFF2-40B4-BE49-F238E27FC236}">
                  <a16:creationId xmlns:a16="http://schemas.microsoft.com/office/drawing/2014/main" id="{F7D036CA-5232-4EF1-9642-8DD1AF75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0" y="3408915"/>
              <a:ext cx="5302484" cy="327238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F4CBD8-CFFD-43B9-A283-C29E9B6C53A2}"/>
                </a:ext>
              </a:extLst>
            </p:cNvPr>
            <p:cNvSpPr/>
            <p:nvPr/>
          </p:nvSpPr>
          <p:spPr>
            <a:xfrm>
              <a:off x="1672046" y="3429000"/>
              <a:ext cx="2360023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D6CC7B-C012-4BB6-BDAD-609CD9D60F2D}"/>
              </a:ext>
            </a:extLst>
          </p:cNvPr>
          <p:cNvGrpSpPr/>
          <p:nvPr/>
        </p:nvGrpSpPr>
        <p:grpSpPr>
          <a:xfrm>
            <a:off x="389977" y="195243"/>
            <a:ext cx="4301464" cy="3167082"/>
            <a:chOff x="292333" y="395298"/>
            <a:chExt cx="4093031" cy="3013617"/>
          </a:xfrm>
        </p:grpSpPr>
        <p:pic>
          <p:nvPicPr>
            <p:cNvPr id="22" name="Picture 21" descr="Chart, treemap chart&#10;&#10;Description automatically generated">
              <a:extLst>
                <a:ext uri="{FF2B5EF4-FFF2-40B4-BE49-F238E27FC236}">
                  <a16:creationId xmlns:a16="http://schemas.microsoft.com/office/drawing/2014/main" id="{D9893C2F-1982-4C24-A538-BD1DFD3D1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81"/>
            <a:stretch/>
          </p:blipFill>
          <p:spPr>
            <a:xfrm>
              <a:off x="292333" y="395298"/>
              <a:ext cx="4093031" cy="3013617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B1A609-8A29-4F55-A6C8-868C08F2211B}"/>
                </a:ext>
              </a:extLst>
            </p:cNvPr>
            <p:cNvSpPr/>
            <p:nvPr/>
          </p:nvSpPr>
          <p:spPr>
            <a:xfrm>
              <a:off x="1306286" y="395298"/>
              <a:ext cx="3079078" cy="17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5C2A6A-129E-48BB-A97B-E005B665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7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5481B-C0B1-4051-AB0E-4AD0EFF84FF5}"/>
              </a:ext>
            </a:extLst>
          </p:cNvPr>
          <p:cNvSpPr txBox="1"/>
          <p:nvPr/>
        </p:nvSpPr>
        <p:spPr>
          <a:xfrm>
            <a:off x="-2" y="-4812"/>
            <a:ext cx="1188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 cells, neutrophils, and monocytes are down; erythroblasts, NK and T cells are up in symptomatic group at V2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6A1FDEF-A0BE-40B9-87F3-DCFB0F0FF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86" y="4412244"/>
            <a:ext cx="3963031" cy="24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7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703D0404-E111-4859-A5B2-CEF04979B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523220"/>
            <a:ext cx="5112915" cy="3155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5CE07-7AA5-4D20-8CAD-07AF53788C6C}"/>
              </a:ext>
            </a:extLst>
          </p:cNvPr>
          <p:cNvSpPr txBox="1"/>
          <p:nvPr/>
        </p:nvSpPr>
        <p:spPr>
          <a:xfrm>
            <a:off x="0" y="0"/>
            <a:ext cx="771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“Turned down” doesn’t always mean turned down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6757505-5DC5-4073-BF18-97E69FCF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8</a:t>
            </a:fld>
            <a:endParaRPr lang="en-AU"/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8507CCD6-65E4-46A5-BF23-3A214160C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8" y="1697792"/>
            <a:ext cx="4500040" cy="27771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60C1F6-A4C9-4158-A306-C2529B5D9584}"/>
              </a:ext>
            </a:extLst>
          </p:cNvPr>
          <p:cNvSpPr txBox="1"/>
          <p:nvPr/>
        </p:nvSpPr>
        <p:spPr>
          <a:xfrm>
            <a:off x="2101552" y="4483102"/>
            <a:ext cx="1150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NES = -1.97</a:t>
            </a:r>
          </a:p>
          <a:p>
            <a:r>
              <a:rPr lang="en-AU" sz="1100" dirty="0" err="1"/>
              <a:t>padj</a:t>
            </a:r>
            <a:r>
              <a:rPr lang="en-AU" sz="1100" dirty="0"/>
              <a:t> = 4.7x10^-7</a:t>
            </a:r>
          </a:p>
        </p:txBody>
      </p:sp>
      <p:pic>
        <p:nvPicPr>
          <p:cNvPr id="22" name="Picture 2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DBC9A88-88E2-46BE-890A-421041113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77" y="3482415"/>
            <a:ext cx="4413489" cy="27237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D14545-1137-472E-B1D6-E7C0FAFF392F}"/>
              </a:ext>
            </a:extLst>
          </p:cNvPr>
          <p:cNvSpPr txBox="1"/>
          <p:nvPr/>
        </p:nvSpPr>
        <p:spPr>
          <a:xfrm>
            <a:off x="8867352" y="6206167"/>
            <a:ext cx="1409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NES = -1.95</a:t>
            </a:r>
          </a:p>
          <a:p>
            <a:r>
              <a:rPr lang="en-AU" sz="1100" dirty="0" err="1"/>
              <a:t>padj</a:t>
            </a:r>
            <a:r>
              <a:rPr lang="en-AU" sz="1100" dirty="0"/>
              <a:t> = 4.9x10^-4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0300E3-2F8C-4DA7-BE93-AA1B70FE5BE4}"/>
              </a:ext>
            </a:extLst>
          </p:cNvPr>
          <p:cNvSpPr txBox="1"/>
          <p:nvPr/>
        </p:nvSpPr>
        <p:spPr>
          <a:xfrm>
            <a:off x="5573004" y="3693734"/>
            <a:ext cx="40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27019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3B0E3A-EDB1-4986-BDCA-3C7F9A1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22483-754A-4BA4-9580-60F16B87B541}" type="slidenum">
              <a:rPr lang="en-AU" smtClean="0"/>
              <a:t>9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D239B-5225-4BE0-9069-E1299DA1E513}"/>
              </a:ext>
            </a:extLst>
          </p:cNvPr>
          <p:cNvSpPr txBox="1"/>
          <p:nvPr/>
        </p:nvSpPr>
        <p:spPr>
          <a:xfrm>
            <a:off x="-2" y="-4812"/>
            <a:ext cx="7645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Flow cytometry confirms reduction in B cells at V2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6B3DC3F-5B32-4B9C-9140-061A56D85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2" y="909759"/>
            <a:ext cx="6338766" cy="391192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3726C4-EE8E-4078-B12A-E80F706F7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80860"/>
              </p:ext>
            </p:extLst>
          </p:nvPr>
        </p:nvGraphicFramePr>
        <p:xfrm>
          <a:off x="7645104" y="1209641"/>
          <a:ext cx="3471816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908">
                  <a:extLst>
                    <a:ext uri="{9D8B030D-6E8A-4147-A177-3AD203B41FA5}">
                      <a16:colId xmlns:a16="http://schemas.microsoft.com/office/drawing/2014/main" val="1482025355"/>
                    </a:ext>
                  </a:extLst>
                </a:gridCol>
                <a:gridCol w="1735908">
                  <a:extLst>
                    <a:ext uri="{9D8B030D-6E8A-4147-A177-3AD203B41FA5}">
                      <a16:colId xmlns:a16="http://schemas.microsoft.com/office/drawing/2014/main" val="31768196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V2 changes from GSEA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27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Up in symptomatic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NK cells</a:t>
                      </a:r>
                      <a:r>
                        <a:rPr lang="en-AU" dirty="0"/>
                        <a:t>, </a:t>
                      </a:r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T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8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Down in symptomatic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B cells</a:t>
                      </a:r>
                      <a:r>
                        <a:rPr lang="en-AU" dirty="0"/>
                        <a:t>, </a:t>
                      </a:r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neutrophils</a:t>
                      </a:r>
                      <a:r>
                        <a:rPr lang="en-AU" dirty="0"/>
                        <a:t>, </a:t>
                      </a:r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monocytes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248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BEF05D-0997-4D45-A3ED-3A04BFC68FD4}"/>
              </a:ext>
            </a:extLst>
          </p:cNvPr>
          <p:cNvSpPr txBox="1"/>
          <p:nvPr/>
        </p:nvSpPr>
        <p:spPr>
          <a:xfrm>
            <a:off x="7909455" y="3826194"/>
            <a:ext cx="2943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Where did the B cells go??</a:t>
            </a:r>
          </a:p>
        </p:txBody>
      </p:sp>
    </p:spTree>
    <p:extLst>
      <p:ext uri="{BB962C8B-B14F-4D97-AF65-F5344CB8AC3E}">
        <p14:creationId xmlns:p14="http://schemas.microsoft.com/office/powerpoint/2010/main" val="215051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531</Words>
  <Application>Microsoft Office PowerPoint</Application>
  <PresentationFormat>Widescreen</PresentationFormat>
  <Paragraphs>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Chaudhry Artemiy Hussnain</dc:creator>
  <cp:lastModifiedBy>Chaudhry Artemiy Hussnain</cp:lastModifiedBy>
  <cp:revision>86</cp:revision>
  <cp:lastPrinted>2023-02-09T04:54:14Z</cp:lastPrinted>
  <dcterms:created xsi:type="dcterms:W3CDTF">2023-02-06T01:04:56Z</dcterms:created>
  <dcterms:modified xsi:type="dcterms:W3CDTF">2023-02-10T03:54:47Z</dcterms:modified>
</cp:coreProperties>
</file>