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1"/>
  </p:notesMasterIdLst>
  <p:sldIdLst>
    <p:sldId id="256" r:id="rId5"/>
    <p:sldId id="257" r:id="rId6"/>
    <p:sldId id="259" r:id="rId7"/>
    <p:sldId id="261" r:id="rId8"/>
    <p:sldId id="262" r:id="rId9"/>
    <p:sldId id="263" r:id="rId10"/>
    <p:sldId id="265" r:id="rId11"/>
    <p:sldId id="268" r:id="rId12"/>
    <p:sldId id="269" r:id="rId13"/>
    <p:sldId id="273" r:id="rId14"/>
    <p:sldId id="275" r:id="rId15"/>
    <p:sldId id="267" r:id="rId16"/>
    <p:sldId id="277" r:id="rId17"/>
    <p:sldId id="282" r:id="rId18"/>
    <p:sldId id="28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8168DD-80E1-4305-90B7-252ECAC60A24}">
          <p14:sldIdLst>
            <p14:sldId id="256"/>
            <p14:sldId id="257"/>
            <p14:sldId id="259"/>
            <p14:sldId id="261"/>
            <p14:sldId id="262"/>
            <p14:sldId id="263"/>
            <p14:sldId id="265"/>
            <p14:sldId id="268"/>
            <p14:sldId id="269"/>
            <p14:sldId id="273"/>
            <p14:sldId id="275"/>
            <p14:sldId id="267"/>
            <p14:sldId id="277"/>
            <p14:sldId id="282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D8429-32F5-4F18-B167-EEDD874E516D}" v="120" dt="2020-05-13T12:43:11.619"/>
    <p1510:client id="{630F51CF-A908-1F51-A0BB-3B0CCAC97A0B}" v="5" dt="2020-05-13T14:55:2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6465-6E30-4243-8B51-6AC7ED145A96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258E-33F7-4579-8B1D-94690CCC9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3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/>
              <a:t>Алгоритм Беллмана-Форда </a:t>
            </a:r>
            <a:r>
              <a:rPr lang="ru-RU" sz="1200"/>
              <a:t>работает медленно, что полностью исключает целесообразность его использования.</a:t>
            </a:r>
          </a:p>
          <a:p>
            <a:endParaRPr lang="ru-RU" sz="1200"/>
          </a:p>
          <a:p>
            <a:r>
              <a:rPr lang="ru-RU" sz="1200" i="1"/>
              <a:t>Модифицированный алгоритм Беллмана-Форда</a:t>
            </a:r>
            <a:r>
              <a:rPr lang="ru-RU" sz="1200"/>
              <a:t>, включающий в себя раннюю остановку в случае неизменности весов на протяжении цикла, по скорости в большинстве случаев сопоставим с </a:t>
            </a:r>
            <a:r>
              <a:rPr lang="ru-RU" sz="1200" i="1"/>
              <a:t>алгоритмом </a:t>
            </a:r>
            <a:r>
              <a:rPr lang="ru-RU" sz="1200" i="1" err="1"/>
              <a:t>Дейкстры</a:t>
            </a:r>
            <a:r>
              <a:rPr lang="ru-RU" sz="1200"/>
              <a:t>. </a:t>
            </a:r>
            <a:r>
              <a:rPr lang="ru-RU" sz="1200" i="1"/>
              <a:t>Модифицированный Беллман-Форд </a:t>
            </a:r>
            <a:r>
              <a:rPr lang="ru-RU" sz="1200"/>
              <a:t>проявил себя лучше в задачах с большим количеством вершин, а </a:t>
            </a:r>
            <a:r>
              <a:rPr lang="ru-RU" sz="1200" i="1" err="1"/>
              <a:t>Дейкстры</a:t>
            </a:r>
            <a:r>
              <a:rPr lang="ru-RU" sz="1200"/>
              <a:t> – в задачах с малым количеством вершин. В то же время, первый алгоритм менее предсказуем и порой ему может понадобиться существенно больше времени, нежели </a:t>
            </a:r>
            <a:r>
              <a:rPr lang="ru-RU" sz="1200" i="1"/>
              <a:t>алгоритму</a:t>
            </a:r>
            <a:r>
              <a:rPr lang="ru-RU" sz="1200"/>
              <a:t> </a:t>
            </a:r>
            <a:r>
              <a:rPr lang="ru-RU" sz="1200" i="1" err="1"/>
              <a:t>Дейкстры</a:t>
            </a:r>
            <a:r>
              <a:rPr lang="ru-RU" sz="1200"/>
              <a:t>.</a:t>
            </a:r>
            <a:endParaRPr lang="ru-RU" sz="1200">
              <a:cs typeface="Calibri"/>
            </a:endParaRPr>
          </a:p>
          <a:p>
            <a:endParaRPr lang="ru-RU" sz="1200"/>
          </a:p>
          <a:p>
            <a:r>
              <a:rPr lang="ru-RU" sz="1200"/>
              <a:t>Исходя из полученных результатов тестирования, можно сделать вывод, что </a:t>
            </a:r>
            <a:r>
              <a:rPr lang="ru-RU" sz="1200" i="1"/>
              <a:t>алгоритм </a:t>
            </a:r>
            <a:r>
              <a:rPr lang="ru-RU" sz="1200" i="1" err="1"/>
              <a:t>Дейкстры</a:t>
            </a:r>
            <a:r>
              <a:rPr lang="ru-RU" sz="1200" i="1"/>
              <a:t> </a:t>
            </a:r>
            <a:r>
              <a:rPr lang="ru-RU" sz="1200"/>
              <a:t>оптимален для решения задачи нахождения кратчайшего пути в неориентированном графе, в котором отсутствуют ребра с отрицательными весами. </a:t>
            </a:r>
            <a:endParaRPr lang="ru-RU" sz="1200">
              <a:cs typeface="Calibri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C258E-33F7-4579-8B1D-94690CCC96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6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35210-AB1D-45ED-9D2C-7F36072EB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231306-F02F-43D6-AA5D-AF6B3794B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9BD3EF-A5C9-4176-915B-74B21E02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FB733-712D-42B7-A363-6EF3D483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9B4E6-FA83-47BE-A0D9-2DBB1293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D8F52-ECF6-46C5-BDBB-32888591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CDF916-7CA3-4D81-8F49-5E821C34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C6271-1E82-489F-A886-161E8F37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F42D9-605C-4039-8803-E0D7CF0C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D5DB79-9D69-471D-A3D4-0F65FDBB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EE775D-1D05-42C1-A37C-41F2AD5E1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7118D-B5B9-4756-A24E-51F1C56E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27CF0-D72B-4055-96B5-A0D9ADBA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6F607-FE4C-44F6-9BF3-24ED8788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1CCC8-1E1F-4AB5-8050-8A98FC74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BBCA-5E11-4C57-8A3C-40FC3505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DA27F-3A16-4958-BF2E-1CB0414B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2384D-5B3F-45E6-B514-5C814AE1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44982-316A-45D0-A715-47B5C98F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2D5E8-8F29-4DE0-AF13-D5110E8E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0A0A-81EA-4EC7-92B3-43153443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46E2CC-A5A3-4DF0-AC92-B32FB75A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D5739-A933-4821-B4AD-B780AD88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F6C652-D8EE-4ED1-B094-0BA2A5D2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25D55-A400-4FE1-A1D8-CEF8CAAB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BFC0F-60B4-427C-8EDE-7D61A189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63EF3-A86E-4589-9889-C322AA27B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255A53-3108-4061-B023-BA4EC5F7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B1F400-FF16-486C-BC5C-81F038DA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66A64-2D3E-4F8A-A038-432F65B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79FE0-72C0-4E31-A65A-AB727294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EB842-809F-449F-AB15-AEF0E90A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3BC9F6-6EE4-4857-B3E4-6C0B776B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D206F-3A2C-426A-8BFB-3C14104B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BFEA14-A9CA-4308-BB50-204AC501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ACC2B2-A0CB-4685-B31C-1F76F6A66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68345A-DF41-45EB-ADA6-D34EF912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CF0A3D-C514-4D73-BB4A-4EF3C44F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50F27F-D40E-40EF-BD3B-07C1B2A7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3914-EA03-47D5-B46F-2FACDA3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46D4C1-3D06-4B9E-96C7-DCB969EB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73FB80-CCA8-40F8-8CA3-9B480549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410658-DB27-491D-808A-8854F653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DA0FDC-798C-476C-95CA-217C042B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0F5E32-0894-47E8-859C-BC515242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9ABAE5-C964-4B46-AC1D-CE5121FF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74D28-E5FC-4B57-8743-FA825076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47D45-C502-4890-BF4B-E1546056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8CCF2A-F64A-4E0F-8A88-33265BA1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880DAB-CF2E-4EA2-BEFE-5E4D119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37E13-85E7-4487-9DC4-269D548A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332932-1D96-4528-AB89-9FB6EB6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57BD-9A94-48DB-88C8-2A87E984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71589F-6A7D-476F-8BDD-A56D8F5D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EDA404-4CB8-45F0-9897-E1A90B10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73455C-7E96-48AE-AA57-B3A7B696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809FC-FBAD-44A4-ADB0-1506B2C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A85C7-12B5-446E-9AD9-E9D96BC9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66154-C344-4F99-A42F-CF7EA1F0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B458C-0DD8-4031-B99A-D1DF6E8B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F5618-3DA9-4215-8E19-E462FED8C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ABC68-0C97-4475-8C37-F14C0DE95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042BF-F989-4E49-8185-0F41FC0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BEA6C-DD01-6E45-BEF7-24C91D10D1A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25525" y="1787041"/>
            <a:ext cx="10140950" cy="2541587"/>
          </a:xfrm>
        </p:spPr>
        <p:txBody>
          <a:bodyPr>
            <a:normAutofit/>
          </a:bodyPr>
          <a:lstStyle/>
          <a:p>
            <a:pPr algn="ctr"/>
            <a:r>
              <a:rPr lang="ru-RU" sz="8000" b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Задача о поиске кратчайшего пути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B1CE7B-7570-DB48-B52E-FEB3D7CDF1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6191540"/>
            <a:ext cx="5239353" cy="66646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БПМ-18-1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Кальянова</a:t>
            </a: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А.В., Хохлова А.А., Кущ А.А., Уткин Л.В.</a:t>
            </a: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C04A88F1-C445-439C-9399-28427345F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1448C8DE-399F-4FFE-9947-86826C992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7391-3645-4877-BA01-CE86D6E8466C}"/>
              </a:ext>
            </a:extLst>
          </p:cNvPr>
          <p:cNvSpPr txBox="1"/>
          <p:nvPr/>
        </p:nvSpPr>
        <p:spPr>
          <a:xfrm>
            <a:off x="8248650" y="6450858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Пышняк</a:t>
            </a: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FB22BB-126D-0A47-A553-611C1E656592}"/>
              </a:ext>
            </a:extLst>
          </p:cNvPr>
          <p:cNvSpPr txBox="1"/>
          <p:nvPr/>
        </p:nvSpPr>
        <p:spPr>
          <a:xfrm>
            <a:off x="692981" y="639358"/>
            <a:ext cx="1080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ПОСТАВЛЕННОЙ ЗАДАЧИ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834A-7665-4BB6-822A-BBF9E4223066}"/>
              </a:ext>
            </a:extLst>
          </p:cNvPr>
          <p:cNvSpPr txBox="1"/>
          <p:nvPr/>
        </p:nvSpPr>
        <p:spPr>
          <a:xfrm>
            <a:off x="1626915" y="1886985"/>
            <a:ext cx="8938168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ru-RU" sz="2400">
                <a:latin typeface="Calibri"/>
                <a:cs typeface="Times New Roman"/>
              </a:rPr>
              <a:t>Программа </a:t>
            </a:r>
            <a:r>
              <a:rPr lang="en-US" sz="2400">
                <a:latin typeface="Calibri"/>
                <a:cs typeface="Times New Roman"/>
              </a:rPr>
              <a:t>считывает список городов с их координатами,</a:t>
            </a:r>
            <a:r>
              <a:rPr lang="ru-RU" sz="2400">
                <a:latin typeface="Calibri"/>
                <a:cs typeface="Times New Roman"/>
              </a:rPr>
              <a:t> включая положение начальной и конечной точки, и ребра, связывающие между собой определенные вершины</a:t>
            </a:r>
            <a:r>
              <a:rPr lang="en-US" sz="2400">
                <a:latin typeface="Calibri"/>
                <a:cs typeface="Times New Roman"/>
              </a:rPr>
              <a:t>.</a:t>
            </a:r>
            <a:endParaRPr lang="ru-RU" sz="2400">
              <a:latin typeface="Calibri"/>
              <a:cs typeface="Times New Roman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400">
                <a:latin typeface="Calibri"/>
                <a:cs typeface="Times New Roman"/>
              </a:rPr>
              <a:t>Рассчитываются расстояния между городами. </a:t>
            </a:r>
            <a:endParaRPr lang="ru-RU" sz="2400">
              <a:latin typeface="Calibri"/>
              <a:cs typeface="Times New Roman"/>
            </a:endParaRP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ru-RU" sz="2400">
                <a:latin typeface="Calibri"/>
                <a:cs typeface="Times New Roman"/>
              </a:rPr>
              <a:t>С </a:t>
            </a:r>
            <a:r>
              <a:rPr lang="en-US" sz="2400">
                <a:latin typeface="Calibri"/>
                <a:cs typeface="Times New Roman"/>
              </a:rPr>
              <a:t>помощью </a:t>
            </a:r>
            <a:r>
              <a:rPr lang="en-US" sz="2400" err="1">
                <a:latin typeface="Calibri"/>
                <a:cs typeface="Times New Roman"/>
              </a:rPr>
              <a:t>выбранного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алгоритма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вычисляется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кратчайший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путь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от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начальной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до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конечной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точки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заданного</a:t>
            </a:r>
            <a:r>
              <a:rPr lang="en-US" sz="2400">
                <a:latin typeface="Calibri"/>
                <a:cs typeface="Times New Roman"/>
              </a:rPr>
              <a:t> </a:t>
            </a:r>
            <a:r>
              <a:rPr lang="en-US" sz="2400" err="1">
                <a:latin typeface="Calibri"/>
                <a:cs typeface="Times New Roman"/>
              </a:rPr>
              <a:t>маршрута</a:t>
            </a:r>
            <a:r>
              <a:rPr lang="en-US" sz="2400">
                <a:latin typeface="Calibri"/>
                <a:cs typeface="Times New Roman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F7731-C463-4833-99ED-A82B621898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88" y="5135160"/>
            <a:ext cx="7837219" cy="119587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74C4E280-ACD7-40CC-95D1-256EAFC7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-6526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60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DAC5B-897F-764B-B3D7-126ED53966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9922" y="297445"/>
            <a:ext cx="7312155" cy="734239"/>
          </a:xfrm>
        </p:spPr>
        <p:txBody>
          <a:bodyPr>
            <a:normAutofit fontScale="90000"/>
          </a:bodyPr>
          <a:lstStyle/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решения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CEFE9A-F875-439C-A05D-A2A375C93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07628"/>
              </p:ext>
            </p:extLst>
          </p:nvPr>
        </p:nvGraphicFramePr>
        <p:xfrm>
          <a:off x="679580" y="1362821"/>
          <a:ext cx="10832840" cy="496292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3861798">
                  <a:extLst>
                    <a:ext uri="{9D8B030D-6E8A-4147-A177-3AD203B41FA5}">
                      <a16:colId xmlns:a16="http://schemas.microsoft.com/office/drawing/2014/main" val="1001748004"/>
                    </a:ext>
                  </a:extLst>
                </a:gridCol>
                <a:gridCol w="396082">
                  <a:extLst>
                    <a:ext uri="{9D8B030D-6E8A-4147-A177-3AD203B41FA5}">
                      <a16:colId xmlns:a16="http://schemas.microsoft.com/office/drawing/2014/main" val="2344215797"/>
                    </a:ext>
                  </a:extLst>
                </a:gridCol>
                <a:gridCol w="1649952">
                  <a:extLst>
                    <a:ext uri="{9D8B030D-6E8A-4147-A177-3AD203B41FA5}">
                      <a16:colId xmlns:a16="http://schemas.microsoft.com/office/drawing/2014/main" val="2999023409"/>
                    </a:ext>
                  </a:extLst>
                </a:gridCol>
                <a:gridCol w="1637528">
                  <a:extLst>
                    <a:ext uri="{9D8B030D-6E8A-4147-A177-3AD203B41FA5}">
                      <a16:colId xmlns:a16="http://schemas.microsoft.com/office/drawing/2014/main" val="2726863692"/>
                    </a:ext>
                  </a:extLst>
                </a:gridCol>
                <a:gridCol w="1643740">
                  <a:extLst>
                    <a:ext uri="{9D8B030D-6E8A-4147-A177-3AD203B41FA5}">
                      <a16:colId xmlns:a16="http://schemas.microsoft.com/office/drawing/2014/main" val="4284248619"/>
                    </a:ext>
                  </a:extLst>
                </a:gridCol>
                <a:gridCol w="1643740">
                  <a:extLst>
                    <a:ext uri="{9D8B030D-6E8A-4147-A177-3AD203B41FA5}">
                      <a16:colId xmlns:a16="http://schemas.microsoft.com/office/drawing/2014/main" val="402974344"/>
                    </a:ext>
                  </a:extLst>
                </a:gridCol>
              </a:tblGrid>
              <a:tr h="262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Algorithm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test_0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test_1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test_2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test_3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1709563119"/>
                  </a:ext>
                </a:extLst>
              </a:tr>
              <a:tr h="2098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Bellman-Ford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817" marR="93817" marT="46908" marB="469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0,36690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275,33910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0,24090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38,87630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3940845473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0,37360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292,84790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0,24180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42,26852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909244234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0,36800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0,02304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2812494212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0,36570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0,23170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911026365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0,36790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0,23440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4289078327"/>
                  </a:ext>
                </a:extLst>
              </a:tr>
              <a:tr h="2203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res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0,36842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284,09350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0,19437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40,57241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03242"/>
                  </a:ext>
                </a:extLst>
              </a:tr>
              <a:tr h="2098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Bellman-Ford (modified)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817" marR="93817" marT="46908" marB="469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0,00790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0,04320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0,00096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0,01690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1930425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0,00780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0,03760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0,00094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0,01700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993406402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0,00800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0,03560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0,00091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0,01700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897231181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0,00790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0,03530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0,00095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0,01710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1015389063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0,00790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0,03750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0,00094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0,01730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2269672556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res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0,00790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0,03784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0,00094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0,01706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413557"/>
                  </a:ext>
                </a:extLst>
              </a:tr>
              <a:tr h="20984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3100" u="none" strike="noStrike">
                          <a:effectLst/>
                        </a:rPr>
                        <a:t>Dijkstra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817" marR="93817" marT="46908" marB="469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0,00100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0,28000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0,00093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0,07180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9857193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0,00094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0,28490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0,00092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0,07170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9536286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0,00100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0,28380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0,00093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0,07260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2277345548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0,00098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0,29410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0,00092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0,07120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3496856693"/>
                  </a:ext>
                </a:extLst>
              </a:tr>
              <a:tr h="209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</a:t>
                      </a:r>
                      <a:endParaRPr lang="ru-RU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0,00093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0,28390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0,00096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0,07490</a:t>
                      </a:r>
                      <a:endParaRPr lang="ru-RU" sz="1400" b="0" i="0" u="none" strike="noStrike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119076736"/>
                  </a:ext>
                </a:extLst>
              </a:tr>
              <a:tr h="2203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res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0,00097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0,28534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0,00093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>
                          <a:effectLst/>
                        </a:rPr>
                        <a:t>0,07244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705338"/>
                  </a:ext>
                </a:extLst>
              </a:tr>
              <a:tr h="209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edges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3545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39825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2045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19973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1119819"/>
                  </a:ext>
                </a:extLst>
              </a:tr>
              <a:tr h="220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rooms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1500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25000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1000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10000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84" marR="12084" marT="12084" marB="0" anchor="b"/>
                </a:tc>
                <a:extLst>
                  <a:ext uri="{0D108BD9-81ED-4DB2-BD59-A6C34878D82A}">
                    <a16:rowId xmlns:a16="http://schemas.microsoft.com/office/drawing/2014/main" val="3948501068"/>
                  </a:ext>
                </a:extLst>
              </a:tr>
            </a:tbl>
          </a:graphicData>
        </a:graphic>
      </p:graphicFrame>
      <p:pic>
        <p:nvPicPr>
          <p:cNvPr id="14" name="Picture 16">
            <a:extLst>
              <a:ext uri="{FF2B5EF4-FFF2-40B4-BE49-F238E27FC236}">
                <a16:creationId xmlns:a16="http://schemas.microsoft.com/office/drawing/2014/main" id="{B8E58471-3CF1-436A-AB0D-DCF7157A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-6526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1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D00AF-43C8-A24E-991E-12C7B00A39E1}"/>
              </a:ext>
            </a:extLst>
          </p:cNvPr>
          <p:cNvSpPr txBox="1"/>
          <p:nvPr/>
        </p:nvSpPr>
        <p:spPr>
          <a:xfrm>
            <a:off x="156838" y="324809"/>
            <a:ext cx="11878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ОБЛАСТИ</a:t>
            </a:r>
          </a:p>
          <a:p>
            <a:pPr algn="ctr"/>
            <a:r>
              <a:rPr 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ВЫБРАННЫХ МЕТОДОВ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A99A-8B3C-4735-9B55-014B45CAF058}"/>
              </a:ext>
            </a:extLst>
          </p:cNvPr>
          <p:cNvSpPr txBox="1"/>
          <p:nvPr/>
        </p:nvSpPr>
        <p:spPr>
          <a:xfrm>
            <a:off x="547456" y="2016532"/>
            <a:ext cx="110970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/>
              <a:t>Алгоритм </a:t>
            </a:r>
            <a:r>
              <a:rPr lang="ru-RU" sz="2400" err="1"/>
              <a:t>Дейкстры</a:t>
            </a:r>
            <a:r>
              <a:rPr lang="ru-RU" sz="2400"/>
              <a:t> используется во многих областях программирования и технологий. Несколько примеров его использования:</a:t>
            </a:r>
          </a:p>
          <a:p>
            <a:endParaRPr lang="ru-RU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 протоколах динамической маршрутизации, таких как OSPF и IS-IS</a:t>
            </a:r>
            <a:r>
              <a:rPr lang="en-US" sz="2400"/>
              <a:t>;</a:t>
            </a:r>
            <a:endParaRPr lang="ru-RU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 сервисах и устройствах, которым необходимо проложить путь и определить наилучший маршрут следования</a:t>
            </a:r>
            <a:r>
              <a:rPr lang="en-US" sz="2400"/>
              <a:t>;</a:t>
            </a:r>
            <a:endParaRPr lang="ru-RU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 организации транспортных потоков и потоков населения (эвакуация из мест бедствия).</a:t>
            </a:r>
          </a:p>
          <a:p>
            <a:endParaRPr lang="ru-RU" sz="2400"/>
          </a:p>
          <a:p>
            <a:r>
              <a:rPr lang="ru-RU" sz="2400"/>
              <a:t>Динамическое программирование в свою очередь применяется к сложным и многошаговым задачам.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03E804C-CBB7-43CB-8EF9-2C544572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-6526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9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64A8E-BD20-FB4B-93DA-6685B12E7FCD}"/>
              </a:ext>
            </a:extLst>
          </p:cNvPr>
          <p:cNvSpPr txBox="1"/>
          <p:nvPr/>
        </p:nvSpPr>
        <p:spPr>
          <a:xfrm>
            <a:off x="3909072" y="370292"/>
            <a:ext cx="4377480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ru-RU" sz="4400" b="1"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55A39-4D17-4975-8537-1C8520A6A351}"/>
              </a:ext>
            </a:extLst>
          </p:cNvPr>
          <p:cNvSpPr txBox="1"/>
          <p:nvPr/>
        </p:nvSpPr>
        <p:spPr>
          <a:xfrm>
            <a:off x="952500" y="1453376"/>
            <a:ext cx="1017270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/>
              <a:t>В </a:t>
            </a:r>
            <a:r>
              <a:rPr lang="en-US" sz="2400" err="1"/>
              <a:t>данной</a:t>
            </a:r>
            <a:r>
              <a:rPr lang="en-US" sz="2400"/>
              <a:t> </a:t>
            </a:r>
            <a:r>
              <a:rPr lang="en-US" sz="2400" err="1"/>
              <a:t>курсовой</a:t>
            </a:r>
            <a:r>
              <a:rPr lang="en-US" sz="2400"/>
              <a:t> </a:t>
            </a:r>
            <a:r>
              <a:rPr lang="en-US" sz="2400" err="1"/>
              <a:t>работе</a:t>
            </a:r>
            <a:r>
              <a:rPr lang="en-US" sz="2400"/>
              <a:t>: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err="1"/>
              <a:t>были</a:t>
            </a:r>
            <a:r>
              <a:rPr lang="en-US" sz="2400"/>
              <a:t> </a:t>
            </a:r>
            <a:r>
              <a:rPr lang="en-US" sz="2400" err="1"/>
              <a:t>разобраны</a:t>
            </a:r>
            <a:r>
              <a:rPr lang="en-US" sz="2400"/>
              <a:t> и </a:t>
            </a:r>
            <a:r>
              <a:rPr lang="en-US" sz="2400" err="1"/>
              <a:t>реализованы</a:t>
            </a:r>
            <a:r>
              <a:rPr lang="en-US" sz="2400"/>
              <a:t> </a:t>
            </a:r>
            <a:r>
              <a:rPr lang="en-US" sz="2400" err="1"/>
              <a:t>два</a:t>
            </a:r>
            <a:r>
              <a:rPr lang="en-US" sz="2400"/>
              <a:t> </a:t>
            </a:r>
            <a:r>
              <a:rPr lang="en-US" sz="2400" err="1"/>
              <a:t>наиболее</a:t>
            </a:r>
            <a:r>
              <a:rPr lang="en-US" sz="2400"/>
              <a:t> </a:t>
            </a:r>
            <a:r>
              <a:rPr lang="en-US" sz="2400" err="1"/>
              <a:t>популярных</a:t>
            </a:r>
            <a:r>
              <a:rPr lang="en-US" sz="2400"/>
              <a:t> и </a:t>
            </a:r>
            <a:r>
              <a:rPr lang="en-US" sz="2400" err="1"/>
              <a:t>эффективных</a:t>
            </a:r>
            <a:r>
              <a:rPr lang="en-US" sz="2400"/>
              <a:t> </a:t>
            </a:r>
            <a:r>
              <a:rPr lang="en-US" sz="2400" err="1"/>
              <a:t>алгоритма</a:t>
            </a:r>
            <a:r>
              <a:rPr lang="en-US" sz="2400"/>
              <a:t> </a:t>
            </a:r>
            <a:r>
              <a:rPr lang="en-US" sz="2400" err="1"/>
              <a:t>нахождения</a:t>
            </a:r>
            <a:r>
              <a:rPr lang="en-US" sz="2400"/>
              <a:t> </a:t>
            </a:r>
            <a:r>
              <a:rPr lang="en-US" sz="2400" err="1"/>
              <a:t>кратчайшего</a:t>
            </a:r>
            <a:r>
              <a:rPr lang="en-US" sz="2400"/>
              <a:t> </a:t>
            </a:r>
            <a:r>
              <a:rPr lang="en-US" sz="2400" err="1"/>
              <a:t>пути</a:t>
            </a:r>
            <a:r>
              <a:rPr lang="en-US" sz="2400"/>
              <a:t>: </a:t>
            </a:r>
            <a:r>
              <a:rPr lang="en-US" sz="2400" err="1"/>
              <a:t>алгоритм</a:t>
            </a:r>
            <a:r>
              <a:rPr lang="en-US" sz="2400"/>
              <a:t> </a:t>
            </a:r>
            <a:r>
              <a:rPr lang="en-US" sz="2400" err="1"/>
              <a:t>Дейкстры</a:t>
            </a:r>
            <a:r>
              <a:rPr lang="en-US" sz="2400"/>
              <a:t> и </a:t>
            </a:r>
            <a:r>
              <a:rPr lang="en-US" sz="2400" err="1"/>
              <a:t>алгоритм</a:t>
            </a:r>
            <a:r>
              <a:rPr lang="en-US" sz="2400"/>
              <a:t> </a:t>
            </a:r>
            <a:r>
              <a:rPr lang="en-US" sz="2400" err="1"/>
              <a:t>Беллмана-Форда</a:t>
            </a:r>
            <a:r>
              <a:rPr lang="en-US" sz="2400"/>
              <a:t>; 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err="1"/>
              <a:t>cкорости</a:t>
            </a:r>
            <a:r>
              <a:rPr lang="en-US" sz="2400"/>
              <a:t> </a:t>
            </a:r>
            <a:r>
              <a:rPr lang="en-US" sz="2400" err="1"/>
              <a:t>работы</a:t>
            </a:r>
            <a:r>
              <a:rPr lang="en-US" sz="2400"/>
              <a:t> </a:t>
            </a:r>
            <a:r>
              <a:rPr lang="en-US" sz="2400" err="1"/>
              <a:t>этих</a:t>
            </a:r>
            <a:r>
              <a:rPr lang="en-US" sz="2400"/>
              <a:t> </a:t>
            </a:r>
            <a:r>
              <a:rPr lang="en-US" sz="2400" err="1"/>
              <a:t>алгоритмов</a:t>
            </a:r>
            <a:r>
              <a:rPr lang="en-US" sz="2400"/>
              <a:t> </a:t>
            </a:r>
            <a:r>
              <a:rPr lang="en-US" sz="2400" err="1"/>
              <a:t>были</a:t>
            </a:r>
            <a:r>
              <a:rPr lang="en-US" sz="2400"/>
              <a:t> </a:t>
            </a:r>
            <a:r>
              <a:rPr lang="en-US" sz="2400" err="1"/>
              <a:t>проверены</a:t>
            </a:r>
            <a:r>
              <a:rPr lang="en-US" sz="2400"/>
              <a:t> </a:t>
            </a:r>
            <a:r>
              <a:rPr lang="en-US" sz="2400" err="1"/>
              <a:t>на</a:t>
            </a:r>
            <a:r>
              <a:rPr lang="en-US" sz="2400"/>
              <a:t> </a:t>
            </a:r>
            <a:r>
              <a:rPr lang="en-US" sz="2400" err="1"/>
              <a:t>разных</a:t>
            </a:r>
            <a:r>
              <a:rPr lang="en-US" sz="2400"/>
              <a:t> </a:t>
            </a:r>
            <a:r>
              <a:rPr lang="en-US" sz="2400" err="1"/>
              <a:t>объемах</a:t>
            </a:r>
            <a:r>
              <a:rPr lang="en-US" sz="2400"/>
              <a:t> </a:t>
            </a:r>
            <a:r>
              <a:rPr lang="en-US" sz="2400" err="1"/>
              <a:t>данных</a:t>
            </a:r>
            <a:r>
              <a:rPr lang="en-US" sz="2400"/>
              <a:t>, </a:t>
            </a:r>
            <a:r>
              <a:rPr lang="en-US" sz="2400" err="1"/>
              <a:t>исходя</a:t>
            </a:r>
            <a:r>
              <a:rPr lang="en-US" sz="2400"/>
              <a:t> </a:t>
            </a:r>
            <a:r>
              <a:rPr lang="en-US" sz="2400" err="1"/>
              <a:t>из</a:t>
            </a:r>
            <a:r>
              <a:rPr lang="en-US" sz="2400"/>
              <a:t> </a:t>
            </a:r>
            <a:r>
              <a:rPr lang="en-US" sz="2400" err="1"/>
              <a:t>полученных</a:t>
            </a:r>
            <a:r>
              <a:rPr lang="en-US" sz="2400"/>
              <a:t> </a:t>
            </a:r>
            <a:r>
              <a:rPr lang="en-US" sz="2400" err="1"/>
              <a:t>результатов</a:t>
            </a:r>
            <a:r>
              <a:rPr lang="en-US" sz="2400"/>
              <a:t> </a:t>
            </a:r>
            <a:r>
              <a:rPr lang="en-US" sz="2400" err="1"/>
              <a:t>получилось</a:t>
            </a:r>
            <a:r>
              <a:rPr lang="en-US" sz="2400"/>
              <a:t>, </a:t>
            </a:r>
            <a:r>
              <a:rPr lang="en-US" sz="2400" err="1"/>
              <a:t>что</a:t>
            </a:r>
            <a:r>
              <a:rPr lang="en-US" sz="2400"/>
              <a:t> </a:t>
            </a:r>
            <a:r>
              <a:rPr lang="en-US" sz="2400" err="1"/>
              <a:t>алгоритм</a:t>
            </a:r>
            <a:r>
              <a:rPr lang="en-US" sz="2400"/>
              <a:t> </a:t>
            </a:r>
            <a:r>
              <a:rPr lang="en-US" sz="2400" err="1"/>
              <a:t>Дейкстры</a:t>
            </a:r>
            <a:r>
              <a:rPr lang="en-US" sz="2400"/>
              <a:t> </a:t>
            </a:r>
            <a:r>
              <a:rPr lang="en-US" sz="2400" err="1"/>
              <a:t>действительно</a:t>
            </a:r>
            <a:r>
              <a:rPr lang="en-US" sz="2400"/>
              <a:t> </a:t>
            </a:r>
            <a:r>
              <a:rPr lang="en-US" sz="2400" err="1"/>
              <a:t>более</a:t>
            </a:r>
            <a:r>
              <a:rPr lang="en-US" sz="2400"/>
              <a:t> </a:t>
            </a:r>
            <a:r>
              <a:rPr lang="en-US" sz="2400" err="1"/>
              <a:t>подходящий</a:t>
            </a:r>
            <a:r>
              <a:rPr lang="en-US" sz="2400"/>
              <a:t> </a:t>
            </a:r>
            <a:r>
              <a:rPr lang="en-US" sz="2400" err="1"/>
              <a:t>для</a:t>
            </a:r>
            <a:r>
              <a:rPr lang="en-US" sz="2400"/>
              <a:t> решения </a:t>
            </a:r>
            <a:r>
              <a:rPr lang="en-US" sz="2400" err="1"/>
              <a:t>поставленной</a:t>
            </a:r>
            <a:r>
              <a:rPr lang="en-US" sz="2400"/>
              <a:t> </a:t>
            </a:r>
            <a:r>
              <a:rPr lang="en-US" sz="2400" err="1"/>
              <a:t>задачи</a:t>
            </a:r>
            <a:r>
              <a:rPr lang="en-US" sz="2400"/>
              <a:t>;</a:t>
            </a:r>
          </a:p>
          <a:p>
            <a:pPr marL="342900" indent="-342900">
              <a:spcAft>
                <a:spcPts val="1200"/>
              </a:spcAft>
              <a:buFont typeface="Arial"/>
              <a:buChar char="•"/>
            </a:pPr>
            <a:r>
              <a:rPr lang="en-US" sz="2400" err="1"/>
              <a:t>была</a:t>
            </a:r>
            <a:r>
              <a:rPr lang="en-US" sz="2400"/>
              <a:t> </a:t>
            </a:r>
            <a:r>
              <a:rPr lang="en-US" sz="2400" err="1"/>
              <a:t>написана</a:t>
            </a:r>
            <a:r>
              <a:rPr lang="en-US" sz="2400"/>
              <a:t> </a:t>
            </a:r>
            <a:r>
              <a:rPr lang="en-US" sz="2400" err="1"/>
              <a:t>программа</a:t>
            </a:r>
            <a:r>
              <a:rPr lang="en-US" sz="2400"/>
              <a:t>, </a:t>
            </a:r>
            <a:r>
              <a:rPr lang="en-US" sz="2400" err="1"/>
              <a:t>которая</a:t>
            </a:r>
            <a:r>
              <a:rPr lang="en-US" sz="2400"/>
              <a:t> </a:t>
            </a:r>
            <a:r>
              <a:rPr lang="en-US" sz="2400" err="1"/>
              <a:t>реализует</a:t>
            </a:r>
            <a:r>
              <a:rPr lang="en-US" sz="2400"/>
              <a:t> </a:t>
            </a:r>
            <a:r>
              <a:rPr lang="en-US" sz="2400" err="1"/>
              <a:t>нахождение</a:t>
            </a:r>
            <a:r>
              <a:rPr lang="en-US" sz="2400"/>
              <a:t> </a:t>
            </a:r>
            <a:r>
              <a:rPr lang="en-US" sz="2400" err="1"/>
              <a:t>кратчайшего</a:t>
            </a:r>
            <a:r>
              <a:rPr lang="en-US" sz="2400"/>
              <a:t> </a:t>
            </a:r>
            <a:r>
              <a:rPr lang="en-US" sz="2400" err="1"/>
              <a:t>пути</a:t>
            </a:r>
            <a:r>
              <a:rPr lang="en-US" sz="2400"/>
              <a:t> в </a:t>
            </a:r>
            <a:r>
              <a:rPr lang="en-US" sz="2400" err="1"/>
              <a:t>неориентированном</a:t>
            </a:r>
            <a:r>
              <a:rPr lang="en-US" sz="2400"/>
              <a:t> </a:t>
            </a:r>
            <a:r>
              <a:rPr lang="en-US" sz="2400" err="1"/>
              <a:t>графе</a:t>
            </a:r>
            <a:r>
              <a:rPr lang="en-US" sz="2400"/>
              <a:t>, </a:t>
            </a:r>
            <a:r>
              <a:rPr lang="en-US" sz="2400" err="1"/>
              <a:t>вершины</a:t>
            </a:r>
            <a:r>
              <a:rPr lang="en-US" sz="2400"/>
              <a:t> </a:t>
            </a:r>
            <a:r>
              <a:rPr lang="en-US" sz="2400" err="1"/>
              <a:t>которого</a:t>
            </a:r>
            <a:r>
              <a:rPr lang="en-US" sz="2400"/>
              <a:t> </a:t>
            </a:r>
            <a:r>
              <a:rPr lang="en-US" sz="2400" err="1"/>
              <a:t>даны</a:t>
            </a:r>
            <a:r>
              <a:rPr lang="en-US" sz="2400"/>
              <a:t> в </a:t>
            </a:r>
            <a:r>
              <a:rPr lang="en-US" sz="2400" err="1"/>
              <a:t>виде</a:t>
            </a:r>
            <a:r>
              <a:rPr lang="en-US" sz="2400"/>
              <a:t> </a:t>
            </a:r>
            <a:r>
              <a:rPr lang="en-US" sz="2400" err="1"/>
              <a:t>координат</a:t>
            </a:r>
            <a:r>
              <a:rPr lang="en-US" sz="2400"/>
              <a:t>, и </a:t>
            </a:r>
            <a:r>
              <a:rPr lang="en-US" sz="2400" err="1"/>
              <a:t>использует</a:t>
            </a:r>
            <a:r>
              <a:rPr lang="en-US" sz="2400"/>
              <a:t> </a:t>
            </a:r>
            <a:r>
              <a:rPr lang="en-US" sz="2400" err="1"/>
              <a:t>при</a:t>
            </a:r>
            <a:r>
              <a:rPr lang="en-US" sz="2400"/>
              <a:t> </a:t>
            </a:r>
            <a:r>
              <a:rPr lang="en-US" sz="2400" err="1"/>
              <a:t>этом</a:t>
            </a:r>
            <a:r>
              <a:rPr lang="en-US" sz="2400"/>
              <a:t> </a:t>
            </a:r>
            <a:r>
              <a:rPr lang="en-US" sz="2400" err="1"/>
              <a:t>оптимальный</a:t>
            </a:r>
            <a:r>
              <a:rPr lang="en-US" sz="2400"/>
              <a:t> </a:t>
            </a:r>
            <a:r>
              <a:rPr lang="en-US" sz="2400" err="1"/>
              <a:t>из</a:t>
            </a:r>
            <a:r>
              <a:rPr lang="en-US" sz="2400"/>
              <a:t> </a:t>
            </a:r>
            <a:r>
              <a:rPr lang="en-US" sz="2400" err="1"/>
              <a:t>исследуемых</a:t>
            </a:r>
            <a:r>
              <a:rPr lang="en-US" sz="2400"/>
              <a:t> </a:t>
            </a:r>
            <a:r>
              <a:rPr lang="en-US" sz="2400" err="1"/>
              <a:t>алгоритмов</a:t>
            </a:r>
            <a:r>
              <a:rPr lang="en-US" sz="240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3DF789-4303-4129-BA0B-4F92BC42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843542"/>
            <a:ext cx="4286250" cy="6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4521F9A-1C89-4653-BD00-F349C83B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52875" y="-22337"/>
            <a:ext cx="4286250" cy="6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4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5B00A-05B4-470D-8CB2-68FA9F237011}"/>
              </a:ext>
            </a:extLst>
          </p:cNvPr>
          <p:cNvSpPr txBox="1"/>
          <p:nvPr/>
        </p:nvSpPr>
        <p:spPr>
          <a:xfrm>
            <a:off x="1338262" y="2628721"/>
            <a:ext cx="9515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200" b="1">
                <a:latin typeface="Bahnschrift SemiCondensed" panose="020B0502040204020203" pitchFamily="34" charset="0"/>
              </a:rPr>
              <a:t>Благодарим за внимание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2C152BA-467F-4808-8F86-083E5A626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916A091-3092-4749-BCD3-8B6C8CF4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3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620B7-3050-4070-A460-430B76693971}"/>
              </a:ext>
            </a:extLst>
          </p:cNvPr>
          <p:cNvSpPr txBox="1"/>
          <p:nvPr/>
        </p:nvSpPr>
        <p:spPr>
          <a:xfrm>
            <a:off x="3787388" y="13719"/>
            <a:ext cx="4617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D03BC-D7D3-4693-9855-6D79CCC31844}"/>
              </a:ext>
            </a:extLst>
          </p:cNvPr>
          <p:cNvSpPr txBox="1"/>
          <p:nvPr/>
        </p:nvSpPr>
        <p:spPr>
          <a:xfrm>
            <a:off x="538486" y="876842"/>
            <a:ext cx="11115027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 void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alg_deikstri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(void)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Инициализация переменных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tmp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t_tmp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t_next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*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tmp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ft_memalloc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t_tmp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 </a:t>
            </a:r>
            <a:r>
              <a:rPr lang="ru-RU" sz="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Выделяем память под структуру (односвязный список), являющейся своеобразным </a:t>
            </a:r>
            <a:r>
              <a:rPr lang="ru-RU" sz="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кешем</a:t>
            </a:r>
            <a:r>
              <a:rPr lang="ru-RU" sz="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и все параметры делаем </a:t>
            </a:r>
            <a:r>
              <a:rPr lang="en-US" sz="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ru-RU" sz="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дабы избежать набора мусора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Переводим указатель на начало структуры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room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lemin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Переводим указатель на город “Старт”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Пока </a:t>
            </a:r>
            <a:r>
              <a:rPr lang="ru-RU" sz="9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кеш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не пустой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neigh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room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Переводим указатель на соседний город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Пока существуют соседние города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neigh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Проверяем, меньше ли вес перехода из текущего города в соседний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min_w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-&gt;weight &lt;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min_w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{</a:t>
            </a:r>
            <a:endParaRPr lang="ru-RU" sz="90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min_w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min_w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-&gt;weight;</a:t>
            </a:r>
            <a:r>
              <a:rPr lang="en-US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Присваиваем новый вес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prev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-&gt;room;</a:t>
            </a:r>
            <a:r>
              <a:rPr lang="en-US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Указываем новый предыдущий город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Проверяем, не посещали ли мы город ранее, дабы далее добавить в стек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(!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superpos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Пробежались до конца стека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stack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-&gt;next)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Выделили память под новый город в списке и добавили его в конец стека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ft_memalloc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t_tmp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-&gt;next-&gt;room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-&gt;room;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neigh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room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superpos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1;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Запрет на последующее добавление города в стек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}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curr_neigh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-&gt;next;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Переводим указатель на другой соседний город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90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curr_stack</a:t>
            </a: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-&gt;next;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Переводим указатель на следующую ячейку стека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9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Когда цикл завершится (закончится стек), мы выйдем из функции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90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7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A6D136-15EB-45A7-AA14-02961B9827F6}"/>
              </a:ext>
            </a:extLst>
          </p:cNvPr>
          <p:cNvSpPr txBox="1"/>
          <p:nvPr/>
        </p:nvSpPr>
        <p:spPr>
          <a:xfrm>
            <a:off x="3002131" y="951806"/>
            <a:ext cx="6187737" cy="57708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Передаю в функция список, содержащий в себе все города в порядке считывания из файла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static int    </a:t>
            </a:r>
            <a:r>
              <a:rPr lang="en-US" sz="900" err="1">
                <a:effectLst/>
                <a:latin typeface="Consolas" panose="020B0609020204030204" pitchFamily="49" charset="0"/>
              </a:rPr>
              <a:t>alg_bell_ford</a:t>
            </a:r>
            <a:r>
              <a:rPr lang="en-US" sz="900">
                <a:effectLst/>
                <a:latin typeface="Consolas" panose="020B0609020204030204" pitchFamily="49" charset="0"/>
              </a:rPr>
              <a:t>(</a:t>
            </a:r>
            <a:r>
              <a:rPr lang="en-US" sz="900" err="1">
                <a:effectLst/>
                <a:latin typeface="Consolas" panose="020B0609020204030204" pitchFamily="49" charset="0"/>
              </a:rPr>
              <a:t>t_tmp</a:t>
            </a:r>
            <a:r>
              <a:rPr lang="en-US" sz="900">
                <a:effectLst/>
                <a:latin typeface="Consolas" panose="020B0609020204030204" pitchFamily="49" charset="0"/>
              </a:rPr>
              <a:t> *start)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Инициализация переменных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 err="1">
                <a:effectLst/>
                <a:latin typeface="Consolas" panose="020B0609020204030204" pitchFamily="49" charset="0"/>
              </a:rPr>
              <a:t>t_tmp</a:t>
            </a:r>
            <a:r>
              <a:rPr lang="en-US" sz="900">
                <a:effectLst/>
                <a:latin typeface="Consolas" panose="020B0609020204030204" pitchFamily="49" charset="0"/>
              </a:rPr>
              <a:t>     *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en-US" sz="900">
                <a:effectLst/>
                <a:latin typeface="Consolas" panose="020B06090202040302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 err="1">
                <a:effectLst/>
                <a:latin typeface="Consolas" panose="020B0609020204030204" pitchFamily="49" charset="0"/>
              </a:rPr>
              <a:t>t_room</a:t>
            </a:r>
            <a:r>
              <a:rPr lang="en-US" sz="900">
                <a:effectLst/>
                <a:latin typeface="Consolas" panose="020B0609020204030204" pitchFamily="49" charset="0"/>
              </a:rPr>
              <a:t>    *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prev_r</a:t>
            </a:r>
            <a:r>
              <a:rPr lang="en-US" sz="900">
                <a:effectLst/>
                <a:latin typeface="Consolas" panose="020B06090202040302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 err="1">
                <a:effectLst/>
                <a:latin typeface="Consolas" panose="020B0609020204030204" pitchFamily="49" charset="0"/>
              </a:rPr>
              <a:t>t_next</a:t>
            </a:r>
            <a:r>
              <a:rPr lang="en-US" sz="900">
                <a:effectLst/>
                <a:latin typeface="Consolas" panose="020B0609020204030204" pitchFamily="49" charset="0"/>
              </a:rPr>
              <a:t>    *</a:t>
            </a:r>
            <a:r>
              <a:rPr lang="en-US" sz="900" err="1">
                <a:effectLst/>
                <a:latin typeface="Consolas" panose="020B0609020204030204" pitchFamily="49" charset="0"/>
              </a:rPr>
              <a:t>curr_n</a:t>
            </a:r>
            <a:r>
              <a:rPr lang="en-US" sz="900">
                <a:effectLst/>
                <a:latin typeface="Consolas" panose="020B06090202040302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 err="1">
                <a:effectLst/>
                <a:latin typeface="Consolas" panose="020B0609020204030204" pitchFamily="49" charset="0"/>
              </a:rPr>
              <a:t>t_next</a:t>
            </a:r>
            <a:r>
              <a:rPr lang="en-US" sz="900">
                <a:effectLst/>
                <a:latin typeface="Consolas" panose="020B0609020204030204" pitchFamily="49" charset="0"/>
              </a:rPr>
              <a:t>    *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prev_n</a:t>
            </a:r>
            <a:r>
              <a:rPr lang="en-US" sz="900">
                <a:effectLst/>
                <a:latin typeface="Consolas" panose="020B0609020204030204" pitchFamily="49" charset="0"/>
              </a:rPr>
              <a:t>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int</a:t>
            </a:r>
            <a:r>
              <a:rPr lang="ru-RU" sz="900">
                <a:effectLst/>
                <a:latin typeface="Consolas" panose="020B0609020204030204" pitchFamily="49" charset="0"/>
              </a:rPr>
              <a:t>       </a:t>
            </a:r>
            <a:r>
              <a:rPr lang="en-US" sz="900">
                <a:effectLst/>
                <a:latin typeface="Consolas" panose="020B0609020204030204" pitchFamily="49" charset="0"/>
              </a:rPr>
              <a:t>counter</a:t>
            </a:r>
            <a:r>
              <a:rPr lang="ru-RU" sz="90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>
                <a:effectLst/>
                <a:latin typeface="Consolas" panose="020B0609020204030204" pitchFamily="49" charset="0"/>
              </a:rPr>
              <a:t>start</a:t>
            </a:r>
            <a:r>
              <a:rPr lang="ru-RU" sz="900">
                <a:effectLst/>
                <a:latin typeface="Consolas" panose="020B0609020204030204" pitchFamily="49" charset="0"/>
              </a:rPr>
              <a:t>;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Переводим указатель на первый город списка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>
                <a:effectLst/>
                <a:latin typeface="Consolas" panose="020B0609020204030204" pitchFamily="49" charset="0"/>
              </a:rPr>
              <a:t>counter</a:t>
            </a:r>
            <a:r>
              <a:rPr lang="ru-RU" sz="900">
                <a:effectLst/>
                <a:latin typeface="Consolas" panose="020B0609020204030204" pitchFamily="49" charset="0"/>
              </a:rPr>
              <a:t> = 0;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Счетчик. Считает, у скольких городов был пересчитан вес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>
                <a:effectLst/>
                <a:latin typeface="Consolas" panose="020B0609020204030204" pitchFamily="49" charset="0"/>
              </a:rPr>
              <a:t>while</a:t>
            </a:r>
            <a:r>
              <a:rPr lang="ru-RU" sz="900">
                <a:effectLst/>
                <a:latin typeface="Consolas" panose="020B0609020204030204" pitchFamily="49" charset="0"/>
              </a:rPr>
              <a:t> (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latin typeface="Consolas" panose="020B0609020204030204" pitchFamily="49" charset="0"/>
              </a:rPr>
              <a:t>n</a:t>
            </a:r>
            <a:r>
              <a:rPr lang="ru-RU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>
                <a:effectLst/>
                <a:latin typeface="Consolas" panose="020B0609020204030204" pitchFamily="49" charset="0"/>
              </a:rPr>
              <a:t>room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>
                <a:effectLst/>
                <a:latin typeface="Consolas" panose="020B0609020204030204" pitchFamily="49" charset="0"/>
              </a:rPr>
              <a:t>next</a:t>
            </a:r>
            <a:r>
              <a:rPr lang="ru-RU" sz="900">
                <a:effectLst/>
                <a:latin typeface="Consolas" panose="020B0609020204030204" pitchFamily="49" charset="0"/>
              </a:rPr>
              <a:t>;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Переводим указатель на соседний город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Пока существуют соседние города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</a:t>
            </a:r>
            <a:r>
              <a:rPr lang="en-US" sz="900">
                <a:effectLst/>
                <a:latin typeface="Consolas" panose="020B0609020204030204" pitchFamily="49" charset="0"/>
              </a:rPr>
              <a:t>while</a:t>
            </a:r>
            <a:r>
              <a:rPr lang="ru-RU" sz="900">
                <a:effectLst/>
                <a:latin typeface="Consolas" panose="020B0609020204030204" pitchFamily="49" charset="0"/>
              </a:rPr>
              <a:t> (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latin typeface="Consolas" panose="020B0609020204030204" pitchFamily="49" charset="0"/>
              </a:rPr>
              <a:t>n</a:t>
            </a:r>
            <a:r>
              <a:rPr lang="ru-RU" sz="90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{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prev</a:t>
            </a:r>
            <a:r>
              <a:rPr lang="ru-RU" sz="900">
                <a:effectLst/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latin typeface="Consolas" panose="020B0609020204030204" pitchFamily="49" charset="0"/>
              </a:rPr>
              <a:t>r</a:t>
            </a:r>
            <a:r>
              <a:rPr lang="ru-RU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latin typeface="Consolas" panose="020B0609020204030204" pitchFamily="49" charset="0"/>
              </a:rPr>
              <a:t>n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>
                <a:effectLst/>
                <a:latin typeface="Consolas" panose="020B0609020204030204" pitchFamily="49" charset="0"/>
              </a:rPr>
              <a:t>room</a:t>
            </a:r>
            <a:r>
              <a:rPr lang="ru-RU" sz="900">
                <a:effectLst/>
                <a:latin typeface="Consolas" panose="020B0609020204030204" pitchFamily="49" charset="0"/>
              </a:rPr>
              <a:t>;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Передвигаем указатель на предыдущий город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минимальный вес;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город не является финишем</a:t>
            </a:r>
            <a:r>
              <a:rPr lang="ru-RU" sz="90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все веса в городах изначально равны (</a:t>
            </a:r>
            <a:r>
              <a:rPr lang="en-US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/ 2), дабы не уйти в переполнение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en-US" sz="900">
                <a:effectLst/>
                <a:latin typeface="Consolas" panose="020B0609020204030204" pitchFamily="49" charset="0"/>
              </a:rPr>
              <a:t>if (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prev_r</a:t>
            </a:r>
            <a:r>
              <a:rPr lang="en-US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min_w</a:t>
            </a:r>
            <a:r>
              <a:rPr lang="en-US" sz="900">
                <a:effectLst/>
                <a:latin typeface="Consolas" panose="020B0609020204030204" pitchFamily="49" charset="0"/>
              </a:rPr>
              <a:t> +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curr_n</a:t>
            </a:r>
            <a:r>
              <a:rPr lang="en-US" sz="900">
                <a:effectLst/>
                <a:latin typeface="Consolas" panose="020B0609020204030204" pitchFamily="49" charset="0"/>
              </a:rPr>
              <a:t>-&gt;weight &lt;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en-US" sz="900">
                <a:effectLst/>
                <a:latin typeface="Consolas" panose="020B0609020204030204" pitchFamily="49" charset="0"/>
              </a:rPr>
              <a:t>-&gt;room-&gt;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min_w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    &amp;&amp; 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prev_r</a:t>
            </a:r>
            <a:r>
              <a:rPr lang="en-US" sz="900">
                <a:effectLst/>
                <a:latin typeface="Consolas" panose="020B0609020204030204" pitchFamily="49" charset="0"/>
              </a:rPr>
              <a:t> != </a:t>
            </a:r>
            <a:r>
              <a:rPr lang="en-US" sz="900" err="1">
                <a:effectLst/>
                <a:latin typeface="Consolas" panose="020B0609020204030204" pitchFamily="49" charset="0"/>
              </a:rPr>
              <a:t>g_lemin</a:t>
            </a:r>
            <a:r>
              <a:rPr lang="en-US" sz="900">
                <a:effectLst/>
                <a:latin typeface="Consolas" panose="020B0609020204030204" pitchFamily="49" charset="0"/>
              </a:rPr>
              <a:t>-&gt;finish &amp;&amp; 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prev_r</a:t>
            </a:r>
            <a:r>
              <a:rPr lang="en-US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min_w</a:t>
            </a:r>
            <a:r>
              <a:rPr lang="en-US" sz="900">
                <a:effectLst/>
                <a:latin typeface="Consolas" panose="020B0609020204030204" pitchFamily="49" charset="0"/>
              </a:rPr>
              <a:t> != (INT_MAX / 2))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    {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        counter++;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en-US" sz="900">
                <a:effectLst/>
                <a:latin typeface="Consolas" panose="020B0609020204030204" pitchFamily="49" charset="0"/>
              </a:rPr>
              <a:t>-&gt;room-&gt;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min_w</a:t>
            </a:r>
            <a:r>
              <a:rPr lang="en-US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prev_r</a:t>
            </a:r>
            <a:r>
              <a:rPr lang="en-US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min_w</a:t>
            </a:r>
            <a:r>
              <a:rPr lang="en-US" sz="900">
                <a:effectLst/>
                <a:latin typeface="Consolas" panose="020B0609020204030204" pitchFamily="49" charset="0"/>
              </a:rPr>
              <a:t> +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curr_n</a:t>
            </a:r>
            <a:r>
              <a:rPr lang="en-US" sz="900">
                <a:effectLst/>
                <a:latin typeface="Consolas" panose="020B0609020204030204" pitchFamily="49" charset="0"/>
              </a:rPr>
              <a:t>-&gt;weight; </a:t>
            </a:r>
            <a:r>
              <a:rPr lang="en-US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Присваиваем новый вес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>
                <a:effectLst/>
                <a:latin typeface="Consolas" panose="020B0609020204030204" pitchFamily="49" charset="0"/>
              </a:rPr>
              <a:t>room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 err="1">
                <a:effectLst/>
                <a:latin typeface="Consolas" panose="020B0609020204030204" pitchFamily="49" charset="0"/>
              </a:rPr>
              <a:t>prev</a:t>
            </a:r>
            <a:r>
              <a:rPr lang="ru-RU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prev</a:t>
            </a:r>
            <a:r>
              <a:rPr lang="ru-RU" sz="900">
                <a:effectLst/>
                <a:latin typeface="Consolas" panose="020B0609020204030204" pitchFamily="49" charset="0"/>
              </a:rPr>
              <a:t>_</a:t>
            </a:r>
            <a:r>
              <a:rPr lang="en-US" sz="900">
                <a:effectLst/>
                <a:latin typeface="Consolas" panose="020B0609020204030204" pitchFamily="49" charset="0"/>
              </a:rPr>
              <a:t>r</a:t>
            </a:r>
            <a:r>
              <a:rPr lang="ru-RU" sz="900">
                <a:effectLst/>
                <a:latin typeface="Consolas" panose="020B0609020204030204" pitchFamily="49" charset="0"/>
              </a:rPr>
              <a:t>;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Указываем новый предыдущий город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}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Переводим указатель на другой соседний город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curr_n</a:t>
            </a:r>
            <a:r>
              <a:rPr lang="en-US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curr_n</a:t>
            </a:r>
            <a:r>
              <a:rPr lang="en-US" sz="900">
                <a:effectLst/>
                <a:latin typeface="Consolas" panose="020B0609020204030204" pitchFamily="49" charset="0"/>
              </a:rPr>
              <a:t>-&gt;next;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900">
                <a:effectLst/>
                <a:latin typeface="Consolas" panose="020B0609020204030204" pitchFamily="49" charset="0"/>
              </a:rPr>
              <a:t>        </a:t>
            </a:r>
            <a:r>
              <a:rPr lang="ru-RU" sz="90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Переводим указатель на следующий город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   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 = </a:t>
            </a:r>
            <a:r>
              <a:rPr lang="en-US" sz="900" err="1">
                <a:effectLst/>
                <a:latin typeface="Consolas" panose="020B0609020204030204" pitchFamily="49" charset="0"/>
              </a:rPr>
              <a:t>curr</a:t>
            </a:r>
            <a:r>
              <a:rPr lang="ru-RU" sz="900">
                <a:effectLst/>
                <a:latin typeface="Consolas" panose="020B0609020204030204" pitchFamily="49" charset="0"/>
              </a:rPr>
              <a:t>-&gt;</a:t>
            </a:r>
            <a:r>
              <a:rPr lang="en-US" sz="900">
                <a:effectLst/>
                <a:latin typeface="Consolas" panose="020B0609020204030204" pitchFamily="49" charset="0"/>
              </a:rPr>
              <a:t>next</a:t>
            </a:r>
            <a:r>
              <a:rPr lang="ru-RU" sz="900"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Когда цикл завершится (закончится список),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мы выйдем из функции и вернем количество городов с измененным весом.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 Если </a:t>
            </a:r>
            <a:r>
              <a:rPr lang="en-US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counter</a:t>
            </a:r>
            <a:r>
              <a:rPr lang="ru-RU" sz="90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0, то алгоритм Беллмана-Форда можно смело останавливать</a:t>
            </a:r>
            <a:endParaRPr lang="ru-RU" sz="900">
              <a:effectLst/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    </a:t>
            </a:r>
            <a:r>
              <a:rPr lang="en-US" sz="900">
                <a:effectLst/>
                <a:latin typeface="Consolas" panose="020B0609020204030204" pitchFamily="49" charset="0"/>
              </a:rPr>
              <a:t>return</a:t>
            </a:r>
            <a:r>
              <a:rPr lang="ru-RU" sz="900">
                <a:effectLst/>
                <a:latin typeface="Consolas" panose="020B0609020204030204" pitchFamily="49" charset="0"/>
              </a:rPr>
              <a:t> (</a:t>
            </a:r>
            <a:r>
              <a:rPr lang="en-US" sz="900">
                <a:effectLst/>
                <a:latin typeface="Consolas" panose="020B0609020204030204" pitchFamily="49" charset="0"/>
              </a:rPr>
              <a:t>counter</a:t>
            </a:r>
            <a:r>
              <a:rPr lang="ru-RU" sz="900"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ru-RU" sz="900"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329E5-14AB-4E1B-BB86-13EB7D575B41}"/>
              </a:ext>
            </a:extLst>
          </p:cNvPr>
          <p:cNvSpPr txBox="1"/>
          <p:nvPr/>
        </p:nvSpPr>
        <p:spPr>
          <a:xfrm>
            <a:off x="3815963" y="13719"/>
            <a:ext cx="4560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№2</a:t>
            </a:r>
          </a:p>
        </p:txBody>
      </p:sp>
    </p:spTree>
    <p:extLst>
      <p:ext uri="{BB962C8B-B14F-4D97-AF65-F5344CB8AC3E}">
        <p14:creationId xmlns:p14="http://schemas.microsoft.com/office/powerpoint/2010/main" val="33816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5C2F2-21D9-6148-83C1-C9E3262914FC}"/>
              </a:ext>
            </a:extLst>
          </p:cNvPr>
          <p:cNvSpPr txBox="1"/>
          <p:nvPr/>
        </p:nvSpPr>
        <p:spPr>
          <a:xfrm>
            <a:off x="4434189" y="797945"/>
            <a:ext cx="3323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3819C-2A24-465B-8DAA-94989FB04065}"/>
              </a:ext>
            </a:extLst>
          </p:cNvPr>
          <p:cNvSpPr txBox="1"/>
          <p:nvPr/>
        </p:nvSpPr>
        <p:spPr>
          <a:xfrm>
            <a:off x="1509607" y="2334382"/>
            <a:ext cx="9173926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ru-RU" sz="2200">
                <a:ea typeface="+mn-lt"/>
                <a:cs typeface="+mn-lt"/>
              </a:rPr>
              <a:t>Задача о кратчайшем пути является одной из классических в теории графов. Ее решение может быть определено на неориентированном, ориентированном и смешанном графе, и в нашей задаче будет рассматриваться решение относительно неориентированного графа без кратных ребер и петель. </a:t>
            </a:r>
            <a:endParaRPr lang="ru-RU" sz="2200">
              <a:cs typeface="Calibri"/>
            </a:endParaRPr>
          </a:p>
          <a:p>
            <a:pPr algn="just"/>
            <a:endParaRPr lang="ru-RU" sz="2200">
              <a:ea typeface="+mn-lt"/>
              <a:cs typeface="+mn-lt"/>
            </a:endParaRPr>
          </a:p>
          <a:p>
            <a:pPr algn="just"/>
            <a:r>
              <a:rPr lang="ru-RU" sz="2200">
                <a:ea typeface="+mn-lt"/>
                <a:cs typeface="+mn-lt"/>
              </a:rPr>
              <a:t>Основной задачей данной курсовой работы является программная реализация алгоритма поиска кратчайшего пути между любыми двумя вершинами неориентированного графа, а также изучение и сравнение основных методов решения задачи о кратчайшем пути. </a:t>
            </a:r>
            <a:endParaRPr lang="ru-RU" sz="220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C9EB912-C28C-4213-8C18-1C6BD8E0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89" y="1483893"/>
            <a:ext cx="3323622" cy="2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1BDA581-EE8C-42CE-BECE-D3C61BF2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89" y="653876"/>
            <a:ext cx="3323622" cy="2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BF767-2F44-784B-A573-AC0DD5E670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6331" y="556442"/>
            <a:ext cx="8159334" cy="1332650"/>
          </a:xfrm>
        </p:spPr>
        <p:txBody>
          <a:bodyPr>
            <a:noAutofit/>
          </a:bodyPr>
          <a:lstStyle/>
          <a:p>
            <a:pPr algn="ctr"/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задачи</a:t>
            </a:r>
            <a:b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о поиске кратчайшего пути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67BB6-D4AF-6E4B-91C3-B757339002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38851" y="2542756"/>
            <a:ext cx="6714295" cy="3227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/>
              <a:t>Примеры оптимальных решений этой задачи</a:t>
            </a:r>
            <a:r>
              <a:rPr lang="en-US"/>
              <a:t>:</a:t>
            </a:r>
          </a:p>
          <a:p>
            <a:r>
              <a:rPr lang="ru-RU"/>
              <a:t> Алгоритм Беллмана–Форда (1958)</a:t>
            </a:r>
          </a:p>
          <a:p>
            <a:r>
              <a:rPr lang="ru-RU"/>
              <a:t> Алгоритм </a:t>
            </a:r>
            <a:r>
              <a:rPr lang="ru-RU" err="1"/>
              <a:t>Дейкстры</a:t>
            </a:r>
            <a:r>
              <a:rPr lang="ru-RU"/>
              <a:t> (1959)</a:t>
            </a:r>
          </a:p>
          <a:p>
            <a:r>
              <a:rPr lang="ru-RU"/>
              <a:t> Алгоритм Ли (1961)</a:t>
            </a:r>
          </a:p>
          <a:p>
            <a:r>
              <a:rPr lang="ru-RU"/>
              <a:t> Алгоритм Флойда–</a:t>
            </a:r>
            <a:r>
              <a:rPr lang="ru-RU" err="1"/>
              <a:t>Уоршелла</a:t>
            </a:r>
            <a:r>
              <a:rPr lang="ru-RU"/>
              <a:t> (1962)</a:t>
            </a:r>
          </a:p>
          <a:p>
            <a:r>
              <a:rPr lang="ru-RU"/>
              <a:t> Алгоритм поиска А</a:t>
            </a:r>
            <a:r>
              <a:rPr lang="en-US"/>
              <a:t>*</a:t>
            </a:r>
            <a:r>
              <a:rPr lang="ru-RU"/>
              <a:t> (1968) </a:t>
            </a:r>
          </a:p>
          <a:p>
            <a:r>
              <a:rPr lang="ru-RU"/>
              <a:t> Алгоритм Джонсона (1977) 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2EB7BD4F-B975-4CC9-9692-D9126809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DC56-C0CF-8942-9724-91ACBFF2B950}"/>
              </a:ext>
            </a:extLst>
          </p:cNvPr>
          <p:cNvSpPr txBox="1"/>
          <p:nvPr/>
        </p:nvSpPr>
        <p:spPr>
          <a:xfrm>
            <a:off x="669610" y="1587303"/>
            <a:ext cx="108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Два основных алгоритма решения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23447-1B09-4FD4-B092-ED815C3F8276}"/>
              </a:ext>
            </a:extLst>
          </p:cNvPr>
          <p:cNvSpPr txBox="1"/>
          <p:nvPr/>
        </p:nvSpPr>
        <p:spPr>
          <a:xfrm>
            <a:off x="1604865" y="4359534"/>
            <a:ext cx="328859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2800" b="1" u="sng"/>
              <a:t>Алгоритм </a:t>
            </a:r>
            <a:r>
              <a:rPr lang="ru-RU" sz="2800" b="1" u="sng" err="1"/>
              <a:t>Дейкстры</a:t>
            </a:r>
            <a:endParaRPr lang="ru-RU" sz="2800" b="1" u="s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F87A-E690-49B5-9BAD-D6EDDA1E8666}"/>
              </a:ext>
            </a:extLst>
          </p:cNvPr>
          <p:cNvSpPr txBox="1"/>
          <p:nvPr/>
        </p:nvSpPr>
        <p:spPr>
          <a:xfrm>
            <a:off x="6757372" y="4359534"/>
            <a:ext cx="4464373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u="sng"/>
              <a:t>Алгоритм Беллмана-Форда 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11AC3DC-5119-40F5-8F9B-6239976A53BE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3249160" y="2356744"/>
            <a:ext cx="2846840" cy="200279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479D795-531B-402A-8386-B1F8668BF63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96000" y="2356744"/>
            <a:ext cx="2893559" cy="200279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6">
            <a:extLst>
              <a:ext uri="{FF2B5EF4-FFF2-40B4-BE49-F238E27FC236}">
                <a16:creationId xmlns:a16="http://schemas.microsoft.com/office/drawing/2014/main" id="{18375BDD-2615-444E-9DC3-F58A2628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456D-D8E8-7B4D-997E-C9B144B5B6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3178" y="483026"/>
            <a:ext cx="5549900" cy="1049337"/>
          </a:xfrm>
        </p:spPr>
        <p:txBody>
          <a:bodyPr>
            <a:normAutofit/>
          </a:bodyPr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EA34E-379D-BD47-8DB8-7147897BC1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9910" y="1774959"/>
            <a:ext cx="6967377" cy="4075346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ru-RU" sz="2200"/>
              <a:t>Данный алгоритм основан на фиксировании минимального пути до вершины. </a:t>
            </a:r>
          </a:p>
          <a:p>
            <a:pPr marL="0" lvl="0" indent="0" algn="just">
              <a:lnSpc>
                <a:spcPct val="110000"/>
              </a:lnSpc>
              <a:buNone/>
            </a:pPr>
            <a:r>
              <a:rPr lang="ru-RU" sz="2200"/>
              <a:t>Пошагово проходя по всем вершинам, запоминается минимальное значение расстояния до этой вершины. Чтобы достичь этого, изначальное расстояние начальной точки считается нулем, а все </a:t>
            </a:r>
            <a:r>
              <a:rPr lang="ru-RU" sz="2200" err="1"/>
              <a:t>непосещенные</a:t>
            </a:r>
            <a:r>
              <a:rPr lang="ru-RU" sz="2200"/>
              <a:t> принимаются за бесконечности.</a:t>
            </a:r>
            <a:endParaRPr lang="en-US" sz="2200"/>
          </a:p>
          <a:p>
            <a:pPr marL="0" lvl="0" indent="0">
              <a:lnSpc>
                <a:spcPct val="110000"/>
              </a:lnSpc>
              <a:buNone/>
            </a:pPr>
            <a:r>
              <a:rPr lang="ru-RU" sz="2200" u="sng"/>
              <a:t>Не применим к графу с отрицательными ребрами.</a:t>
            </a:r>
            <a:endParaRPr lang="en-US" sz="2200" u="sng"/>
          </a:p>
        </p:txBody>
      </p:sp>
      <p:pic>
        <p:nvPicPr>
          <p:cNvPr id="4" name="Рисунок 3" descr="Изображение выглядит как человек, мужчина, старший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4FEA849A-7BED-E948-A33F-3A8C09643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" r="-4" b="-4"/>
          <a:stretch/>
        </p:blipFill>
        <p:spPr>
          <a:xfrm>
            <a:off x="578498" y="1007695"/>
            <a:ext cx="3506043" cy="484261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40B34D9-9EC5-4E46-838F-7F64F29B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D25B55B-C99D-4679-85C1-45E218A2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586790"/>
            <a:ext cx="3506043" cy="3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7BD28F8-73E8-48BF-A87D-73C85033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5967258"/>
            <a:ext cx="3501950" cy="3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зображение выглядит как человек, внутренний, мужчин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B4F14134-568E-B04A-AF8E-433042053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r="34004"/>
          <a:stretch/>
        </p:blipFill>
        <p:spPr bwMode="auto">
          <a:xfrm>
            <a:off x="344551" y="2083467"/>
            <a:ext cx="2328669" cy="386510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Изображение выглядит как человек, внутренний, мужчин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26F54AE0-5768-9F43-945B-17151E187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5" r="7816" b="2"/>
          <a:stretch/>
        </p:blipFill>
        <p:spPr>
          <a:xfrm>
            <a:off x="2978408" y="2083467"/>
            <a:ext cx="2328670" cy="386510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0CF53-950B-F64A-BB51-54F40049FA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534" y="193141"/>
            <a:ext cx="6714932" cy="1049337"/>
          </a:xfrm>
        </p:spPr>
        <p:txBody>
          <a:bodyPr>
            <a:normAutofit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Беллмана-Форда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CF300-0D1A-4347-A954-A0CDE861FE9A}"/>
              </a:ext>
            </a:extLst>
          </p:cNvPr>
          <p:cNvSpPr txBox="1"/>
          <p:nvPr/>
        </p:nvSpPr>
        <p:spPr>
          <a:xfrm>
            <a:off x="5677581" y="2303708"/>
            <a:ext cx="6169868" cy="342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200"/>
              <a:t>Данный алгоритм основан на </a:t>
            </a:r>
            <a:r>
              <a:rPr lang="en-US" sz="2200"/>
              <a:t>	</a:t>
            </a:r>
            <a:r>
              <a:rPr lang="ru-RU" sz="2200"/>
              <a:t>том,</a:t>
            </a:r>
            <a:r>
              <a:rPr lang="en-US" sz="220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200"/>
              <a:t>что нужно пройти по всем ребрам графа </a:t>
            </a:r>
            <a:r>
              <a:rPr lang="en-US" sz="2200"/>
              <a:t>U</a:t>
            </a:r>
            <a:r>
              <a:rPr lang="ru-RU" sz="2200"/>
              <a:t>-1 раз, каждый раз пытаясь уменьшить значение</a:t>
            </a:r>
            <a:r>
              <a:rPr lang="en-US" sz="2200"/>
              <a:t> </a:t>
            </a:r>
            <a:r>
              <a:rPr lang="ru-RU" sz="2200"/>
              <a:t>кратчайшего пути до вершины. В то же время можно значительно ускорить работу алгоритма, если завершать его выполнение при отсутствии изменений по окончанию итерации.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200"/>
          </a:p>
          <a:p>
            <a:pPr marL="0" indent="0">
              <a:lnSpc>
                <a:spcPct val="110000"/>
              </a:lnSpc>
              <a:buNone/>
            </a:pPr>
            <a:r>
              <a:rPr lang="ru-RU" sz="2200" u="sng"/>
              <a:t>Применим к графу с отрицательными ребрами.</a:t>
            </a:r>
            <a:endParaRPr lang="ru-RU" sz="22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CD55F05-2802-48F4-B802-A59F5B8E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1" y="5895927"/>
            <a:ext cx="4962527" cy="7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52556E5-06B1-4BBE-8A6C-4D4027C1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4551" y="1358216"/>
            <a:ext cx="4962527" cy="7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5DDD9986-A7E5-47AC-BD0A-84C14EAC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9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F7F8E-91A9-0C4F-887C-6879C95A3D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6943" y="584654"/>
            <a:ext cx="11038113" cy="849086"/>
          </a:xfrm>
        </p:spPr>
        <p:txBody>
          <a:bodyPr>
            <a:noAutofit/>
          </a:bodyPr>
          <a:lstStyle/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динамического программирования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95A65D-D1BE-40D7-AF5F-0DE0FF786997}"/>
              </a:ext>
            </a:extLst>
          </p:cNvPr>
          <p:cNvSpPr txBox="1"/>
          <p:nvPr/>
        </p:nvSpPr>
        <p:spPr>
          <a:xfrm>
            <a:off x="867794" y="1809426"/>
            <a:ext cx="10456409" cy="41549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ru-RU" sz="2400" b="1"/>
              <a:t>Идея</a:t>
            </a:r>
            <a:r>
              <a:rPr lang="en-US" sz="2400"/>
              <a:t>: </a:t>
            </a:r>
            <a:r>
              <a:rPr lang="ru-RU" sz="2400"/>
              <a:t>чтобы решить поставленную задачу, требуется решить отдельные подзадачи, после чего объединить решения подзадач в одно общее решение.</a:t>
            </a:r>
            <a:r>
              <a:rPr lang="en-US" sz="2400"/>
              <a:t> </a:t>
            </a:r>
            <a:r>
              <a:rPr lang="ru-RU" sz="2400"/>
              <a:t>Часто многие из этих подзадач одинаковы. </a:t>
            </a:r>
            <a:endParaRPr lang="en-US" sz="2400"/>
          </a:p>
          <a:p>
            <a:r>
              <a:rPr lang="ru-RU" sz="2400" b="1"/>
              <a:t>Подход</a:t>
            </a:r>
            <a:r>
              <a:rPr lang="en-US" sz="2400"/>
              <a:t>: </a:t>
            </a:r>
            <a:r>
              <a:rPr lang="ru-RU" sz="2400"/>
              <a:t>решение каждой подзадачи только один раз, сократив тем самым количество вычислений.</a:t>
            </a:r>
            <a:endParaRPr lang="en-US" sz="2400"/>
          </a:p>
          <a:p>
            <a:endParaRPr lang="en-US" sz="2400"/>
          </a:p>
          <a:p>
            <a:r>
              <a:rPr lang="ru-RU" sz="2400" i="1"/>
              <a:t>Большой вклад в метод динамического программирования внес Ричард Беллман и его ученики. Применимость данного метода в решении задачи заключается в просматривании вершин по шагам. В то же время при нахождении в определенной вершине графа известен кратчайший путь до нее из изначальной позиции, то есть используется оптимальное решение.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065555E-8ED8-4080-82BE-2CF7150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515" y="0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07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A7892-1AAE-BB49-811F-DB5A7EAE5D50}"/>
              </a:ext>
            </a:extLst>
          </p:cNvPr>
          <p:cNvSpPr txBox="1"/>
          <p:nvPr/>
        </p:nvSpPr>
        <p:spPr>
          <a:xfrm>
            <a:off x="1374157" y="2767280"/>
            <a:ext cx="9443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ОСНОВНАЯ ЧАСТЬ </a:t>
            </a: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36F4DB67-97F5-48A8-8525-A9DE9371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405"/>
            <a:ext cx="12192000" cy="1158875"/>
          </a:xfrm>
          <a:prstGeom prst="rect">
            <a:avLst/>
          </a:prstGeom>
          <a:noFill/>
          <a:effectLst>
            <a:glow rad="38100">
              <a:schemeClr val="accent1">
                <a:lumMod val="60000"/>
                <a:lumOff val="40000"/>
                <a:alpha val="50000"/>
              </a:schemeClr>
            </a:glow>
            <a:softEdge rad="0"/>
          </a:effec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F9522997-18CF-41D8-8FC9-E386D6C9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4090719"/>
            <a:ext cx="12192000" cy="1158875"/>
          </a:xfrm>
          <a:prstGeom prst="rect">
            <a:avLst/>
          </a:prstGeom>
          <a:noFill/>
          <a:effectLst>
            <a:glow rad="38100">
              <a:schemeClr val="accent1">
                <a:lumMod val="60000"/>
                <a:lumOff val="40000"/>
                <a:alpha val="5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629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E6531-8A28-E44F-B3EC-BB1A0AC2E9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4112" y="665473"/>
            <a:ext cx="8758741" cy="1049337"/>
          </a:xfrm>
        </p:spPr>
        <p:txBody>
          <a:bodyPr>
            <a:normAutofit fontScale="90000"/>
          </a:bodyPr>
          <a:lstStyle/>
          <a:p>
            <a:r>
              <a:rPr lang="ru-RU" b="1">
                <a:latin typeface="Times New Roman"/>
                <a:cs typeface="Times New Roman"/>
              </a:rPr>
              <a:t>Содержательная постановка задачи</a:t>
            </a:r>
            <a:r>
              <a:rPr lang="ru-RU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F14B6-19F7-E941-A6B0-9B899D0D6E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8576" y="2071881"/>
            <a:ext cx="10189813" cy="383063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/>
              <a:t>Имеется список городов (вершин), список возможных перелетов (соединяющие ребра) и их неотрицательные координаты, которые преобразуются в расстояния между ними (веса ребер). Требуется решить задачу о кратчайшем пути для любых двух городов, то есть найти кратчайший путь (минимальное расстояние) между городами. Для решения задачи использовать оптимальный алгоритм – алгоритм </a:t>
            </a:r>
            <a:r>
              <a:rPr lang="ru-RU" sz="2200" err="1"/>
              <a:t>Дейкстры</a:t>
            </a:r>
            <a:r>
              <a:rPr lang="ru-RU" sz="2200"/>
              <a:t> – и методы динамического программирования. </a:t>
            </a:r>
            <a:endParaRPr lang="ru-RU" sz="220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200"/>
              <a:t>В процессе работы над алгоритмом </a:t>
            </a:r>
            <a:r>
              <a:rPr lang="ru-RU" sz="2200" err="1"/>
              <a:t>Дейкстры</a:t>
            </a:r>
            <a:r>
              <a:rPr lang="ru-RU" sz="2200"/>
              <a:t> реализовать алгоритм Беллмана-Форда и протестировать оба варианта решения задачи о кратчайшем пути на разных условиях, чтобы убедиться, что основной выбранный алгоритм – алгоритм </a:t>
            </a:r>
            <a:r>
              <a:rPr lang="ru-RU" sz="2200" err="1"/>
              <a:t>Дейкстры</a:t>
            </a:r>
            <a:r>
              <a:rPr lang="ru-RU" sz="2200"/>
              <a:t> – является наиболее оптимальным.</a:t>
            </a:r>
            <a:endParaRPr lang="ru-RU" sz="2000">
              <a:cs typeface="Calibri"/>
            </a:endParaRPr>
          </a:p>
          <a:p>
            <a:pPr marL="0" indent="0">
              <a:buNone/>
            </a:pPr>
            <a:endParaRPr lang="ru-RU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0C1DC669-830D-4BEB-BE2A-D0837AA4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-6526"/>
            <a:ext cx="1781485" cy="178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223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20A244DF27445B05D21D8EC27654E" ma:contentTypeVersion="10" ma:contentTypeDescription="Create a new document." ma:contentTypeScope="" ma:versionID="42303681ec68fc5dc1ebf8c4a7b17db5">
  <xsd:schema xmlns:xsd="http://www.w3.org/2001/XMLSchema" xmlns:xs="http://www.w3.org/2001/XMLSchema" xmlns:p="http://schemas.microsoft.com/office/2006/metadata/properties" xmlns:ns3="1f90814e-2b4f-4730-ac5e-cd23018df29e" targetNamespace="http://schemas.microsoft.com/office/2006/metadata/properties" ma:root="true" ma:fieldsID="fd03eb698d78448423fcea997767eedf" ns3:_="">
    <xsd:import namespace="1f90814e-2b4f-4730-ac5e-cd23018df2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0814e-2b4f-4730-ac5e-cd23018df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7D215-5C12-410C-88AB-9E66E61672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50AD4A-930D-42B7-9899-238FE76F7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0814e-2b4f-4730-ac5e-cd23018df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4484D-23C5-4130-9F17-79539E5241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Широкоэкранный</PresentationFormat>
  <Slides>16</Slides>
  <Notes>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Задача о поиске кратчайшего пути</vt:lpstr>
      <vt:lpstr>Презентация PowerPoint</vt:lpstr>
      <vt:lpstr>История задачи о поиске кратчайшего пути</vt:lpstr>
      <vt:lpstr>Презентация PowerPoint</vt:lpstr>
      <vt:lpstr>Алгоритм Дейкстры</vt:lpstr>
      <vt:lpstr>Алгоритм Беллмана-Форда </vt:lpstr>
      <vt:lpstr>Метод динамического программирования </vt:lpstr>
      <vt:lpstr>Презентация PowerPoint</vt:lpstr>
      <vt:lpstr>Содержательная постановка задачи </vt:lpstr>
      <vt:lpstr>Презентация PowerPoint</vt:lpstr>
      <vt:lpstr>Сравнение методов решения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о кратчайшем пути</dc:title>
  <dc:creator>Уткин Леонид Валерьевич</dc:creator>
  <cp:revision>7</cp:revision>
  <dcterms:created xsi:type="dcterms:W3CDTF">2020-05-12T23:07:57Z</dcterms:created>
  <dcterms:modified xsi:type="dcterms:W3CDTF">2020-05-13T15:32:05Z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0x01010013920A244DF27445B05D21D8EC27654E</vt:lpwstr>
  </property>
</Properties>
</file>