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Lexend-bold.fntdata"/><Relationship Id="rId12" Type="http://schemas.openxmlformats.org/officeDocument/2006/relationships/slide" Target="slides/slide7.xml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adacd957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adacd957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adacd957e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adacd957e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adacd957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adacd957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dacd957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dacd957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adacd957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adacd957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dacd957e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dacd957e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adacd957e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adacd957e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dacd957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dacd957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dacd95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dacd95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dacd95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dacd95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dacd957e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adacd957e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adacd957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adacd957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adacd957e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adacd957e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adacd957e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adacd957e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dacd957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dacd957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adacd957e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adacd957e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Influence of full-scale russian invasion on </a:t>
            </a:r>
            <a:r>
              <a:rPr lang="uk"/>
              <a:t>language habits of Ukrainians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6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Moskovets Artem, SMD-2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25" y="-470550"/>
            <a:ext cx="7405150" cy="58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75" y="-458350"/>
            <a:ext cx="7114625" cy="569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875" y="-481250"/>
            <a:ext cx="7276250" cy="5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100" y="-458350"/>
            <a:ext cx="7261900" cy="58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25" y="-446875"/>
            <a:ext cx="6987950" cy="55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50" y="-410725"/>
            <a:ext cx="7169675" cy="57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Conclusion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400">
                <a:solidFill>
                  <a:schemeClr val="dk1"/>
                </a:solidFill>
                <a:highlight>
                  <a:schemeClr val="lt1"/>
                </a:highlight>
              </a:rPr>
              <a:t>In conclusion, the study provides compelling evidence that the full-scale invasion has resulted in a significant reduction in the use of the Russian language among Ukrainian citizens. This shift in language usage appears to be a natural response to the external threat and underscores the resilience of the Ukrainian people in preserving their cultural identity and independence.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110700"/>
            <a:ext cx="86415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>
                <a:latin typeface="Lexend"/>
                <a:ea typeface="Lexend"/>
                <a:cs typeface="Lexend"/>
                <a:sym typeface="Lexend"/>
              </a:rPr>
              <a:t>Thank you for attention!</a:t>
            </a:r>
            <a:endParaRPr sz="3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0" l="0" r="0" t="4561"/>
          <a:stretch/>
        </p:blipFill>
        <p:spPr>
          <a:xfrm>
            <a:off x="0" y="783450"/>
            <a:ext cx="9144000" cy="436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/>
              <a:t>Goals of this study: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863550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uk" sz="9600">
                <a:solidFill>
                  <a:schemeClr val="dk1"/>
                </a:solidFill>
                <a:highlight>
                  <a:schemeClr val="lt1"/>
                </a:highlight>
              </a:rPr>
              <a:t>To investigate the impact of the full-scale invasion on the use of the Russian language among Ukrainian citizens.</a:t>
            </a:r>
            <a:endParaRPr sz="9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uk" sz="9600">
                <a:solidFill>
                  <a:schemeClr val="dk1"/>
                </a:solidFill>
                <a:highlight>
                  <a:schemeClr val="lt1"/>
                </a:highlight>
              </a:rPr>
              <a:t>To examine the relationship between language usage and personal factors such as gender, age, and region of origin</a:t>
            </a:r>
            <a:endParaRPr sz="9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uk" sz="9600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r>
              <a:rPr lang="uk" sz="9600">
                <a:solidFill>
                  <a:schemeClr val="dk1"/>
                </a:solidFill>
                <a:highlight>
                  <a:schemeClr val="lt1"/>
                </a:highlight>
              </a:rPr>
              <a:t>ry to proof the “latitude pattern”</a:t>
            </a:r>
            <a:r>
              <a:rPr lang="uk" sz="96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9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uk" sz="9600">
                <a:solidFill>
                  <a:schemeClr val="dk1"/>
                </a:solidFill>
                <a:highlight>
                  <a:schemeClr val="lt1"/>
                </a:highlight>
              </a:rPr>
              <a:t>To analyze changes in language preferences in different aspects of life, such as daily communication, watching movies/series, and consuming content from russian authors, etc</a:t>
            </a:r>
            <a:r>
              <a:rPr lang="uk" sz="96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8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-171875"/>
            <a:ext cx="7087176" cy="5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-687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38" y="-435425"/>
            <a:ext cx="5578924" cy="55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600" y="0"/>
            <a:ext cx="72648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75" y="-416663"/>
            <a:ext cx="7471050" cy="59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188" y="-453312"/>
            <a:ext cx="7161625" cy="57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50" y="-469825"/>
            <a:ext cx="7233275" cy="57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