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522F743-9F3D-47D7-8EFB-3C8C8A6AED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DDD2F0-9A82-4F2C-B33A-D9CF91FC02BA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A116B5-3641-4885-B249-FCA15993EE7C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DC0A78B-5400-4296-AC43-1F852C8C8033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D99BE7-7563-469D-9F09-CA1A29FA2E32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02207C6-40F3-4279-80A7-2DC1D8BF6E42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7222BE-E20F-4A15-BA9A-CB9E934769B0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F91FED-C4BC-4B8C-AE85-0815DDD132F8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254799-59A1-4DE8-A2E5-BA92367E03ED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FCD276-F07C-4D56-8538-CA0F229A3C1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23.11.22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FC28C8-AB7B-47DC-8A47-63D9E4FDC00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5656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Рисунок 3" descr=""/>
          <p:cNvPicPr/>
          <p:nvPr/>
        </p:nvPicPr>
        <p:blipFill>
          <a:blip r:embed="rId1"/>
          <a:srcRect l="0" t="80000" r="0" b="0"/>
          <a:stretch/>
        </p:blipFill>
        <p:spPr>
          <a:xfrm>
            <a:off x="1108440" y="376560"/>
            <a:ext cx="3130920" cy="108756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108440" y="2021040"/>
            <a:ext cx="7176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Book Antiqua"/>
              </a:rPr>
              <a:t>Дипломная работа на тему</a:t>
            </a:r>
            <a:r>
              <a:rPr b="1" lang="en-US" sz="2400" spc="-1" strike="noStrike">
                <a:solidFill>
                  <a:srgbClr val="ffffff"/>
                </a:solidFill>
                <a:latin typeface="Book Antiqua"/>
              </a:rPr>
              <a:t>:</a:t>
            </a:r>
            <a:r>
              <a:rPr b="1" lang="ru-RU" sz="2400" spc="-1" strike="noStrike">
                <a:solidFill>
                  <a:srgbClr val="ffffff"/>
                </a:solidFill>
                <a:latin typeface="Book Antiqua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Book Antiqua"/>
              </a:rPr>
              <a:t>«</a:t>
            </a: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оценки риска  </a:t>
            </a:r>
            <a:r>
              <a:rPr b="1" lang="ru-RU" sz="2400" spc="-1" strike="noStrike">
                <a:solidFill>
                  <a:srgbClr val="ffffff"/>
                </a:solidFill>
                <a:latin typeface="Book Antiqua"/>
              </a:rPr>
              <a:t>»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0" name="Рисунок 5" descr=""/>
          <p:cNvPicPr/>
          <p:nvPr/>
        </p:nvPicPr>
        <p:blipFill>
          <a:blip r:embed="rId2"/>
          <a:stretch/>
        </p:blipFill>
        <p:spPr>
          <a:xfrm>
            <a:off x="3075480" y="493920"/>
            <a:ext cx="6068160" cy="636372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219320" y="3775320"/>
            <a:ext cx="5513760" cy="45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1149840" y="4053240"/>
            <a:ext cx="55137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Выполнил</a:t>
            </a:r>
            <a:r>
              <a:rPr b="0" lang="en-US" sz="1800" spc="-1" strike="noStrike">
                <a:solidFill>
                  <a:srgbClr val="ffffff"/>
                </a:solidFill>
                <a:latin typeface="Book Antiqua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Студент группы П-2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Иванов А.Д.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Научный руководитель: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к.т.н. ст. преподаватель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Book Antiqua"/>
              </a:rPr>
              <a:t>Лабинцев Андрей Иванович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259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-129600" y="372600"/>
            <a:ext cx="403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Методика отбора признаков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201960" y="134136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370800" y="1383120"/>
            <a:ext cx="221076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Результат применения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PCA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4" name="Рисунок 6" descr=""/>
          <p:cNvPicPr/>
          <p:nvPr/>
        </p:nvPicPr>
        <p:blipFill>
          <a:blip r:embed="rId2"/>
          <a:stretch/>
        </p:blipFill>
        <p:spPr>
          <a:xfrm>
            <a:off x="3566160" y="1317240"/>
            <a:ext cx="5143680" cy="235008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7" descr=""/>
          <p:cNvPicPr/>
          <p:nvPr/>
        </p:nvPicPr>
        <p:blipFill>
          <a:blip r:embed="rId3"/>
          <a:stretch/>
        </p:blipFill>
        <p:spPr>
          <a:xfrm>
            <a:off x="71280" y="3692160"/>
            <a:ext cx="8420760" cy="308520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3947400" y="4195080"/>
            <a:ext cx="41227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Важность признаков на основании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1600" spc="-1" strike="noStrike">
                <a:solidFill>
                  <a:srgbClr val="000000"/>
                </a:solidFill>
                <a:latin typeface="Calibri"/>
              </a:rPr>
              <a:t>feature_importances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59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-129600" y="372600"/>
            <a:ext cx="4030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Методика отбора признаков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201960" y="134136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Рисунок 9" descr=""/>
          <p:cNvPicPr/>
          <p:nvPr/>
        </p:nvPicPr>
        <p:blipFill>
          <a:blip r:embed="rId2"/>
          <a:stretch/>
        </p:blipFill>
        <p:spPr>
          <a:xfrm>
            <a:off x="0" y="1884960"/>
            <a:ext cx="5784120" cy="3499560"/>
          </a:xfrm>
          <a:prstGeom prst="rect">
            <a:avLst/>
          </a:prstGeom>
          <a:ln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1013760" y="1074960"/>
            <a:ext cx="3725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Оптимальное значение признаков, полученное с помощью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Rfecv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5314320" y="1038960"/>
            <a:ext cx="37256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Результат применения метода </a:t>
            </a:r>
            <a:r>
              <a:rPr b="0" lang="en" sz="1600" spc="-1" strike="noStrike">
                <a:solidFill>
                  <a:srgbClr val="000000"/>
                </a:solidFill>
                <a:latin typeface="Calibri"/>
              </a:rPr>
              <a:t>Permutation Importance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5" name="Рисунок 13" descr=""/>
          <p:cNvPicPr/>
          <p:nvPr/>
        </p:nvPicPr>
        <p:blipFill>
          <a:blip r:embed="rId3"/>
          <a:stretch/>
        </p:blipFill>
        <p:spPr>
          <a:xfrm>
            <a:off x="5754960" y="1630800"/>
            <a:ext cx="2843640" cy="3921840"/>
          </a:xfrm>
          <a:prstGeom prst="rect">
            <a:avLst/>
          </a:prstGeom>
          <a:ln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85320" y="5808960"/>
            <a:ext cx="5582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Вывод: при уменьшении количества признаков до 20, точность модели не понизилась, а только увеличилась.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7" name="Рисунок 16" descr=""/>
          <p:cNvPicPr/>
          <p:nvPr/>
        </p:nvPicPr>
        <p:blipFill>
          <a:blip r:embed="rId4"/>
          <a:srcRect l="0" t="15154" r="29715" b="38375"/>
          <a:stretch/>
        </p:blipFill>
        <p:spPr>
          <a:xfrm>
            <a:off x="5824440" y="5384880"/>
            <a:ext cx="2774520" cy="124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-39240" y="561960"/>
            <a:ext cx="3090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Построение моделей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372240" y="3792960"/>
            <a:ext cx="3660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"/>
              </a:rPr>
              <a:t>Параметры для модели </a:t>
            </a:r>
            <a:r>
              <a:rPr b="0" lang="en" sz="1800" spc="-1" strike="noStrike" u="sng">
                <a:solidFill>
                  <a:srgbClr val="000000"/>
                </a:solidFill>
                <a:uFillTx/>
                <a:latin typeface="Calibri"/>
              </a:rPr>
              <a:t>Random Forests Classifiers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выбирались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Roboto"/>
              </a:rPr>
              <a:t>на основании</a:t>
            </a: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 Greed Search</a:t>
            </a:r>
            <a:r>
              <a:rPr b="0" lang="ru-RU" sz="1800" spc="-1" strike="noStrike">
                <a:solidFill>
                  <a:srgbClr val="000000"/>
                </a:solidFill>
                <a:latin typeface="Roboto"/>
              </a:rPr>
              <a:t>: '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</a:rPr>
              <a:t>max_depth': 8,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</a:rPr>
              <a:t>'min_samples_leaf': 40,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</a:rPr>
              <a:t>'min_samples_split': 50,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</a:rPr>
              <a:t>'n_estimators': 80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Рисунок 7" descr=""/>
          <p:cNvPicPr/>
          <p:nvPr/>
        </p:nvPicPr>
        <p:blipFill>
          <a:blip r:embed="rId2"/>
          <a:srcRect l="0" t="25260" r="51359" b="0"/>
          <a:stretch/>
        </p:blipFill>
        <p:spPr>
          <a:xfrm>
            <a:off x="4673520" y="3652200"/>
            <a:ext cx="3618720" cy="2312640"/>
          </a:xfrm>
          <a:prstGeom prst="rect">
            <a:avLst/>
          </a:prstGeom>
          <a:ln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4673520" y="2028240"/>
            <a:ext cx="3464280" cy="10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48840" y="1557360"/>
            <a:ext cx="368424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Используемые модели:</a:t>
            </a: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 u="sng">
                <a:solidFill>
                  <a:srgbClr val="000000"/>
                </a:solidFill>
                <a:uFillTx/>
                <a:latin typeface="Calibri"/>
              </a:rPr>
              <a:t>Random Forests Classifiers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800" spc="-1" strike="noStrike" u="sng">
                <a:solidFill>
                  <a:srgbClr val="000000"/>
                </a:solidFill>
                <a:uFillTx/>
                <a:latin typeface="Calibri"/>
              </a:rPr>
              <a:t>Gradient boosting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673520" y="1478520"/>
            <a:ext cx="3756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Формулы, используемых метрик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-70200" y="561960"/>
            <a:ext cx="3971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Результаты моделирования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68760" y="102348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2" name="Table 5"/>
          <p:cNvGraphicFramePr/>
          <p:nvPr/>
        </p:nvGraphicFramePr>
        <p:xfrm>
          <a:off x="448920" y="2181600"/>
          <a:ext cx="7831080" cy="3394440"/>
        </p:xfrm>
        <a:graphic>
          <a:graphicData uri="http://schemas.openxmlformats.org/drawingml/2006/table">
            <a:tbl>
              <a:tblPr/>
              <a:tblGrid>
                <a:gridCol w="1957320"/>
                <a:gridCol w="1957320"/>
                <a:gridCol w="2054880"/>
                <a:gridCol w="1861560"/>
              </a:tblGrid>
              <a:tr h="96228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Модель/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Метрика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RandomForest Classifier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GradientBoosting Classifier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ru-RU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XGB Classifier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1488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488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Precision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8680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Recall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560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F-score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r>
                        <a:rPr b="1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0736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1880" y="302400"/>
            <a:ext cx="3579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Обсуждение результатов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-321480" y="103212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440640" y="777600"/>
            <a:ext cx="76197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Снижение количества признаков не ухудшило результат модели;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Использованные методы помогли лучше разобрать особенности данных и влияние каждого фактора;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Более половины тестовых данных были распределены верно;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Полученные коэффициенты важности в дальнейшем можно использовать при актуарных расчетах;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 матрице ошибок классификации неверно определенные значения уровней рисков чаще всего попадали в соседние уровни риска, что минимизирует потери страховщика.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60880" y="4662720"/>
            <a:ext cx="70851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00"/>
                </a:solidFill>
                <a:uFillTx/>
                <a:latin typeface="Calibri"/>
              </a:rPr>
              <a:t>Рекомендации для страховых компаний: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Увеличить число факторов, влияющих на стоимость продукта;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Более индивидуально подойти к вопросу ценообразования, исходя из предыдущего пункта;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Внедрить в отдел актуариев специалистов машинного обучения для совместного решений задач.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5656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Рисунок 3" descr=""/>
          <p:cNvPicPr/>
          <p:nvPr/>
        </p:nvPicPr>
        <p:blipFill>
          <a:blip r:embed="rId1"/>
          <a:srcRect l="0" t="80000" r="0" b="0"/>
          <a:stretch/>
        </p:blipFill>
        <p:spPr>
          <a:xfrm>
            <a:off x="354240" y="173880"/>
            <a:ext cx="3130920" cy="10875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5" descr=""/>
          <p:cNvPicPr/>
          <p:nvPr/>
        </p:nvPicPr>
        <p:blipFill>
          <a:blip r:embed="rId2"/>
          <a:stretch/>
        </p:blipFill>
        <p:spPr>
          <a:xfrm>
            <a:off x="3625560" y="1070640"/>
            <a:ext cx="5518080" cy="57870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13840" y="1569240"/>
            <a:ext cx="7883640" cy="38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Вывод: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Все задачи, поставленные в начале работы были выполнены: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1) Рассмотрены особенности моделирования риска в задаче страхования жизни и здоровья;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2) Рассмотрены и построены модели, используемые в задачах классификации;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3) Отобраны, обработаны и проанализированы данные;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4) Выбрана лучшая модель и даны практические рекомендации.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5656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108440" y="2021040"/>
            <a:ext cx="71762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5400" spc="-1" strike="noStrike">
                <a:solidFill>
                  <a:srgbClr val="ffffff"/>
                </a:solidFill>
                <a:latin typeface="Book Antiqua"/>
              </a:rPr>
              <a:t>Спасибо за внимание!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6" name="Рисунок 5" descr=""/>
          <p:cNvPicPr/>
          <p:nvPr/>
        </p:nvPicPr>
        <p:blipFill>
          <a:blip r:embed="rId1"/>
          <a:stretch/>
        </p:blipFill>
        <p:spPr>
          <a:xfrm>
            <a:off x="3075480" y="493920"/>
            <a:ext cx="6068160" cy="63637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1219320" y="3775320"/>
            <a:ext cx="5513760" cy="453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Рисунок 7" descr=""/>
          <p:cNvPicPr/>
          <p:nvPr/>
        </p:nvPicPr>
        <p:blipFill>
          <a:blip r:embed="rId2"/>
          <a:srcRect l="0" t="80000" r="0" b="0"/>
          <a:stretch/>
        </p:blipFill>
        <p:spPr>
          <a:xfrm>
            <a:off x="354240" y="173880"/>
            <a:ext cx="3130920" cy="108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295560" y="568080"/>
            <a:ext cx="135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Book Antiqua"/>
              </a:rPr>
              <a:t>Введение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44520" y="1343880"/>
            <a:ext cx="825876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ru-RU" sz="1400" spc="-1" strike="noStrike">
                <a:solidFill>
                  <a:srgbClr val="808080"/>
                </a:solidFill>
                <a:latin typeface="Book Antiqua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Цель работы: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повышение качества прогнозного моделирования оценки риска в задачах страхования жизни и здоровья.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Объект: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система страхования жизни и здоровья населения.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Предмет: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модели предсказания риска потери жизни и здоровья населения.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Теоретическая часть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работы направлена на изучение особенностей страхования жизни и здоровья, особенностей моделирования рисков в задаче страхования, описание используемых методов, моделей и признаков.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Практическая часть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посвящена анализу данных, построению моделей и сравнению результатов. 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611640" y="3274200"/>
            <a:ext cx="1843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3339000" y="3274200"/>
            <a:ext cx="1843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4223880" y="3412800"/>
            <a:ext cx="14544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>
            <a:off x="5791320" y="3274200"/>
            <a:ext cx="1843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8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9"/>
          <p:cNvSpPr/>
          <p:nvPr/>
        </p:nvSpPr>
        <p:spPr>
          <a:xfrm>
            <a:off x="770760" y="4605840"/>
            <a:ext cx="1843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1655640" y="4744440"/>
            <a:ext cx="14544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1"/>
          <p:cNvSpPr/>
          <p:nvPr/>
        </p:nvSpPr>
        <p:spPr>
          <a:xfrm>
            <a:off x="3339000" y="4605840"/>
            <a:ext cx="1843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105120" y="512640"/>
            <a:ext cx="29638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Личное страхование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617400" y="1295640"/>
            <a:ext cx="790848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Личное страхование подразделяется на: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страхование жизни;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страхование от несчастных случаев и болезней;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пенсионное страхование;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медицинское страхование.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70" name="Table 5"/>
          <p:cNvGraphicFramePr/>
          <p:nvPr/>
        </p:nvGraphicFramePr>
        <p:xfrm>
          <a:off x="617400" y="3296520"/>
          <a:ext cx="7908480" cy="3396240"/>
        </p:xfrm>
        <a:graphic>
          <a:graphicData uri="http://schemas.openxmlformats.org/drawingml/2006/table">
            <a:tbl>
              <a:tblPr/>
              <a:tblGrid>
                <a:gridCol w="3953880"/>
                <a:gridCol w="3954600"/>
              </a:tblGrid>
              <a:tr h="248040">
                <a:tc gridSpan="2"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Цели личного страхования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4804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Социальные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Финансовые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608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Защита семьи при потере кормильца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Накопительные, связанные с инвестированием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4412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Обеспечение в случае потери трудоспособности (постоянной или временной)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Защита частного капитала на случай смерти партнера по бизнесу или руководителя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868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Обеспечении пенсии в старости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Защита наследства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9252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Накопление средств детям при достижении совершеннолетия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Увеличение личных доходов за счет льгот по налогообложению страховых премий и выплат по страхованию жизни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48760"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Оплата ритуальных услуг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73" name="CustomShape 2"/>
          <p:cNvSpPr/>
          <p:nvPr/>
        </p:nvSpPr>
        <p:spPr>
          <a:xfrm>
            <a:off x="51120" y="512640"/>
            <a:ext cx="54619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Традиционный подход андеррайтинга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"/>
          <p:cNvSpPr/>
          <p:nvPr/>
        </p:nvSpPr>
        <p:spPr>
          <a:xfrm>
            <a:off x="680040" y="3957840"/>
            <a:ext cx="7908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Факторы, влияющие на классификацию страхователей по уровню риска: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Возраст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Пол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Профессия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Медицинские аспекты: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lphaLcParenR"/>
            </a:pPr>
            <a:r>
              <a:rPr b="0" lang="ru-RU" sz="1800" spc="-1" strike="noStrike" u="sng">
                <a:solidFill>
                  <a:srgbClr val="000000"/>
                </a:solidFill>
                <a:uFillTx/>
                <a:latin typeface="Calibri"/>
              </a:rPr>
              <a:t>Физическое состояние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AutoNum type="alphaLcParenR"/>
            </a:pPr>
            <a:r>
              <a:rPr b="0" lang="ru-RU" sz="1800" spc="-1" strike="noStrike" u="sng">
                <a:solidFill>
                  <a:srgbClr val="000000"/>
                </a:solidFill>
                <a:uFillTx/>
                <a:latin typeface="Calibri"/>
              </a:rPr>
              <a:t>История болезни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80040" y="1562760"/>
            <a:ext cx="6836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Принцип андеррайтинга состоит в определении страхователей с высокой степенью риска.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420120" y="2414160"/>
            <a:ext cx="4471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Задачи андеррайтера (актуария):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ff0000"/>
                </a:solidFill>
                <a:latin typeface="Calibri"/>
              </a:rPr>
              <a:t>Отбор страхователей в зоне риска.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Wingdings" charset="2"/>
              <a:buAutoNum type="arabicParenR"/>
            </a:pPr>
            <a:r>
              <a:rPr b="0" lang="ru-RU" sz="1800" spc="-1" strike="noStrike">
                <a:solidFill>
                  <a:srgbClr val="ff0000"/>
                </a:solidFill>
                <a:latin typeface="Calibri"/>
              </a:rPr>
              <a:t>Классификация уровня риска.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84920"/>
            <a:ext cx="636012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080" y="512640"/>
            <a:ext cx="6370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Book Antiqua"/>
              </a:rPr>
              <a:t>Традиционные инструменты расчета уровня риска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617400" y="1604160"/>
            <a:ext cx="790848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Таблицы с отбором, таблицы отбора риска (select tables)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Таблица смертности: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5"/>
          <p:cNvGraphicFramePr/>
          <p:nvPr/>
        </p:nvGraphicFramePr>
        <p:xfrm>
          <a:off x="1604880" y="2684520"/>
          <a:ext cx="5933880" cy="417960"/>
        </p:xfrm>
        <a:graphic>
          <a:graphicData uri="http://schemas.openxmlformats.org/drawingml/2006/table">
            <a:tbl>
              <a:tblPr/>
              <a:tblGrid>
                <a:gridCol w="988560"/>
                <a:gridCol w="988560"/>
                <a:gridCol w="988560"/>
                <a:gridCol w="989280"/>
                <a:gridCol w="989280"/>
                <a:gridCol w="989640"/>
              </a:tblGrid>
              <a:tr h="50688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</a:t>
                      </a:r>
                      <a:r>
                        <a:rPr b="1" lang="en-US" sz="16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r>
                        <a:rPr b="1" lang="en-US" sz="16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r>
                        <a:rPr b="1" lang="en-US" sz="16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r>
                        <a:rPr b="1" lang="en-US" sz="16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</a:t>
                      </a:r>
                      <a:r>
                        <a:rPr b="1" lang="en-US" sz="16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92917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0,00161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53,57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1348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2004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88565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0,00360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0,99640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35,65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2004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88246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0,00381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34,78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6"/>
          <p:cNvSpPr/>
          <p:nvPr/>
        </p:nvSpPr>
        <p:spPr>
          <a:xfrm>
            <a:off x="1061280" y="4584240"/>
            <a:ext cx="9145440" cy="18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где, </a:t>
            </a:r>
            <a:endParaRPr b="0" lang="en-US" sz="1400" spc="-1" strike="noStrike"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ru-RU" sz="14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количество лиц, умирающих при переходе от возраста х лет к возрасту (х + 1)-й год;</a:t>
            </a:r>
            <a:endParaRPr b="0" lang="en-US" sz="1400" spc="-1" strike="noStrike"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</a:t>
            </a:r>
            <a:r>
              <a:rPr b="0" lang="ru-RU" sz="14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вероятность смерти при переходе от возраста х лет к возрасту (x + 1)-й год;</a:t>
            </a:r>
            <a:endParaRPr b="0" lang="en-US" sz="1400" spc="-1" strike="noStrike"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  <a:r>
              <a:rPr b="0" lang="ru-RU" sz="14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вероятность дожития лица в возрасте х лет до возраста (х + 1)-й год;</a:t>
            </a:r>
            <a:endParaRPr b="0" lang="en-US" sz="1400" spc="-1" strike="noStrike"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Symbol"/>
              <a:buChar char="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ru-RU" sz="14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среднее остаточное время жизни в возрасте х лет; и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484920"/>
            <a:ext cx="617724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66960" y="484920"/>
            <a:ext cx="4555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Подход с машинным обучением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9" name="Table 4"/>
          <p:cNvGraphicFramePr/>
          <p:nvPr/>
        </p:nvGraphicFramePr>
        <p:xfrm>
          <a:off x="227880" y="1121040"/>
          <a:ext cx="3456360" cy="4987800"/>
        </p:xfrm>
        <a:graphic>
          <a:graphicData uri="http://schemas.openxmlformats.org/drawingml/2006/table">
            <a:tbl>
              <a:tblPr/>
              <a:tblGrid>
                <a:gridCol w="1014480"/>
                <a:gridCol w="2442240"/>
              </a:tblGrid>
              <a:tr h="20592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Признак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Описание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22860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Уникальный идентификатор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2860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Ins_Age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Возраст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60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Рост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22860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Wt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Вес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2860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BMI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ИМТ (индекс массы тела)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5684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Employment_Info_1-6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6 признаков о месте работы страхователя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8508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InsuredInfo_1-6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6 признаков с информацией о личной жизни страхователя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5684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Product_Info_1-7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6 признаков относящихся к продукту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5684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Insurance_History_1-9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9 признаков, относящихся к страховой истории страхователя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8508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Family_Hist_1-5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5 признаков с информацией о семейном положении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5684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Medical_History_1-41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41 признака, относящихся к истории болезней страхователя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85080"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1" lang="ru-RU" sz="9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Medical_Keyword_1-48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42120" rIns="42120" tIns="0" bIns="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spcBef>
                          <a:spcPts val="2701"/>
                        </a:spcBef>
                        <a:spcAft>
                          <a:spcPts val="2701"/>
                        </a:spcAft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Набор из 48 фиктивных переменных, относящихся к наличию/отсутствию медицинского ключевого слова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2120" marR="421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5"/>
          <p:cNvSpPr/>
          <p:nvPr/>
        </p:nvSpPr>
        <p:spPr>
          <a:xfrm>
            <a:off x="6582240" y="1877400"/>
            <a:ext cx="2128320" cy="2832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Целевая переменная - уровень риска: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1 – низкий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2 – ниже среднего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3-   выше среднего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4 -  высокий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 rot="16200000">
            <a:off x="3987000" y="2457000"/>
            <a:ext cx="2066400" cy="960840"/>
          </a:xfrm>
          <a:prstGeom prst="rect">
            <a:avLst/>
          </a:prstGeom>
          <a:ln w="7632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Модель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3777480" y="2725920"/>
            <a:ext cx="565560" cy="423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5697000" y="2725920"/>
            <a:ext cx="565560" cy="423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Рисунок 11" descr=""/>
          <p:cNvPicPr/>
          <p:nvPr/>
        </p:nvPicPr>
        <p:blipFill>
          <a:blip r:embed="rId2"/>
          <a:stretch/>
        </p:blipFill>
        <p:spPr>
          <a:xfrm>
            <a:off x="5930640" y="4712760"/>
            <a:ext cx="2779920" cy="1275120"/>
          </a:xfrm>
          <a:prstGeom prst="rect">
            <a:avLst/>
          </a:prstGeom>
          <a:ln cap="sq" w="6480">
            <a:solidFill>
              <a:schemeClr val="tx1"/>
            </a:solidFill>
            <a:miter/>
          </a:ln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5" name="CustomShape 9"/>
          <p:cNvSpPr/>
          <p:nvPr/>
        </p:nvSpPr>
        <p:spPr>
          <a:xfrm>
            <a:off x="5930640" y="6065280"/>
            <a:ext cx="6237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Размерность полученных выборок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48492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-85320" y="561960"/>
            <a:ext cx="4811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Предварительный анализ данных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Рисунок 1" descr=""/>
          <p:cNvPicPr/>
          <p:nvPr/>
        </p:nvPicPr>
        <p:blipFill>
          <a:blip r:embed="rId2"/>
          <a:stretch/>
        </p:blipFill>
        <p:spPr>
          <a:xfrm>
            <a:off x="1842480" y="1531800"/>
            <a:ext cx="4940640" cy="254232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2261160" y="1224000"/>
            <a:ext cx="44488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Сокращение классов уровня риска:         ДО – 8 классов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2" name="Рисунок 7" descr=""/>
          <p:cNvPicPr/>
          <p:nvPr/>
        </p:nvPicPr>
        <p:blipFill>
          <a:blip r:embed="rId3"/>
          <a:stretch/>
        </p:blipFill>
        <p:spPr>
          <a:xfrm>
            <a:off x="2016720" y="4428360"/>
            <a:ext cx="4766400" cy="242928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4312800" y="4037400"/>
            <a:ext cx="345240" cy="39060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5163120" y="4037400"/>
            <a:ext cx="1620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</a:rPr>
              <a:t>ПОСЛЕ – 4 класса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440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57600" y="201600"/>
            <a:ext cx="4811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Предварительный анализ данных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904480" y="2591640"/>
            <a:ext cx="567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Гистограмма % пропущенных значений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Рисунок 1" descr=""/>
          <p:cNvPicPr/>
          <p:nvPr/>
        </p:nvPicPr>
        <p:blipFill>
          <a:blip r:embed="rId1"/>
          <a:stretch/>
        </p:blipFill>
        <p:spPr>
          <a:xfrm>
            <a:off x="485640" y="2958840"/>
            <a:ext cx="8172000" cy="364428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4" descr=""/>
          <p:cNvPicPr/>
          <p:nvPr/>
        </p:nvPicPr>
        <p:blipFill>
          <a:blip r:embed="rId2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sp>
        <p:nvSpPr>
          <p:cNvPr id="111" name="CustomShape 5"/>
          <p:cNvSpPr/>
          <p:nvPr/>
        </p:nvSpPr>
        <p:spPr>
          <a:xfrm>
            <a:off x="211680" y="873720"/>
            <a:ext cx="48877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Этапы обработки данных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Избавление от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Calibri"/>
              </a:rPr>
              <a:t>пропусков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Избавление от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Calibri"/>
              </a:rPr>
              <a:t>выбросов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Нормализация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One-hot encoding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4400"/>
            <a:ext cx="5389200" cy="553680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103320" y="201600"/>
            <a:ext cx="43830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ffffff"/>
                </a:solidFill>
                <a:latin typeface="Book Antiqua"/>
              </a:rPr>
              <a:t>Анализ корреляции признаков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360480" y="3440880"/>
            <a:ext cx="257148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Рисунок 4" descr=""/>
          <p:cNvPicPr/>
          <p:nvPr/>
        </p:nvPicPr>
        <p:blipFill>
          <a:blip r:embed="rId1"/>
          <a:srcRect l="0" t="23835" r="0" b="55754"/>
          <a:stretch/>
        </p:blipFill>
        <p:spPr>
          <a:xfrm>
            <a:off x="7208280" y="427680"/>
            <a:ext cx="1724040" cy="610920"/>
          </a:xfrm>
          <a:prstGeom prst="rect">
            <a:avLst/>
          </a:prstGeom>
          <a:ln>
            <a:noFill/>
          </a:ln>
        </p:spPr>
      </p:pic>
      <p:pic>
        <p:nvPicPr>
          <p:cNvPr id="116" name="Picture 2" descr=""/>
          <p:cNvPicPr/>
          <p:nvPr/>
        </p:nvPicPr>
        <p:blipFill>
          <a:blip r:embed="rId2"/>
          <a:stretch/>
        </p:blipFill>
        <p:spPr>
          <a:xfrm>
            <a:off x="211680" y="1108800"/>
            <a:ext cx="7386120" cy="50817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194400" y="6302520"/>
            <a:ext cx="8737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Вывод: </a:t>
            </a:r>
            <a:r>
              <a:rPr b="0" lang="en" sz="1600" spc="-1" strike="noStrike">
                <a:solidFill>
                  <a:srgbClr val="000000"/>
                </a:solidFill>
                <a:latin typeface="Times New Roman"/>
              </a:rPr>
              <a:t>Insurance_History_4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и </a:t>
            </a:r>
            <a:r>
              <a:rPr b="0" lang="en" sz="1600" spc="-1" strike="noStrike">
                <a:solidFill>
                  <a:srgbClr val="000000"/>
                </a:solidFill>
                <a:latin typeface="Times New Roman"/>
              </a:rPr>
              <a:t>Insurance_History_7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 исключаем из-за высокой корреляции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Application>LibreOffice/6.4.7.2$Linux_X86_64 LibreOffice_project/40$Build-2</Application>
  <Words>762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2016-09-22T16:49:19Z</dcterms:created>
  <dc:creator>Windows User</dc:creator>
  <dc:description/>
  <dc:language>en-US</dc:language>
  <cp:lastModifiedBy/>
  <dcterms:modified xsi:type="dcterms:W3CDTF">2022-11-23T16:08:54Z</dcterms:modified>
  <cp:revision>61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0x010100D152A4D475B3F94B9A44EC35E28A4960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