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6" r:id="rId4"/>
    <p:sldId id="288" r:id="rId5"/>
    <p:sldId id="259" r:id="rId6"/>
    <p:sldId id="261" r:id="rId7"/>
    <p:sldId id="311" r:id="rId8"/>
    <p:sldId id="262" r:id="rId9"/>
    <p:sldId id="263" r:id="rId10"/>
    <p:sldId id="264" r:id="rId11"/>
    <p:sldId id="265" r:id="rId12"/>
    <p:sldId id="266" r:id="rId13"/>
    <p:sldId id="312" r:id="rId14"/>
    <p:sldId id="289" r:id="rId15"/>
    <p:sldId id="268" r:id="rId16"/>
    <p:sldId id="269" r:id="rId17"/>
    <p:sldId id="270" r:id="rId18"/>
    <p:sldId id="273" r:id="rId19"/>
    <p:sldId id="274" r:id="rId20"/>
    <p:sldId id="277" r:id="rId21"/>
    <p:sldId id="290" r:id="rId22"/>
    <p:sldId id="278" r:id="rId23"/>
    <p:sldId id="280" r:id="rId24"/>
    <p:sldId id="281" r:id="rId25"/>
    <p:sldId id="282" r:id="rId26"/>
    <p:sldId id="283" r:id="rId27"/>
    <p:sldId id="284" r:id="rId28"/>
    <p:sldId id="287" r:id="rId29"/>
    <p:sldId id="285" r:id="rId30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>
      <p:cViewPr varScale="1">
        <p:scale>
          <a:sx n="168" d="100"/>
          <a:sy n="168" d="100"/>
        </p:scale>
        <p:origin x="75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A7F3B-7739-4883-9027-9D6BD56E3CB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46D6C-AC63-4FCC-B51F-044CA8EC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9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47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3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97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50764" y="2490304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4">
                <a:moveTo>
                  <a:pt x="196710" y="214020"/>
                </a:moveTo>
                <a:lnTo>
                  <a:pt x="187731" y="170218"/>
                </a:lnTo>
                <a:lnTo>
                  <a:pt x="177317" y="214020"/>
                </a:lnTo>
                <a:lnTo>
                  <a:pt x="196710" y="214020"/>
                </a:lnTo>
                <a:close/>
              </a:path>
              <a:path w="373379" h="360044">
                <a:moveTo>
                  <a:pt x="347256" y="100330"/>
                </a:moveTo>
                <a:lnTo>
                  <a:pt x="335432" y="61328"/>
                </a:lnTo>
                <a:lnTo>
                  <a:pt x="316598" y="43561"/>
                </a:lnTo>
                <a:lnTo>
                  <a:pt x="307340" y="34836"/>
                </a:lnTo>
                <a:lnTo>
                  <a:pt x="292049" y="31597"/>
                </a:lnTo>
                <a:lnTo>
                  <a:pt x="292049" y="132461"/>
                </a:lnTo>
                <a:lnTo>
                  <a:pt x="289966" y="132562"/>
                </a:lnTo>
                <a:lnTo>
                  <a:pt x="289966" y="190461"/>
                </a:lnTo>
                <a:lnTo>
                  <a:pt x="289966" y="196291"/>
                </a:lnTo>
                <a:lnTo>
                  <a:pt x="283705" y="196291"/>
                </a:lnTo>
                <a:lnTo>
                  <a:pt x="283578" y="241300"/>
                </a:lnTo>
                <a:lnTo>
                  <a:pt x="283908" y="243090"/>
                </a:lnTo>
                <a:lnTo>
                  <a:pt x="289966" y="243090"/>
                </a:lnTo>
                <a:lnTo>
                  <a:pt x="289966" y="248818"/>
                </a:lnTo>
                <a:lnTo>
                  <a:pt x="264528" y="248818"/>
                </a:lnTo>
                <a:lnTo>
                  <a:pt x="264528" y="248691"/>
                </a:lnTo>
                <a:lnTo>
                  <a:pt x="264528" y="243027"/>
                </a:lnTo>
                <a:lnTo>
                  <a:pt x="270357" y="243027"/>
                </a:lnTo>
                <a:lnTo>
                  <a:pt x="271170" y="240982"/>
                </a:lnTo>
                <a:lnTo>
                  <a:pt x="271195" y="211518"/>
                </a:lnTo>
                <a:lnTo>
                  <a:pt x="250532" y="236740"/>
                </a:lnTo>
                <a:lnTo>
                  <a:pt x="250532" y="241338"/>
                </a:lnTo>
                <a:lnTo>
                  <a:pt x="252412" y="242798"/>
                </a:lnTo>
                <a:lnTo>
                  <a:pt x="257200" y="242798"/>
                </a:lnTo>
                <a:lnTo>
                  <a:pt x="257200" y="248627"/>
                </a:lnTo>
                <a:lnTo>
                  <a:pt x="193789" y="248627"/>
                </a:lnTo>
                <a:lnTo>
                  <a:pt x="193789" y="242785"/>
                </a:lnTo>
                <a:lnTo>
                  <a:pt x="198374" y="242785"/>
                </a:lnTo>
                <a:lnTo>
                  <a:pt x="201307" y="242354"/>
                </a:lnTo>
                <a:lnTo>
                  <a:pt x="201206" y="234708"/>
                </a:lnTo>
                <a:lnTo>
                  <a:pt x="200088" y="228155"/>
                </a:lnTo>
                <a:lnTo>
                  <a:pt x="198170" y="220433"/>
                </a:lnTo>
                <a:lnTo>
                  <a:pt x="175221" y="220433"/>
                </a:lnTo>
                <a:lnTo>
                  <a:pt x="172300" y="232117"/>
                </a:lnTo>
                <a:lnTo>
                  <a:pt x="170446" y="239001"/>
                </a:lnTo>
                <a:lnTo>
                  <a:pt x="170332" y="240347"/>
                </a:lnTo>
                <a:lnTo>
                  <a:pt x="170840" y="242760"/>
                </a:lnTo>
                <a:lnTo>
                  <a:pt x="179184" y="242760"/>
                </a:lnTo>
                <a:lnTo>
                  <a:pt x="179184" y="248589"/>
                </a:lnTo>
                <a:lnTo>
                  <a:pt x="126415" y="248589"/>
                </a:lnTo>
                <a:lnTo>
                  <a:pt x="126415" y="246786"/>
                </a:lnTo>
                <a:lnTo>
                  <a:pt x="126415" y="242785"/>
                </a:lnTo>
                <a:lnTo>
                  <a:pt x="132664" y="242785"/>
                </a:lnTo>
                <a:lnTo>
                  <a:pt x="133223" y="240931"/>
                </a:lnTo>
                <a:lnTo>
                  <a:pt x="133299" y="206933"/>
                </a:lnTo>
                <a:lnTo>
                  <a:pt x="117233" y="246786"/>
                </a:lnTo>
                <a:lnTo>
                  <a:pt x="100965" y="205727"/>
                </a:lnTo>
                <a:lnTo>
                  <a:pt x="101053" y="240690"/>
                </a:lnTo>
                <a:lnTo>
                  <a:pt x="101587" y="242849"/>
                </a:lnTo>
                <a:lnTo>
                  <a:pt x="107848" y="242849"/>
                </a:lnTo>
                <a:lnTo>
                  <a:pt x="107848" y="248691"/>
                </a:lnTo>
                <a:lnTo>
                  <a:pt x="88226" y="248691"/>
                </a:lnTo>
                <a:lnTo>
                  <a:pt x="88226" y="242785"/>
                </a:lnTo>
                <a:lnTo>
                  <a:pt x="94907" y="242785"/>
                </a:lnTo>
                <a:lnTo>
                  <a:pt x="95034" y="240347"/>
                </a:lnTo>
                <a:lnTo>
                  <a:pt x="95110" y="196088"/>
                </a:lnTo>
                <a:lnTo>
                  <a:pt x="88658" y="196088"/>
                </a:lnTo>
                <a:lnTo>
                  <a:pt x="88658" y="190246"/>
                </a:lnTo>
                <a:lnTo>
                  <a:pt x="109512" y="190246"/>
                </a:lnTo>
                <a:lnTo>
                  <a:pt x="120777" y="220294"/>
                </a:lnTo>
                <a:lnTo>
                  <a:pt x="132041" y="190246"/>
                </a:lnTo>
                <a:lnTo>
                  <a:pt x="152069" y="190246"/>
                </a:lnTo>
                <a:lnTo>
                  <a:pt x="152069" y="196088"/>
                </a:lnTo>
                <a:lnTo>
                  <a:pt x="145808" y="196088"/>
                </a:lnTo>
                <a:lnTo>
                  <a:pt x="145643" y="198170"/>
                </a:lnTo>
                <a:lnTo>
                  <a:pt x="145656" y="239839"/>
                </a:lnTo>
                <a:lnTo>
                  <a:pt x="146227" y="241300"/>
                </a:lnTo>
                <a:lnTo>
                  <a:pt x="147904" y="241985"/>
                </a:lnTo>
                <a:lnTo>
                  <a:pt x="151663" y="243446"/>
                </a:lnTo>
                <a:lnTo>
                  <a:pt x="158953" y="243027"/>
                </a:lnTo>
                <a:lnTo>
                  <a:pt x="161061" y="238823"/>
                </a:lnTo>
                <a:lnTo>
                  <a:pt x="163017" y="234708"/>
                </a:lnTo>
                <a:lnTo>
                  <a:pt x="164553" y="230378"/>
                </a:lnTo>
                <a:lnTo>
                  <a:pt x="165633" y="225920"/>
                </a:lnTo>
                <a:lnTo>
                  <a:pt x="174726" y="190246"/>
                </a:lnTo>
                <a:lnTo>
                  <a:pt x="180162" y="168935"/>
                </a:lnTo>
                <a:lnTo>
                  <a:pt x="192747" y="119583"/>
                </a:lnTo>
                <a:lnTo>
                  <a:pt x="217144" y="223875"/>
                </a:lnTo>
                <a:lnTo>
                  <a:pt x="234264" y="244106"/>
                </a:lnTo>
                <a:lnTo>
                  <a:pt x="237807" y="240347"/>
                </a:lnTo>
                <a:lnTo>
                  <a:pt x="238226" y="239115"/>
                </a:lnTo>
                <a:lnTo>
                  <a:pt x="238226" y="198170"/>
                </a:lnTo>
                <a:lnTo>
                  <a:pt x="237807" y="196088"/>
                </a:lnTo>
                <a:lnTo>
                  <a:pt x="231546" y="196088"/>
                </a:lnTo>
                <a:lnTo>
                  <a:pt x="231546" y="190246"/>
                </a:lnTo>
                <a:lnTo>
                  <a:pt x="257200" y="190246"/>
                </a:lnTo>
                <a:lnTo>
                  <a:pt x="257200" y="196088"/>
                </a:lnTo>
                <a:lnTo>
                  <a:pt x="250952" y="196088"/>
                </a:lnTo>
                <a:lnTo>
                  <a:pt x="250634" y="198170"/>
                </a:lnTo>
                <a:lnTo>
                  <a:pt x="250532" y="227799"/>
                </a:lnTo>
                <a:lnTo>
                  <a:pt x="271183" y="202577"/>
                </a:lnTo>
                <a:lnTo>
                  <a:pt x="271056" y="198805"/>
                </a:lnTo>
                <a:lnTo>
                  <a:pt x="269506" y="196291"/>
                </a:lnTo>
                <a:lnTo>
                  <a:pt x="264515" y="196291"/>
                </a:lnTo>
                <a:lnTo>
                  <a:pt x="264515" y="190461"/>
                </a:lnTo>
                <a:lnTo>
                  <a:pt x="289966" y="190461"/>
                </a:lnTo>
                <a:lnTo>
                  <a:pt x="289966" y="132562"/>
                </a:lnTo>
                <a:lnTo>
                  <a:pt x="287477" y="132676"/>
                </a:lnTo>
                <a:lnTo>
                  <a:pt x="206540" y="138709"/>
                </a:lnTo>
                <a:lnTo>
                  <a:pt x="203619" y="126403"/>
                </a:lnTo>
                <a:lnTo>
                  <a:pt x="291833" y="126415"/>
                </a:lnTo>
                <a:lnTo>
                  <a:pt x="292049" y="132461"/>
                </a:lnTo>
                <a:lnTo>
                  <a:pt x="292049" y="31597"/>
                </a:lnTo>
                <a:lnTo>
                  <a:pt x="262013" y="25234"/>
                </a:lnTo>
                <a:lnTo>
                  <a:pt x="227749" y="25234"/>
                </a:lnTo>
                <a:lnTo>
                  <a:pt x="227749" y="68630"/>
                </a:lnTo>
                <a:lnTo>
                  <a:pt x="225044" y="69672"/>
                </a:lnTo>
                <a:lnTo>
                  <a:pt x="203771" y="76911"/>
                </a:lnTo>
                <a:lnTo>
                  <a:pt x="170434" y="126415"/>
                </a:lnTo>
                <a:lnTo>
                  <a:pt x="181483" y="126415"/>
                </a:lnTo>
                <a:lnTo>
                  <a:pt x="177723" y="140817"/>
                </a:lnTo>
                <a:lnTo>
                  <a:pt x="160210" y="142024"/>
                </a:lnTo>
                <a:lnTo>
                  <a:pt x="158330" y="144945"/>
                </a:lnTo>
                <a:lnTo>
                  <a:pt x="153428" y="150837"/>
                </a:lnTo>
                <a:lnTo>
                  <a:pt x="146989" y="158051"/>
                </a:lnTo>
                <a:lnTo>
                  <a:pt x="140106" y="164452"/>
                </a:lnTo>
                <a:lnTo>
                  <a:pt x="133921" y="167894"/>
                </a:lnTo>
                <a:lnTo>
                  <a:pt x="129336" y="168935"/>
                </a:lnTo>
                <a:lnTo>
                  <a:pt x="124853" y="164452"/>
                </a:lnTo>
                <a:lnTo>
                  <a:pt x="124815" y="164134"/>
                </a:lnTo>
                <a:lnTo>
                  <a:pt x="126682" y="158496"/>
                </a:lnTo>
                <a:lnTo>
                  <a:pt x="128346" y="152869"/>
                </a:lnTo>
                <a:lnTo>
                  <a:pt x="132930" y="148069"/>
                </a:lnTo>
                <a:lnTo>
                  <a:pt x="135648" y="143052"/>
                </a:lnTo>
                <a:lnTo>
                  <a:pt x="53949" y="132676"/>
                </a:lnTo>
                <a:lnTo>
                  <a:pt x="53657" y="132638"/>
                </a:lnTo>
                <a:lnTo>
                  <a:pt x="49860" y="132676"/>
                </a:lnTo>
                <a:lnTo>
                  <a:pt x="50266" y="126415"/>
                </a:lnTo>
                <a:lnTo>
                  <a:pt x="148323" y="126403"/>
                </a:lnTo>
                <a:lnTo>
                  <a:pt x="193001" y="76555"/>
                </a:lnTo>
                <a:lnTo>
                  <a:pt x="173926" y="69672"/>
                </a:lnTo>
                <a:lnTo>
                  <a:pt x="171856" y="68834"/>
                </a:lnTo>
                <a:lnTo>
                  <a:pt x="172059" y="66751"/>
                </a:lnTo>
                <a:lnTo>
                  <a:pt x="194805" y="66751"/>
                </a:lnTo>
                <a:lnTo>
                  <a:pt x="201269" y="45008"/>
                </a:lnTo>
                <a:lnTo>
                  <a:pt x="201676" y="43561"/>
                </a:lnTo>
                <a:lnTo>
                  <a:pt x="203555" y="43980"/>
                </a:lnTo>
                <a:lnTo>
                  <a:pt x="203555" y="45008"/>
                </a:lnTo>
                <a:lnTo>
                  <a:pt x="205651" y="66751"/>
                </a:lnTo>
                <a:lnTo>
                  <a:pt x="227126" y="66751"/>
                </a:lnTo>
                <a:lnTo>
                  <a:pt x="227749" y="68630"/>
                </a:lnTo>
                <a:lnTo>
                  <a:pt x="227749" y="25234"/>
                </a:lnTo>
                <a:lnTo>
                  <a:pt x="109093" y="25234"/>
                </a:lnTo>
                <a:lnTo>
                  <a:pt x="99352" y="56349"/>
                </a:lnTo>
                <a:lnTo>
                  <a:pt x="81686" y="82283"/>
                </a:lnTo>
                <a:lnTo>
                  <a:pt x="57492" y="102539"/>
                </a:lnTo>
                <a:lnTo>
                  <a:pt x="28155" y="116611"/>
                </a:lnTo>
                <a:lnTo>
                  <a:pt x="38760" y="164134"/>
                </a:lnTo>
                <a:lnTo>
                  <a:pt x="56019" y="207568"/>
                </a:lnTo>
                <a:lnTo>
                  <a:pt x="79730" y="246481"/>
                </a:lnTo>
                <a:lnTo>
                  <a:pt x="109664" y="280454"/>
                </a:lnTo>
                <a:lnTo>
                  <a:pt x="145605" y="309067"/>
                </a:lnTo>
                <a:lnTo>
                  <a:pt x="187325" y="331889"/>
                </a:lnTo>
                <a:lnTo>
                  <a:pt x="231927" y="307213"/>
                </a:lnTo>
                <a:lnTo>
                  <a:pt x="270929" y="276148"/>
                </a:lnTo>
                <a:lnTo>
                  <a:pt x="303276" y="239001"/>
                </a:lnTo>
                <a:lnTo>
                  <a:pt x="327914" y="196011"/>
                </a:lnTo>
                <a:lnTo>
                  <a:pt x="329793" y="190246"/>
                </a:lnTo>
                <a:lnTo>
                  <a:pt x="343789" y="147485"/>
                </a:lnTo>
                <a:lnTo>
                  <a:pt x="344436" y="138709"/>
                </a:lnTo>
                <a:lnTo>
                  <a:pt x="345338" y="126403"/>
                </a:lnTo>
                <a:lnTo>
                  <a:pt x="345833" y="119583"/>
                </a:lnTo>
                <a:lnTo>
                  <a:pt x="347256" y="100330"/>
                </a:lnTo>
                <a:close/>
              </a:path>
              <a:path w="373379" h="360044">
                <a:moveTo>
                  <a:pt x="372872" y="102158"/>
                </a:moveTo>
                <a:lnTo>
                  <a:pt x="363258" y="59880"/>
                </a:lnTo>
                <a:lnTo>
                  <a:pt x="358990" y="53797"/>
                </a:lnTo>
                <a:lnTo>
                  <a:pt x="358990" y="97205"/>
                </a:lnTo>
                <a:lnTo>
                  <a:pt x="355244" y="149974"/>
                </a:lnTo>
                <a:lnTo>
                  <a:pt x="338823" y="200329"/>
                </a:lnTo>
                <a:lnTo>
                  <a:pt x="312762" y="245719"/>
                </a:lnTo>
                <a:lnTo>
                  <a:pt x="278117" y="285432"/>
                </a:lnTo>
                <a:lnTo>
                  <a:pt x="235889" y="318719"/>
                </a:lnTo>
                <a:lnTo>
                  <a:pt x="187121" y="344830"/>
                </a:lnTo>
                <a:lnTo>
                  <a:pt x="140106" y="319684"/>
                </a:lnTo>
                <a:lnTo>
                  <a:pt x="100304" y="288036"/>
                </a:lnTo>
                <a:lnTo>
                  <a:pt x="67792" y="250456"/>
                </a:lnTo>
                <a:lnTo>
                  <a:pt x="42646" y="207543"/>
                </a:lnTo>
                <a:lnTo>
                  <a:pt x="24955" y="159880"/>
                </a:lnTo>
                <a:lnTo>
                  <a:pt x="14808" y="108051"/>
                </a:lnTo>
                <a:lnTo>
                  <a:pt x="46532" y="95224"/>
                </a:lnTo>
                <a:lnTo>
                  <a:pt x="72440" y="74676"/>
                </a:lnTo>
                <a:lnTo>
                  <a:pt x="90436" y="47091"/>
                </a:lnTo>
                <a:lnTo>
                  <a:pt x="98463" y="13131"/>
                </a:lnTo>
                <a:lnTo>
                  <a:pt x="262013" y="13131"/>
                </a:lnTo>
                <a:lnTo>
                  <a:pt x="312712" y="23901"/>
                </a:lnTo>
                <a:lnTo>
                  <a:pt x="344919" y="53555"/>
                </a:lnTo>
                <a:lnTo>
                  <a:pt x="358990" y="97205"/>
                </a:lnTo>
                <a:lnTo>
                  <a:pt x="358990" y="53797"/>
                </a:lnTo>
                <a:lnTo>
                  <a:pt x="340715" y="27686"/>
                </a:lnTo>
                <a:lnTo>
                  <a:pt x="316344" y="13131"/>
                </a:lnTo>
                <a:lnTo>
                  <a:pt x="306374" y="7188"/>
                </a:lnTo>
                <a:lnTo>
                  <a:pt x="261378" y="0"/>
                </a:lnTo>
                <a:lnTo>
                  <a:pt x="85102" y="0"/>
                </a:lnTo>
                <a:lnTo>
                  <a:pt x="79870" y="37338"/>
                </a:lnTo>
                <a:lnTo>
                  <a:pt x="62026" y="66408"/>
                </a:lnTo>
                <a:lnTo>
                  <a:pt x="34442" y="86677"/>
                </a:lnTo>
                <a:lnTo>
                  <a:pt x="0" y="97624"/>
                </a:lnTo>
                <a:lnTo>
                  <a:pt x="8267" y="148729"/>
                </a:lnTo>
                <a:lnTo>
                  <a:pt x="22834" y="195656"/>
                </a:lnTo>
                <a:lnTo>
                  <a:pt x="43624" y="238175"/>
                </a:lnTo>
                <a:lnTo>
                  <a:pt x="70523" y="276047"/>
                </a:lnTo>
                <a:lnTo>
                  <a:pt x="103466" y="309041"/>
                </a:lnTo>
                <a:lnTo>
                  <a:pt x="142367" y="336918"/>
                </a:lnTo>
                <a:lnTo>
                  <a:pt x="187121" y="359422"/>
                </a:lnTo>
                <a:lnTo>
                  <a:pt x="216331" y="344830"/>
                </a:lnTo>
                <a:lnTo>
                  <a:pt x="268414" y="311492"/>
                </a:lnTo>
                <a:lnTo>
                  <a:pt x="302615" y="279476"/>
                </a:lnTo>
                <a:lnTo>
                  <a:pt x="331304" y="242277"/>
                </a:lnTo>
                <a:lnTo>
                  <a:pt x="353542" y="200050"/>
                </a:lnTo>
                <a:lnTo>
                  <a:pt x="368401" y="152908"/>
                </a:lnTo>
                <a:lnTo>
                  <a:pt x="372872" y="102158"/>
                </a:lnTo>
                <a:close/>
              </a:path>
            </a:pathLst>
          </a:custGeom>
          <a:solidFill>
            <a:srgbClr val="1D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2672" y="29104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23055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00857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60874" y="290014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97705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1269" y="2912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72368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48569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23232" y="290014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947031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23232" y="293824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97882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3025" y="29306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575961" y="290413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481104" y="290014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50764" y="2490304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4">
                <a:moveTo>
                  <a:pt x="196710" y="214020"/>
                </a:moveTo>
                <a:lnTo>
                  <a:pt x="187731" y="170218"/>
                </a:lnTo>
                <a:lnTo>
                  <a:pt x="177317" y="214020"/>
                </a:lnTo>
                <a:lnTo>
                  <a:pt x="196710" y="214020"/>
                </a:lnTo>
                <a:close/>
              </a:path>
              <a:path w="373379" h="360044">
                <a:moveTo>
                  <a:pt x="347256" y="100330"/>
                </a:moveTo>
                <a:lnTo>
                  <a:pt x="335432" y="61328"/>
                </a:lnTo>
                <a:lnTo>
                  <a:pt x="316598" y="43561"/>
                </a:lnTo>
                <a:lnTo>
                  <a:pt x="307340" y="34836"/>
                </a:lnTo>
                <a:lnTo>
                  <a:pt x="292049" y="31597"/>
                </a:lnTo>
                <a:lnTo>
                  <a:pt x="292049" y="132461"/>
                </a:lnTo>
                <a:lnTo>
                  <a:pt x="289966" y="132562"/>
                </a:lnTo>
                <a:lnTo>
                  <a:pt x="289966" y="190461"/>
                </a:lnTo>
                <a:lnTo>
                  <a:pt x="289966" y="196291"/>
                </a:lnTo>
                <a:lnTo>
                  <a:pt x="283705" y="196291"/>
                </a:lnTo>
                <a:lnTo>
                  <a:pt x="283578" y="241300"/>
                </a:lnTo>
                <a:lnTo>
                  <a:pt x="283908" y="243090"/>
                </a:lnTo>
                <a:lnTo>
                  <a:pt x="289966" y="243090"/>
                </a:lnTo>
                <a:lnTo>
                  <a:pt x="289966" y="248818"/>
                </a:lnTo>
                <a:lnTo>
                  <a:pt x="264528" y="248818"/>
                </a:lnTo>
                <a:lnTo>
                  <a:pt x="264528" y="248691"/>
                </a:lnTo>
                <a:lnTo>
                  <a:pt x="264528" y="243027"/>
                </a:lnTo>
                <a:lnTo>
                  <a:pt x="270357" y="243027"/>
                </a:lnTo>
                <a:lnTo>
                  <a:pt x="271170" y="240982"/>
                </a:lnTo>
                <a:lnTo>
                  <a:pt x="271195" y="211518"/>
                </a:lnTo>
                <a:lnTo>
                  <a:pt x="250532" y="236740"/>
                </a:lnTo>
                <a:lnTo>
                  <a:pt x="250532" y="241338"/>
                </a:lnTo>
                <a:lnTo>
                  <a:pt x="252412" y="242798"/>
                </a:lnTo>
                <a:lnTo>
                  <a:pt x="257200" y="242798"/>
                </a:lnTo>
                <a:lnTo>
                  <a:pt x="257200" y="248627"/>
                </a:lnTo>
                <a:lnTo>
                  <a:pt x="193789" y="248627"/>
                </a:lnTo>
                <a:lnTo>
                  <a:pt x="193789" y="242785"/>
                </a:lnTo>
                <a:lnTo>
                  <a:pt x="198374" y="242785"/>
                </a:lnTo>
                <a:lnTo>
                  <a:pt x="201307" y="242354"/>
                </a:lnTo>
                <a:lnTo>
                  <a:pt x="201206" y="234708"/>
                </a:lnTo>
                <a:lnTo>
                  <a:pt x="200088" y="228155"/>
                </a:lnTo>
                <a:lnTo>
                  <a:pt x="198170" y="220433"/>
                </a:lnTo>
                <a:lnTo>
                  <a:pt x="175221" y="220433"/>
                </a:lnTo>
                <a:lnTo>
                  <a:pt x="172300" y="232117"/>
                </a:lnTo>
                <a:lnTo>
                  <a:pt x="170446" y="239001"/>
                </a:lnTo>
                <a:lnTo>
                  <a:pt x="170332" y="240347"/>
                </a:lnTo>
                <a:lnTo>
                  <a:pt x="170840" y="242760"/>
                </a:lnTo>
                <a:lnTo>
                  <a:pt x="179184" y="242760"/>
                </a:lnTo>
                <a:lnTo>
                  <a:pt x="179184" y="248589"/>
                </a:lnTo>
                <a:lnTo>
                  <a:pt x="126415" y="248589"/>
                </a:lnTo>
                <a:lnTo>
                  <a:pt x="126415" y="246786"/>
                </a:lnTo>
                <a:lnTo>
                  <a:pt x="126415" y="242785"/>
                </a:lnTo>
                <a:lnTo>
                  <a:pt x="132664" y="242785"/>
                </a:lnTo>
                <a:lnTo>
                  <a:pt x="133223" y="240931"/>
                </a:lnTo>
                <a:lnTo>
                  <a:pt x="133299" y="206933"/>
                </a:lnTo>
                <a:lnTo>
                  <a:pt x="117233" y="246786"/>
                </a:lnTo>
                <a:lnTo>
                  <a:pt x="100965" y="205727"/>
                </a:lnTo>
                <a:lnTo>
                  <a:pt x="101053" y="240690"/>
                </a:lnTo>
                <a:lnTo>
                  <a:pt x="101587" y="242849"/>
                </a:lnTo>
                <a:lnTo>
                  <a:pt x="107848" y="242849"/>
                </a:lnTo>
                <a:lnTo>
                  <a:pt x="107848" y="248691"/>
                </a:lnTo>
                <a:lnTo>
                  <a:pt x="88226" y="248691"/>
                </a:lnTo>
                <a:lnTo>
                  <a:pt x="88226" y="242785"/>
                </a:lnTo>
                <a:lnTo>
                  <a:pt x="94907" y="242785"/>
                </a:lnTo>
                <a:lnTo>
                  <a:pt x="95034" y="240347"/>
                </a:lnTo>
                <a:lnTo>
                  <a:pt x="95110" y="196088"/>
                </a:lnTo>
                <a:lnTo>
                  <a:pt x="88658" y="196088"/>
                </a:lnTo>
                <a:lnTo>
                  <a:pt x="88658" y="190246"/>
                </a:lnTo>
                <a:lnTo>
                  <a:pt x="109512" y="190246"/>
                </a:lnTo>
                <a:lnTo>
                  <a:pt x="120777" y="220294"/>
                </a:lnTo>
                <a:lnTo>
                  <a:pt x="132041" y="190246"/>
                </a:lnTo>
                <a:lnTo>
                  <a:pt x="152069" y="190246"/>
                </a:lnTo>
                <a:lnTo>
                  <a:pt x="152069" y="196088"/>
                </a:lnTo>
                <a:lnTo>
                  <a:pt x="145808" y="196088"/>
                </a:lnTo>
                <a:lnTo>
                  <a:pt x="145643" y="198170"/>
                </a:lnTo>
                <a:lnTo>
                  <a:pt x="145656" y="239839"/>
                </a:lnTo>
                <a:lnTo>
                  <a:pt x="146227" y="241300"/>
                </a:lnTo>
                <a:lnTo>
                  <a:pt x="147904" y="241985"/>
                </a:lnTo>
                <a:lnTo>
                  <a:pt x="151663" y="243446"/>
                </a:lnTo>
                <a:lnTo>
                  <a:pt x="158953" y="243027"/>
                </a:lnTo>
                <a:lnTo>
                  <a:pt x="161061" y="238823"/>
                </a:lnTo>
                <a:lnTo>
                  <a:pt x="163017" y="234708"/>
                </a:lnTo>
                <a:lnTo>
                  <a:pt x="164553" y="230378"/>
                </a:lnTo>
                <a:lnTo>
                  <a:pt x="165633" y="225920"/>
                </a:lnTo>
                <a:lnTo>
                  <a:pt x="174726" y="190246"/>
                </a:lnTo>
                <a:lnTo>
                  <a:pt x="180162" y="168935"/>
                </a:lnTo>
                <a:lnTo>
                  <a:pt x="192747" y="119583"/>
                </a:lnTo>
                <a:lnTo>
                  <a:pt x="217144" y="223875"/>
                </a:lnTo>
                <a:lnTo>
                  <a:pt x="234264" y="244106"/>
                </a:lnTo>
                <a:lnTo>
                  <a:pt x="237807" y="240347"/>
                </a:lnTo>
                <a:lnTo>
                  <a:pt x="238226" y="239115"/>
                </a:lnTo>
                <a:lnTo>
                  <a:pt x="238226" y="198170"/>
                </a:lnTo>
                <a:lnTo>
                  <a:pt x="237807" y="196088"/>
                </a:lnTo>
                <a:lnTo>
                  <a:pt x="231546" y="196088"/>
                </a:lnTo>
                <a:lnTo>
                  <a:pt x="231546" y="190246"/>
                </a:lnTo>
                <a:lnTo>
                  <a:pt x="257200" y="190246"/>
                </a:lnTo>
                <a:lnTo>
                  <a:pt x="257200" y="196088"/>
                </a:lnTo>
                <a:lnTo>
                  <a:pt x="250952" y="196088"/>
                </a:lnTo>
                <a:lnTo>
                  <a:pt x="250634" y="198170"/>
                </a:lnTo>
                <a:lnTo>
                  <a:pt x="250532" y="227799"/>
                </a:lnTo>
                <a:lnTo>
                  <a:pt x="271183" y="202577"/>
                </a:lnTo>
                <a:lnTo>
                  <a:pt x="271056" y="198805"/>
                </a:lnTo>
                <a:lnTo>
                  <a:pt x="269506" y="196291"/>
                </a:lnTo>
                <a:lnTo>
                  <a:pt x="264515" y="196291"/>
                </a:lnTo>
                <a:lnTo>
                  <a:pt x="264515" y="190461"/>
                </a:lnTo>
                <a:lnTo>
                  <a:pt x="289966" y="190461"/>
                </a:lnTo>
                <a:lnTo>
                  <a:pt x="289966" y="132562"/>
                </a:lnTo>
                <a:lnTo>
                  <a:pt x="287477" y="132676"/>
                </a:lnTo>
                <a:lnTo>
                  <a:pt x="206540" y="138709"/>
                </a:lnTo>
                <a:lnTo>
                  <a:pt x="203619" y="126403"/>
                </a:lnTo>
                <a:lnTo>
                  <a:pt x="291833" y="126415"/>
                </a:lnTo>
                <a:lnTo>
                  <a:pt x="292049" y="132461"/>
                </a:lnTo>
                <a:lnTo>
                  <a:pt x="292049" y="31597"/>
                </a:lnTo>
                <a:lnTo>
                  <a:pt x="262013" y="25234"/>
                </a:lnTo>
                <a:lnTo>
                  <a:pt x="227749" y="25234"/>
                </a:lnTo>
                <a:lnTo>
                  <a:pt x="227749" y="68630"/>
                </a:lnTo>
                <a:lnTo>
                  <a:pt x="225044" y="69672"/>
                </a:lnTo>
                <a:lnTo>
                  <a:pt x="203771" y="76911"/>
                </a:lnTo>
                <a:lnTo>
                  <a:pt x="170434" y="126415"/>
                </a:lnTo>
                <a:lnTo>
                  <a:pt x="181483" y="126415"/>
                </a:lnTo>
                <a:lnTo>
                  <a:pt x="177723" y="140817"/>
                </a:lnTo>
                <a:lnTo>
                  <a:pt x="160210" y="142024"/>
                </a:lnTo>
                <a:lnTo>
                  <a:pt x="158330" y="144945"/>
                </a:lnTo>
                <a:lnTo>
                  <a:pt x="153428" y="150837"/>
                </a:lnTo>
                <a:lnTo>
                  <a:pt x="146989" y="158051"/>
                </a:lnTo>
                <a:lnTo>
                  <a:pt x="140106" y="164452"/>
                </a:lnTo>
                <a:lnTo>
                  <a:pt x="133921" y="167894"/>
                </a:lnTo>
                <a:lnTo>
                  <a:pt x="129336" y="168935"/>
                </a:lnTo>
                <a:lnTo>
                  <a:pt x="124853" y="164452"/>
                </a:lnTo>
                <a:lnTo>
                  <a:pt x="124815" y="164134"/>
                </a:lnTo>
                <a:lnTo>
                  <a:pt x="126682" y="158496"/>
                </a:lnTo>
                <a:lnTo>
                  <a:pt x="128346" y="152869"/>
                </a:lnTo>
                <a:lnTo>
                  <a:pt x="132930" y="148069"/>
                </a:lnTo>
                <a:lnTo>
                  <a:pt x="135648" y="143052"/>
                </a:lnTo>
                <a:lnTo>
                  <a:pt x="53949" y="132676"/>
                </a:lnTo>
                <a:lnTo>
                  <a:pt x="53657" y="132638"/>
                </a:lnTo>
                <a:lnTo>
                  <a:pt x="49860" y="132676"/>
                </a:lnTo>
                <a:lnTo>
                  <a:pt x="50266" y="126415"/>
                </a:lnTo>
                <a:lnTo>
                  <a:pt x="148323" y="126403"/>
                </a:lnTo>
                <a:lnTo>
                  <a:pt x="193001" y="76555"/>
                </a:lnTo>
                <a:lnTo>
                  <a:pt x="173926" y="69672"/>
                </a:lnTo>
                <a:lnTo>
                  <a:pt x="171856" y="68834"/>
                </a:lnTo>
                <a:lnTo>
                  <a:pt x="172059" y="66751"/>
                </a:lnTo>
                <a:lnTo>
                  <a:pt x="194805" y="66751"/>
                </a:lnTo>
                <a:lnTo>
                  <a:pt x="201269" y="45008"/>
                </a:lnTo>
                <a:lnTo>
                  <a:pt x="201676" y="43561"/>
                </a:lnTo>
                <a:lnTo>
                  <a:pt x="203555" y="43980"/>
                </a:lnTo>
                <a:lnTo>
                  <a:pt x="203555" y="45008"/>
                </a:lnTo>
                <a:lnTo>
                  <a:pt x="205651" y="66751"/>
                </a:lnTo>
                <a:lnTo>
                  <a:pt x="227126" y="66751"/>
                </a:lnTo>
                <a:lnTo>
                  <a:pt x="227749" y="68630"/>
                </a:lnTo>
                <a:lnTo>
                  <a:pt x="227749" y="25234"/>
                </a:lnTo>
                <a:lnTo>
                  <a:pt x="109093" y="25234"/>
                </a:lnTo>
                <a:lnTo>
                  <a:pt x="99352" y="56349"/>
                </a:lnTo>
                <a:lnTo>
                  <a:pt x="81686" y="82283"/>
                </a:lnTo>
                <a:lnTo>
                  <a:pt x="57492" y="102539"/>
                </a:lnTo>
                <a:lnTo>
                  <a:pt x="28155" y="116611"/>
                </a:lnTo>
                <a:lnTo>
                  <a:pt x="38760" y="164134"/>
                </a:lnTo>
                <a:lnTo>
                  <a:pt x="56019" y="207568"/>
                </a:lnTo>
                <a:lnTo>
                  <a:pt x="79730" y="246481"/>
                </a:lnTo>
                <a:lnTo>
                  <a:pt x="109664" y="280454"/>
                </a:lnTo>
                <a:lnTo>
                  <a:pt x="145605" y="309067"/>
                </a:lnTo>
                <a:lnTo>
                  <a:pt x="187325" y="331889"/>
                </a:lnTo>
                <a:lnTo>
                  <a:pt x="231927" y="307213"/>
                </a:lnTo>
                <a:lnTo>
                  <a:pt x="270929" y="276148"/>
                </a:lnTo>
                <a:lnTo>
                  <a:pt x="303276" y="239001"/>
                </a:lnTo>
                <a:lnTo>
                  <a:pt x="327914" y="196011"/>
                </a:lnTo>
                <a:lnTo>
                  <a:pt x="329793" y="190246"/>
                </a:lnTo>
                <a:lnTo>
                  <a:pt x="343789" y="147485"/>
                </a:lnTo>
                <a:lnTo>
                  <a:pt x="344436" y="138709"/>
                </a:lnTo>
                <a:lnTo>
                  <a:pt x="345338" y="126403"/>
                </a:lnTo>
                <a:lnTo>
                  <a:pt x="345833" y="119583"/>
                </a:lnTo>
                <a:lnTo>
                  <a:pt x="347256" y="100330"/>
                </a:lnTo>
                <a:close/>
              </a:path>
              <a:path w="373379" h="360044">
                <a:moveTo>
                  <a:pt x="372872" y="102158"/>
                </a:moveTo>
                <a:lnTo>
                  <a:pt x="363258" y="59880"/>
                </a:lnTo>
                <a:lnTo>
                  <a:pt x="358990" y="53797"/>
                </a:lnTo>
                <a:lnTo>
                  <a:pt x="358990" y="97205"/>
                </a:lnTo>
                <a:lnTo>
                  <a:pt x="355244" y="149974"/>
                </a:lnTo>
                <a:lnTo>
                  <a:pt x="338823" y="200329"/>
                </a:lnTo>
                <a:lnTo>
                  <a:pt x="312762" y="245719"/>
                </a:lnTo>
                <a:lnTo>
                  <a:pt x="278117" y="285432"/>
                </a:lnTo>
                <a:lnTo>
                  <a:pt x="235889" y="318719"/>
                </a:lnTo>
                <a:lnTo>
                  <a:pt x="187121" y="344830"/>
                </a:lnTo>
                <a:lnTo>
                  <a:pt x="140106" y="319684"/>
                </a:lnTo>
                <a:lnTo>
                  <a:pt x="100304" y="288036"/>
                </a:lnTo>
                <a:lnTo>
                  <a:pt x="67792" y="250456"/>
                </a:lnTo>
                <a:lnTo>
                  <a:pt x="42646" y="207543"/>
                </a:lnTo>
                <a:lnTo>
                  <a:pt x="24955" y="159880"/>
                </a:lnTo>
                <a:lnTo>
                  <a:pt x="14808" y="108051"/>
                </a:lnTo>
                <a:lnTo>
                  <a:pt x="46532" y="95224"/>
                </a:lnTo>
                <a:lnTo>
                  <a:pt x="72440" y="74676"/>
                </a:lnTo>
                <a:lnTo>
                  <a:pt x="90436" y="47091"/>
                </a:lnTo>
                <a:lnTo>
                  <a:pt x="98463" y="13131"/>
                </a:lnTo>
                <a:lnTo>
                  <a:pt x="262013" y="13131"/>
                </a:lnTo>
                <a:lnTo>
                  <a:pt x="312712" y="23901"/>
                </a:lnTo>
                <a:lnTo>
                  <a:pt x="344919" y="53555"/>
                </a:lnTo>
                <a:lnTo>
                  <a:pt x="358990" y="97205"/>
                </a:lnTo>
                <a:lnTo>
                  <a:pt x="358990" y="53797"/>
                </a:lnTo>
                <a:lnTo>
                  <a:pt x="340715" y="27686"/>
                </a:lnTo>
                <a:lnTo>
                  <a:pt x="316344" y="13131"/>
                </a:lnTo>
                <a:lnTo>
                  <a:pt x="306374" y="7188"/>
                </a:lnTo>
                <a:lnTo>
                  <a:pt x="261378" y="0"/>
                </a:lnTo>
                <a:lnTo>
                  <a:pt x="85102" y="0"/>
                </a:lnTo>
                <a:lnTo>
                  <a:pt x="79870" y="37338"/>
                </a:lnTo>
                <a:lnTo>
                  <a:pt x="62026" y="66408"/>
                </a:lnTo>
                <a:lnTo>
                  <a:pt x="34442" y="86677"/>
                </a:lnTo>
                <a:lnTo>
                  <a:pt x="0" y="97624"/>
                </a:lnTo>
                <a:lnTo>
                  <a:pt x="8267" y="148729"/>
                </a:lnTo>
                <a:lnTo>
                  <a:pt x="22834" y="195656"/>
                </a:lnTo>
                <a:lnTo>
                  <a:pt x="43624" y="238175"/>
                </a:lnTo>
                <a:lnTo>
                  <a:pt x="70523" y="276047"/>
                </a:lnTo>
                <a:lnTo>
                  <a:pt x="103466" y="309041"/>
                </a:lnTo>
                <a:lnTo>
                  <a:pt x="142367" y="336918"/>
                </a:lnTo>
                <a:lnTo>
                  <a:pt x="187121" y="359422"/>
                </a:lnTo>
                <a:lnTo>
                  <a:pt x="216331" y="344830"/>
                </a:lnTo>
                <a:lnTo>
                  <a:pt x="268414" y="311492"/>
                </a:lnTo>
                <a:lnTo>
                  <a:pt x="302615" y="279476"/>
                </a:lnTo>
                <a:lnTo>
                  <a:pt x="331304" y="242277"/>
                </a:lnTo>
                <a:lnTo>
                  <a:pt x="353542" y="200050"/>
                </a:lnTo>
                <a:lnTo>
                  <a:pt x="368401" y="152908"/>
                </a:lnTo>
                <a:lnTo>
                  <a:pt x="372872" y="102158"/>
                </a:lnTo>
                <a:close/>
              </a:path>
            </a:pathLst>
          </a:custGeom>
          <a:solidFill>
            <a:srgbClr val="1D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2672" y="29104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23055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00857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60874" y="290014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97705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1269" y="2912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72368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48569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23232" y="290014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947031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23232" y="293824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97882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3025" y="29306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575961" y="290413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481104" y="290014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50764" y="2490304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4">
                <a:moveTo>
                  <a:pt x="196710" y="214020"/>
                </a:moveTo>
                <a:lnTo>
                  <a:pt x="187731" y="170218"/>
                </a:lnTo>
                <a:lnTo>
                  <a:pt x="177317" y="214020"/>
                </a:lnTo>
                <a:lnTo>
                  <a:pt x="196710" y="214020"/>
                </a:lnTo>
                <a:close/>
              </a:path>
              <a:path w="373379" h="360044">
                <a:moveTo>
                  <a:pt x="347256" y="100330"/>
                </a:moveTo>
                <a:lnTo>
                  <a:pt x="335432" y="61328"/>
                </a:lnTo>
                <a:lnTo>
                  <a:pt x="316598" y="43561"/>
                </a:lnTo>
                <a:lnTo>
                  <a:pt x="307340" y="34836"/>
                </a:lnTo>
                <a:lnTo>
                  <a:pt x="292049" y="31597"/>
                </a:lnTo>
                <a:lnTo>
                  <a:pt x="292049" y="132461"/>
                </a:lnTo>
                <a:lnTo>
                  <a:pt x="289966" y="132562"/>
                </a:lnTo>
                <a:lnTo>
                  <a:pt x="289966" y="190461"/>
                </a:lnTo>
                <a:lnTo>
                  <a:pt x="289966" y="196291"/>
                </a:lnTo>
                <a:lnTo>
                  <a:pt x="283705" y="196291"/>
                </a:lnTo>
                <a:lnTo>
                  <a:pt x="283578" y="241300"/>
                </a:lnTo>
                <a:lnTo>
                  <a:pt x="283908" y="243090"/>
                </a:lnTo>
                <a:lnTo>
                  <a:pt x="289966" y="243090"/>
                </a:lnTo>
                <a:lnTo>
                  <a:pt x="289966" y="248818"/>
                </a:lnTo>
                <a:lnTo>
                  <a:pt x="264528" y="248818"/>
                </a:lnTo>
                <a:lnTo>
                  <a:pt x="264528" y="248691"/>
                </a:lnTo>
                <a:lnTo>
                  <a:pt x="264528" y="243027"/>
                </a:lnTo>
                <a:lnTo>
                  <a:pt x="270357" y="243027"/>
                </a:lnTo>
                <a:lnTo>
                  <a:pt x="271170" y="240982"/>
                </a:lnTo>
                <a:lnTo>
                  <a:pt x="271195" y="211518"/>
                </a:lnTo>
                <a:lnTo>
                  <a:pt x="250532" y="236740"/>
                </a:lnTo>
                <a:lnTo>
                  <a:pt x="250532" y="241338"/>
                </a:lnTo>
                <a:lnTo>
                  <a:pt x="252412" y="242798"/>
                </a:lnTo>
                <a:lnTo>
                  <a:pt x="257200" y="242798"/>
                </a:lnTo>
                <a:lnTo>
                  <a:pt x="257200" y="248627"/>
                </a:lnTo>
                <a:lnTo>
                  <a:pt x="193789" y="248627"/>
                </a:lnTo>
                <a:lnTo>
                  <a:pt x="193789" y="242785"/>
                </a:lnTo>
                <a:lnTo>
                  <a:pt x="198374" y="242785"/>
                </a:lnTo>
                <a:lnTo>
                  <a:pt x="201307" y="242354"/>
                </a:lnTo>
                <a:lnTo>
                  <a:pt x="201206" y="234708"/>
                </a:lnTo>
                <a:lnTo>
                  <a:pt x="200088" y="228155"/>
                </a:lnTo>
                <a:lnTo>
                  <a:pt x="198170" y="220433"/>
                </a:lnTo>
                <a:lnTo>
                  <a:pt x="175221" y="220433"/>
                </a:lnTo>
                <a:lnTo>
                  <a:pt x="172300" y="232117"/>
                </a:lnTo>
                <a:lnTo>
                  <a:pt x="170446" y="239001"/>
                </a:lnTo>
                <a:lnTo>
                  <a:pt x="170332" y="240347"/>
                </a:lnTo>
                <a:lnTo>
                  <a:pt x="170840" y="242760"/>
                </a:lnTo>
                <a:lnTo>
                  <a:pt x="179184" y="242760"/>
                </a:lnTo>
                <a:lnTo>
                  <a:pt x="179184" y="248589"/>
                </a:lnTo>
                <a:lnTo>
                  <a:pt x="126415" y="248589"/>
                </a:lnTo>
                <a:lnTo>
                  <a:pt x="126415" y="246786"/>
                </a:lnTo>
                <a:lnTo>
                  <a:pt x="126415" y="242785"/>
                </a:lnTo>
                <a:lnTo>
                  <a:pt x="132664" y="242785"/>
                </a:lnTo>
                <a:lnTo>
                  <a:pt x="133223" y="240931"/>
                </a:lnTo>
                <a:lnTo>
                  <a:pt x="133299" y="206933"/>
                </a:lnTo>
                <a:lnTo>
                  <a:pt x="117233" y="246786"/>
                </a:lnTo>
                <a:lnTo>
                  <a:pt x="100965" y="205727"/>
                </a:lnTo>
                <a:lnTo>
                  <a:pt x="101053" y="240690"/>
                </a:lnTo>
                <a:lnTo>
                  <a:pt x="101587" y="242849"/>
                </a:lnTo>
                <a:lnTo>
                  <a:pt x="107848" y="242849"/>
                </a:lnTo>
                <a:lnTo>
                  <a:pt x="107848" y="248691"/>
                </a:lnTo>
                <a:lnTo>
                  <a:pt x="88226" y="248691"/>
                </a:lnTo>
                <a:lnTo>
                  <a:pt x="88226" y="242785"/>
                </a:lnTo>
                <a:lnTo>
                  <a:pt x="94907" y="242785"/>
                </a:lnTo>
                <a:lnTo>
                  <a:pt x="95034" y="240347"/>
                </a:lnTo>
                <a:lnTo>
                  <a:pt x="95110" y="196088"/>
                </a:lnTo>
                <a:lnTo>
                  <a:pt x="88658" y="196088"/>
                </a:lnTo>
                <a:lnTo>
                  <a:pt x="88658" y="190246"/>
                </a:lnTo>
                <a:lnTo>
                  <a:pt x="109512" y="190246"/>
                </a:lnTo>
                <a:lnTo>
                  <a:pt x="120777" y="220294"/>
                </a:lnTo>
                <a:lnTo>
                  <a:pt x="132041" y="190246"/>
                </a:lnTo>
                <a:lnTo>
                  <a:pt x="152069" y="190246"/>
                </a:lnTo>
                <a:lnTo>
                  <a:pt x="152069" y="196088"/>
                </a:lnTo>
                <a:lnTo>
                  <a:pt x="145808" y="196088"/>
                </a:lnTo>
                <a:lnTo>
                  <a:pt x="145643" y="198170"/>
                </a:lnTo>
                <a:lnTo>
                  <a:pt x="145656" y="239839"/>
                </a:lnTo>
                <a:lnTo>
                  <a:pt x="146227" y="241300"/>
                </a:lnTo>
                <a:lnTo>
                  <a:pt x="147904" y="241985"/>
                </a:lnTo>
                <a:lnTo>
                  <a:pt x="151663" y="243446"/>
                </a:lnTo>
                <a:lnTo>
                  <a:pt x="158953" y="243027"/>
                </a:lnTo>
                <a:lnTo>
                  <a:pt x="161061" y="238823"/>
                </a:lnTo>
                <a:lnTo>
                  <a:pt x="163017" y="234708"/>
                </a:lnTo>
                <a:lnTo>
                  <a:pt x="164553" y="230378"/>
                </a:lnTo>
                <a:lnTo>
                  <a:pt x="165633" y="225920"/>
                </a:lnTo>
                <a:lnTo>
                  <a:pt x="174726" y="190246"/>
                </a:lnTo>
                <a:lnTo>
                  <a:pt x="180162" y="168935"/>
                </a:lnTo>
                <a:lnTo>
                  <a:pt x="192747" y="119583"/>
                </a:lnTo>
                <a:lnTo>
                  <a:pt x="217144" y="223875"/>
                </a:lnTo>
                <a:lnTo>
                  <a:pt x="234264" y="244106"/>
                </a:lnTo>
                <a:lnTo>
                  <a:pt x="237807" y="240347"/>
                </a:lnTo>
                <a:lnTo>
                  <a:pt x="238226" y="239115"/>
                </a:lnTo>
                <a:lnTo>
                  <a:pt x="238226" y="198170"/>
                </a:lnTo>
                <a:lnTo>
                  <a:pt x="237807" y="196088"/>
                </a:lnTo>
                <a:lnTo>
                  <a:pt x="231546" y="196088"/>
                </a:lnTo>
                <a:lnTo>
                  <a:pt x="231546" y="190246"/>
                </a:lnTo>
                <a:lnTo>
                  <a:pt x="257200" y="190246"/>
                </a:lnTo>
                <a:lnTo>
                  <a:pt x="257200" y="196088"/>
                </a:lnTo>
                <a:lnTo>
                  <a:pt x="250952" y="196088"/>
                </a:lnTo>
                <a:lnTo>
                  <a:pt x="250634" y="198170"/>
                </a:lnTo>
                <a:lnTo>
                  <a:pt x="250532" y="227799"/>
                </a:lnTo>
                <a:lnTo>
                  <a:pt x="271183" y="202577"/>
                </a:lnTo>
                <a:lnTo>
                  <a:pt x="271056" y="198805"/>
                </a:lnTo>
                <a:lnTo>
                  <a:pt x="269506" y="196291"/>
                </a:lnTo>
                <a:lnTo>
                  <a:pt x="264515" y="196291"/>
                </a:lnTo>
                <a:lnTo>
                  <a:pt x="264515" y="190461"/>
                </a:lnTo>
                <a:lnTo>
                  <a:pt x="289966" y="190461"/>
                </a:lnTo>
                <a:lnTo>
                  <a:pt x="289966" y="132562"/>
                </a:lnTo>
                <a:lnTo>
                  <a:pt x="287477" y="132676"/>
                </a:lnTo>
                <a:lnTo>
                  <a:pt x="206540" y="138709"/>
                </a:lnTo>
                <a:lnTo>
                  <a:pt x="203619" y="126403"/>
                </a:lnTo>
                <a:lnTo>
                  <a:pt x="291833" y="126415"/>
                </a:lnTo>
                <a:lnTo>
                  <a:pt x="292049" y="132461"/>
                </a:lnTo>
                <a:lnTo>
                  <a:pt x="292049" y="31597"/>
                </a:lnTo>
                <a:lnTo>
                  <a:pt x="262013" y="25234"/>
                </a:lnTo>
                <a:lnTo>
                  <a:pt x="227749" y="25234"/>
                </a:lnTo>
                <a:lnTo>
                  <a:pt x="227749" y="68630"/>
                </a:lnTo>
                <a:lnTo>
                  <a:pt x="225044" y="69672"/>
                </a:lnTo>
                <a:lnTo>
                  <a:pt x="203771" y="76911"/>
                </a:lnTo>
                <a:lnTo>
                  <a:pt x="170434" y="126415"/>
                </a:lnTo>
                <a:lnTo>
                  <a:pt x="181483" y="126415"/>
                </a:lnTo>
                <a:lnTo>
                  <a:pt x="177723" y="140817"/>
                </a:lnTo>
                <a:lnTo>
                  <a:pt x="160210" y="142024"/>
                </a:lnTo>
                <a:lnTo>
                  <a:pt x="158330" y="144945"/>
                </a:lnTo>
                <a:lnTo>
                  <a:pt x="153428" y="150837"/>
                </a:lnTo>
                <a:lnTo>
                  <a:pt x="146989" y="158051"/>
                </a:lnTo>
                <a:lnTo>
                  <a:pt x="140106" y="164452"/>
                </a:lnTo>
                <a:lnTo>
                  <a:pt x="133921" y="167894"/>
                </a:lnTo>
                <a:lnTo>
                  <a:pt x="129336" y="168935"/>
                </a:lnTo>
                <a:lnTo>
                  <a:pt x="124853" y="164452"/>
                </a:lnTo>
                <a:lnTo>
                  <a:pt x="124815" y="164134"/>
                </a:lnTo>
                <a:lnTo>
                  <a:pt x="126682" y="158496"/>
                </a:lnTo>
                <a:lnTo>
                  <a:pt x="128346" y="152869"/>
                </a:lnTo>
                <a:lnTo>
                  <a:pt x="132930" y="148069"/>
                </a:lnTo>
                <a:lnTo>
                  <a:pt x="135648" y="143052"/>
                </a:lnTo>
                <a:lnTo>
                  <a:pt x="53949" y="132676"/>
                </a:lnTo>
                <a:lnTo>
                  <a:pt x="53657" y="132638"/>
                </a:lnTo>
                <a:lnTo>
                  <a:pt x="49860" y="132676"/>
                </a:lnTo>
                <a:lnTo>
                  <a:pt x="50266" y="126415"/>
                </a:lnTo>
                <a:lnTo>
                  <a:pt x="148323" y="126403"/>
                </a:lnTo>
                <a:lnTo>
                  <a:pt x="193001" y="76555"/>
                </a:lnTo>
                <a:lnTo>
                  <a:pt x="173926" y="69672"/>
                </a:lnTo>
                <a:lnTo>
                  <a:pt x="171856" y="68834"/>
                </a:lnTo>
                <a:lnTo>
                  <a:pt x="172059" y="66751"/>
                </a:lnTo>
                <a:lnTo>
                  <a:pt x="194805" y="66751"/>
                </a:lnTo>
                <a:lnTo>
                  <a:pt x="201269" y="45008"/>
                </a:lnTo>
                <a:lnTo>
                  <a:pt x="201676" y="43561"/>
                </a:lnTo>
                <a:lnTo>
                  <a:pt x="203555" y="43980"/>
                </a:lnTo>
                <a:lnTo>
                  <a:pt x="203555" y="45008"/>
                </a:lnTo>
                <a:lnTo>
                  <a:pt x="205651" y="66751"/>
                </a:lnTo>
                <a:lnTo>
                  <a:pt x="227126" y="66751"/>
                </a:lnTo>
                <a:lnTo>
                  <a:pt x="227749" y="68630"/>
                </a:lnTo>
                <a:lnTo>
                  <a:pt x="227749" y="25234"/>
                </a:lnTo>
                <a:lnTo>
                  <a:pt x="109093" y="25234"/>
                </a:lnTo>
                <a:lnTo>
                  <a:pt x="99352" y="56349"/>
                </a:lnTo>
                <a:lnTo>
                  <a:pt x="81686" y="82283"/>
                </a:lnTo>
                <a:lnTo>
                  <a:pt x="57492" y="102539"/>
                </a:lnTo>
                <a:lnTo>
                  <a:pt x="28155" y="116611"/>
                </a:lnTo>
                <a:lnTo>
                  <a:pt x="38760" y="164134"/>
                </a:lnTo>
                <a:lnTo>
                  <a:pt x="56019" y="207568"/>
                </a:lnTo>
                <a:lnTo>
                  <a:pt x="79730" y="246481"/>
                </a:lnTo>
                <a:lnTo>
                  <a:pt x="109664" y="280454"/>
                </a:lnTo>
                <a:lnTo>
                  <a:pt x="145605" y="309067"/>
                </a:lnTo>
                <a:lnTo>
                  <a:pt x="187325" y="331889"/>
                </a:lnTo>
                <a:lnTo>
                  <a:pt x="231927" y="307213"/>
                </a:lnTo>
                <a:lnTo>
                  <a:pt x="270929" y="276148"/>
                </a:lnTo>
                <a:lnTo>
                  <a:pt x="303276" y="239001"/>
                </a:lnTo>
                <a:lnTo>
                  <a:pt x="327914" y="196011"/>
                </a:lnTo>
                <a:lnTo>
                  <a:pt x="329793" y="190246"/>
                </a:lnTo>
                <a:lnTo>
                  <a:pt x="343789" y="147485"/>
                </a:lnTo>
                <a:lnTo>
                  <a:pt x="344436" y="138709"/>
                </a:lnTo>
                <a:lnTo>
                  <a:pt x="345338" y="126403"/>
                </a:lnTo>
                <a:lnTo>
                  <a:pt x="345833" y="119583"/>
                </a:lnTo>
                <a:lnTo>
                  <a:pt x="347256" y="100330"/>
                </a:lnTo>
                <a:close/>
              </a:path>
              <a:path w="373379" h="360044">
                <a:moveTo>
                  <a:pt x="372872" y="102158"/>
                </a:moveTo>
                <a:lnTo>
                  <a:pt x="363258" y="59880"/>
                </a:lnTo>
                <a:lnTo>
                  <a:pt x="358990" y="53797"/>
                </a:lnTo>
                <a:lnTo>
                  <a:pt x="358990" y="97205"/>
                </a:lnTo>
                <a:lnTo>
                  <a:pt x="355244" y="149974"/>
                </a:lnTo>
                <a:lnTo>
                  <a:pt x="338823" y="200329"/>
                </a:lnTo>
                <a:lnTo>
                  <a:pt x="312762" y="245719"/>
                </a:lnTo>
                <a:lnTo>
                  <a:pt x="278117" y="285432"/>
                </a:lnTo>
                <a:lnTo>
                  <a:pt x="235889" y="318719"/>
                </a:lnTo>
                <a:lnTo>
                  <a:pt x="187121" y="344830"/>
                </a:lnTo>
                <a:lnTo>
                  <a:pt x="140106" y="319684"/>
                </a:lnTo>
                <a:lnTo>
                  <a:pt x="100304" y="288036"/>
                </a:lnTo>
                <a:lnTo>
                  <a:pt x="67792" y="250456"/>
                </a:lnTo>
                <a:lnTo>
                  <a:pt x="42646" y="207543"/>
                </a:lnTo>
                <a:lnTo>
                  <a:pt x="24955" y="159880"/>
                </a:lnTo>
                <a:lnTo>
                  <a:pt x="14808" y="108051"/>
                </a:lnTo>
                <a:lnTo>
                  <a:pt x="46532" y="95224"/>
                </a:lnTo>
                <a:lnTo>
                  <a:pt x="72440" y="74676"/>
                </a:lnTo>
                <a:lnTo>
                  <a:pt x="90436" y="47091"/>
                </a:lnTo>
                <a:lnTo>
                  <a:pt x="98463" y="13131"/>
                </a:lnTo>
                <a:lnTo>
                  <a:pt x="262013" y="13131"/>
                </a:lnTo>
                <a:lnTo>
                  <a:pt x="312712" y="23901"/>
                </a:lnTo>
                <a:lnTo>
                  <a:pt x="344919" y="53555"/>
                </a:lnTo>
                <a:lnTo>
                  <a:pt x="358990" y="97205"/>
                </a:lnTo>
                <a:lnTo>
                  <a:pt x="358990" y="53797"/>
                </a:lnTo>
                <a:lnTo>
                  <a:pt x="340715" y="27686"/>
                </a:lnTo>
                <a:lnTo>
                  <a:pt x="316344" y="13131"/>
                </a:lnTo>
                <a:lnTo>
                  <a:pt x="306374" y="7188"/>
                </a:lnTo>
                <a:lnTo>
                  <a:pt x="261378" y="0"/>
                </a:lnTo>
                <a:lnTo>
                  <a:pt x="85102" y="0"/>
                </a:lnTo>
                <a:lnTo>
                  <a:pt x="79870" y="37338"/>
                </a:lnTo>
                <a:lnTo>
                  <a:pt x="62026" y="66408"/>
                </a:lnTo>
                <a:lnTo>
                  <a:pt x="34442" y="86677"/>
                </a:lnTo>
                <a:lnTo>
                  <a:pt x="0" y="97624"/>
                </a:lnTo>
                <a:lnTo>
                  <a:pt x="8267" y="148729"/>
                </a:lnTo>
                <a:lnTo>
                  <a:pt x="22834" y="195656"/>
                </a:lnTo>
                <a:lnTo>
                  <a:pt x="43624" y="238175"/>
                </a:lnTo>
                <a:lnTo>
                  <a:pt x="70523" y="276047"/>
                </a:lnTo>
                <a:lnTo>
                  <a:pt x="103466" y="309041"/>
                </a:lnTo>
                <a:lnTo>
                  <a:pt x="142367" y="336918"/>
                </a:lnTo>
                <a:lnTo>
                  <a:pt x="187121" y="359422"/>
                </a:lnTo>
                <a:lnTo>
                  <a:pt x="216331" y="344830"/>
                </a:lnTo>
                <a:lnTo>
                  <a:pt x="268414" y="311492"/>
                </a:lnTo>
                <a:lnTo>
                  <a:pt x="302615" y="279476"/>
                </a:lnTo>
                <a:lnTo>
                  <a:pt x="331304" y="242277"/>
                </a:lnTo>
                <a:lnTo>
                  <a:pt x="353542" y="200050"/>
                </a:lnTo>
                <a:lnTo>
                  <a:pt x="368401" y="152908"/>
                </a:lnTo>
                <a:lnTo>
                  <a:pt x="372872" y="102158"/>
                </a:lnTo>
                <a:close/>
              </a:path>
            </a:pathLst>
          </a:custGeom>
          <a:solidFill>
            <a:srgbClr val="1D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2672" y="29104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23055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00857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60874" y="290014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97705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1269" y="2912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72368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48569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23232" y="290014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947031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23232" y="293824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97882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3025" y="29306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575961" y="290413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481104" y="290014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8607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504" y="690853"/>
            <a:ext cx="5058791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250842" y="2995802"/>
            <a:ext cx="1414145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97615"/>
            <a:ext cx="5760085" cy="342900"/>
            <a:chOff x="0" y="2897615"/>
            <a:chExt cx="5760085" cy="342900"/>
          </a:xfrm>
        </p:grpSpPr>
        <p:sp>
          <p:nvSpPr>
            <p:cNvPr id="3" name="object 3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6097" y="279557"/>
            <a:ext cx="475043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Microsoft Sans Serif"/>
                <a:cs typeface="Microsoft Sans Serif"/>
              </a:rPr>
              <a:t>Московский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авиационный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институт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(национальный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исследовательский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университет)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Институт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85" dirty="0">
                <a:latin typeface="Microsoft Sans Serif"/>
                <a:cs typeface="Microsoft Sans Serif"/>
              </a:rPr>
              <a:t>№</a:t>
            </a:r>
            <a:r>
              <a:rPr sz="1000" spc="-1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8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«Компьютерные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науки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и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прикладная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математика»</a:t>
            </a:r>
            <a:endParaRPr sz="1000" dirty="0">
              <a:latin typeface="Microsoft Sans Serif"/>
              <a:cs typeface="Microsoft Sans Serif"/>
            </a:endParaRPr>
          </a:p>
          <a:p>
            <a:pPr marR="36195" algn="ctr">
              <a:lnSpc>
                <a:spcPts val="1190"/>
              </a:lnSpc>
            </a:pPr>
            <a:r>
              <a:rPr sz="1000" spc="-60" dirty="0">
                <a:latin typeface="Microsoft Sans Serif"/>
                <a:cs typeface="Microsoft Sans Serif"/>
              </a:rPr>
              <a:t>Кафедра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85" dirty="0">
                <a:latin typeface="Microsoft Sans Serif"/>
                <a:cs typeface="Microsoft Sans Serif"/>
              </a:rPr>
              <a:t>№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806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«Вычислительная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математика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и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программирование»</a:t>
            </a:r>
            <a:endParaRPr sz="10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044" y="1012825"/>
            <a:ext cx="5039995" cy="632866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5405" rIns="0" bIns="0" rtlCol="0">
            <a:spAutoFit/>
          </a:bodyPr>
          <a:lstStyle/>
          <a:p>
            <a:pPr marL="100965" marR="92710" algn="ctr">
              <a:lnSpc>
                <a:spcPts val="1390"/>
              </a:lnSpc>
              <a:spcBef>
                <a:spcPts val="515"/>
              </a:spcBef>
            </a:pPr>
            <a:r>
              <a:rPr lang="ru-RU" sz="1200" b="1" spc="-30" dirty="0">
                <a:solidFill>
                  <a:srgbClr val="FFFFFF"/>
                </a:solidFill>
                <a:latin typeface="Arial"/>
                <a:cs typeface="Arial"/>
              </a:rPr>
              <a:t>Кластеризация учащихся с использованием машинного обучения на основе анкетных ответов в свободной форме</a:t>
            </a: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lang="ru-RU" sz="1100" spc="-35" dirty="0">
                <a:solidFill>
                  <a:srgbClr val="FFFFFF"/>
                </a:solidFill>
                <a:latin typeface="Trebuchet MS"/>
                <a:cs typeface="Trebuchet MS"/>
              </a:rPr>
              <a:t>Выпускная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rebuchet MS"/>
                <a:cs typeface="Trebuchet MS"/>
              </a:rPr>
              <a:t>квалификационная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rebuchet MS"/>
                <a:cs typeface="Trebuchet MS"/>
              </a:rPr>
              <a:t>работа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rebuchet MS"/>
                <a:cs typeface="Trebuchet MS"/>
              </a:rPr>
              <a:t>бакалавра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275" y="1896096"/>
            <a:ext cx="3806825" cy="1042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b="1" spc="-40" dirty="0">
                <a:latin typeface="Arial"/>
                <a:cs typeface="Arial"/>
              </a:rPr>
              <a:t>Студент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lang="ru-RU" sz="1100" b="1" spc="-55" dirty="0">
                <a:latin typeface="Arial"/>
                <a:cs typeface="Arial"/>
              </a:rPr>
              <a:t>группы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М8О-40</a:t>
            </a:r>
            <a:r>
              <a:rPr lang="ru-RU" sz="1100" b="1" spc="10" dirty="0">
                <a:latin typeface="Arial"/>
                <a:cs typeface="Arial"/>
              </a:rPr>
              <a:t>8</a:t>
            </a:r>
            <a:r>
              <a:rPr sz="1100" b="1" spc="10" dirty="0">
                <a:latin typeface="Arial"/>
                <a:cs typeface="Arial"/>
              </a:rPr>
              <a:t>Б-</a:t>
            </a:r>
            <a:r>
              <a:rPr lang="ru-RU" sz="1100" b="1" spc="10" dirty="0">
                <a:latin typeface="Arial"/>
                <a:cs typeface="Arial"/>
              </a:rPr>
              <a:t>20</a:t>
            </a:r>
            <a:r>
              <a:rPr sz="1100" b="1" spc="10" dirty="0">
                <a:latin typeface="Arial"/>
                <a:cs typeface="Arial"/>
              </a:rPr>
              <a:t>: </a:t>
            </a:r>
            <a:r>
              <a:rPr lang="ru-RU" sz="1100" spc="-30" dirty="0">
                <a:latin typeface="Trebuchet MS"/>
                <a:cs typeface="Trebuchet MS"/>
              </a:rPr>
              <a:t>Морозов Артем </a:t>
            </a:r>
            <a:r>
              <a:rPr lang="ru-RU" sz="1100" spc="-55" dirty="0">
                <a:latin typeface="Trebuchet MS"/>
                <a:cs typeface="Trebuchet MS"/>
              </a:rPr>
              <a:t>Борисович </a:t>
            </a:r>
            <a:r>
              <a:rPr lang="ru-RU" sz="1100" spc="-325" dirty="0">
                <a:latin typeface="Trebuchet MS"/>
                <a:cs typeface="Trebuchet MS"/>
              </a:rPr>
              <a:t> </a:t>
            </a:r>
            <a:r>
              <a:rPr sz="1100" b="1" spc="-50" dirty="0" err="1">
                <a:latin typeface="Arial"/>
                <a:cs typeface="Arial"/>
              </a:rPr>
              <a:t>Научный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60" dirty="0" err="1">
                <a:latin typeface="Arial"/>
                <a:cs typeface="Arial"/>
              </a:rPr>
              <a:t>руководитель</a:t>
            </a:r>
            <a:r>
              <a:rPr lang="ru-RU" sz="1100" b="1" spc="-60" dirty="0">
                <a:latin typeface="Arial"/>
                <a:cs typeface="Arial"/>
              </a:rPr>
              <a:t>:</a:t>
            </a:r>
            <a:r>
              <a:rPr lang="ru-RU" sz="1100" b="1" spc="-55" dirty="0">
                <a:latin typeface="Arial"/>
                <a:cs typeface="Arial"/>
              </a:rPr>
              <a:t> </a:t>
            </a:r>
            <a:r>
              <a:rPr lang="ru-RU" sz="1100" spc="-60" dirty="0">
                <a:latin typeface="Trebuchet MS"/>
                <a:cs typeface="Trebuchet MS"/>
              </a:rPr>
              <a:t>кандидат физико-математических наук</a:t>
            </a:r>
            <a:r>
              <a:rPr lang="en-US" sz="1100" spc="-60" dirty="0">
                <a:latin typeface="Trebuchet MS"/>
                <a:cs typeface="Trebuchet MS"/>
              </a:rPr>
              <a:t>, </a:t>
            </a:r>
            <a:r>
              <a:rPr lang="ru-RU" sz="1100" spc="-60" dirty="0">
                <a:latin typeface="Trebuchet MS"/>
                <a:cs typeface="Trebuchet MS"/>
              </a:rPr>
              <a:t>доцент кафедры </a:t>
            </a:r>
            <a:r>
              <a:rPr lang="ru-RU" sz="1100" spc="-40" dirty="0">
                <a:latin typeface="Trebuchet MS"/>
                <a:cs typeface="Trebuchet MS"/>
              </a:rPr>
              <a:t>806 </a:t>
            </a:r>
            <a:r>
              <a:rPr lang="ru-RU" sz="1100" spc="-35" dirty="0">
                <a:latin typeface="Trebuchet MS"/>
                <a:cs typeface="Trebuchet MS"/>
              </a:rPr>
              <a:t> 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5" dirty="0" err="1">
                <a:latin typeface="Trebuchet MS"/>
                <a:cs typeface="Trebuchet MS"/>
              </a:rPr>
              <a:t>Левинская</a:t>
            </a:r>
            <a:r>
              <a:rPr lang="ru-RU" sz="1100" spc="-25" dirty="0">
                <a:latin typeface="Trebuchet MS"/>
                <a:cs typeface="Trebuchet MS"/>
              </a:rPr>
              <a:t> Мария Александровна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ru-RU" sz="900" dirty="0">
              <a:latin typeface="Trebuchet MS"/>
              <a:cs typeface="Trebuchet MS"/>
            </a:endParaRPr>
          </a:p>
          <a:p>
            <a:pPr marR="38100" algn="ctr">
              <a:lnSpc>
                <a:spcPct val="100000"/>
              </a:lnSpc>
            </a:pPr>
            <a:r>
              <a:rPr sz="1000" spc="-45" dirty="0" err="1">
                <a:latin typeface="Microsoft Sans Serif"/>
                <a:cs typeface="Microsoft Sans Serif"/>
              </a:rPr>
              <a:t>Москва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215" dirty="0">
                <a:latin typeface="Microsoft Sans Serif"/>
                <a:cs typeface="Microsoft Sans Serif"/>
              </a:rPr>
              <a:t>—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202</a:t>
            </a:r>
            <a:r>
              <a:rPr lang="ru-RU" sz="1000" spc="-65" dirty="0">
                <a:latin typeface="Microsoft Sans Serif"/>
                <a:cs typeface="Microsoft Sans Serif"/>
              </a:rPr>
              <a:t>4</a:t>
            </a:r>
            <a:endParaRPr sz="1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8607"/>
            <a:ext cx="53784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/>
              <a:t>Усредненная школьная успеваемость</a:t>
            </a:r>
            <a:endParaRPr spc="1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7" name="object 7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D8E6A5-8154-4E6F-85D2-66DAA6930C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81257"/>
            <a:ext cx="4876800" cy="2499419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F9A64451-17BE-4510-BD82-E8F4A3C8F1B4}"/>
              </a:ext>
            </a:extLst>
          </p:cNvPr>
          <p:cNvSpPr txBox="1"/>
          <p:nvPr/>
        </p:nvSpPr>
        <p:spPr>
          <a:xfrm>
            <a:off x="54298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1400" b="1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73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-15" dirty="0">
                <a:solidFill>
                  <a:srgbClr val="FFFFFF"/>
                </a:solidFill>
                <a:latin typeface="Arial"/>
                <a:cs typeface="Arial"/>
              </a:rPr>
              <a:t>Усредненные результаты тестирования НИКО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7105217A-ABDD-4177-8C05-12B9D8704A63}"/>
              </a:ext>
            </a:extLst>
          </p:cNvPr>
          <p:cNvSpPr txBox="1"/>
          <p:nvPr/>
        </p:nvSpPr>
        <p:spPr>
          <a:xfrm>
            <a:off x="139700" y="2536825"/>
            <a:ext cx="5523801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400" spc="-50" dirty="0">
                <a:cs typeface="Trebuchet MS"/>
              </a:rPr>
              <a:t>Максимальный первичный балл за тестирование НИКО - 20.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F758739-BD7B-4B1C-B2AA-556C53BFE8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363436"/>
            <a:ext cx="5523801" cy="2116771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E00072E6-4FD1-4D50-BA0F-C1EC75D23991}"/>
              </a:ext>
            </a:extLst>
          </p:cNvPr>
          <p:cNvSpPr txBox="1"/>
          <p:nvPr/>
        </p:nvSpPr>
        <p:spPr>
          <a:xfrm>
            <a:off x="54298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302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/>
              <a:t>Разбор ответов учащихся при помощи машинного обучения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4298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54" name="object 54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D91C52C4-8F74-4E5B-876F-DFCB1A1F5B42}"/>
              </a:ext>
            </a:extLst>
          </p:cNvPr>
          <p:cNvSpPr txBox="1"/>
          <p:nvPr/>
        </p:nvSpPr>
        <p:spPr>
          <a:xfrm>
            <a:off x="450279" y="1012825"/>
            <a:ext cx="4859525" cy="11272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400" spc="-50" dirty="0">
                <a:cs typeface="Trebuchet MS"/>
              </a:rPr>
              <a:t>6 тысяч ответов учащихся были вручную в помечены тремя метками по следующему принципу</a:t>
            </a:r>
            <a:r>
              <a:rPr lang="en-US" sz="1400" spc="-50" dirty="0">
                <a:cs typeface="Trebuchet MS"/>
              </a:rPr>
              <a:t>: </a:t>
            </a:r>
            <a:endParaRPr lang="ru-RU" sz="1400" spc="-5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400" spc="-50" dirty="0">
                <a:cs typeface="Trebuchet MS"/>
              </a:rPr>
              <a:t>1 – ученик не привел релевантной информации</a:t>
            </a:r>
            <a:r>
              <a:rPr lang="en-US" sz="1400" spc="-50" dirty="0">
                <a:cs typeface="Trebuchet MS"/>
              </a:rPr>
              <a:t>;</a:t>
            </a:r>
            <a:endParaRPr lang="ru-RU" sz="1400" spc="-5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400" spc="-50" dirty="0">
                <a:cs typeface="Trebuchet MS"/>
              </a:rPr>
              <a:t>2 – ученик привел минимум информации</a:t>
            </a:r>
            <a:r>
              <a:rPr lang="en-US" sz="1400" spc="-50" dirty="0">
                <a:cs typeface="Trebuchet MS"/>
              </a:rPr>
              <a:t>;</a:t>
            </a:r>
            <a:endParaRPr lang="ru-RU" sz="1400" spc="-50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400" spc="-50" dirty="0">
                <a:cs typeface="Trebuchet MS"/>
              </a:rPr>
              <a:t>3 – ученик развернуто ответил на поставленный вопрос.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302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/>
              <a:t>Разбор ответов учащихся при помощи машинного обучения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4298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54" name="object 54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402BC31-2FEB-443D-B896-36B1431BE938}"/>
              </a:ext>
            </a:extLst>
          </p:cNvPr>
          <p:cNvSpPr txBox="1"/>
          <p:nvPr/>
        </p:nvSpPr>
        <p:spPr>
          <a:xfrm>
            <a:off x="368300" y="2558486"/>
            <a:ext cx="213229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50" dirty="0">
                <a:cs typeface="Trebuchet MS"/>
              </a:rPr>
              <a:t>Метрики логистической регрессии</a:t>
            </a: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8E12BB70-10C2-4F81-9F8A-B760A8287700}"/>
              </a:ext>
            </a:extLst>
          </p:cNvPr>
          <p:cNvSpPr txBox="1"/>
          <p:nvPr/>
        </p:nvSpPr>
        <p:spPr>
          <a:xfrm>
            <a:off x="3417606" y="2569217"/>
            <a:ext cx="167509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50" dirty="0">
                <a:cs typeface="Trebuchet MS"/>
              </a:rPr>
              <a:t>Метрики дерева решений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5E0624-06FF-4BD0-875D-B21CC2F3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503163"/>
            <a:ext cx="2569003" cy="20336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CC02B9-1CD3-47FF-8129-24C96A071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309" y="503163"/>
            <a:ext cx="2589494" cy="20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78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302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/>
              <a:t>Разбор ответов учащихся при помощи машинного обучения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4298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54" name="object 54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AF42A1-2A37-46F3-B05E-AF411AF2B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500" y="393532"/>
            <a:ext cx="2819400" cy="2248516"/>
          </a:xfrm>
          <a:prstGeom prst="rect">
            <a:avLst/>
          </a:prstGeom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B394C923-797A-4524-863B-FCED144E71D7}"/>
              </a:ext>
            </a:extLst>
          </p:cNvPr>
          <p:cNvSpPr txBox="1"/>
          <p:nvPr/>
        </p:nvSpPr>
        <p:spPr>
          <a:xfrm>
            <a:off x="1812340" y="2690030"/>
            <a:ext cx="160020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50" dirty="0">
                <a:cs typeface="Trebuchet MS"/>
              </a:rPr>
              <a:t>Метрики случайного леса</a:t>
            </a:r>
          </a:p>
        </p:txBody>
      </p:sp>
    </p:spTree>
    <p:extLst>
      <p:ext uri="{BB962C8B-B14F-4D97-AF65-F5344CB8AC3E}">
        <p14:creationId xmlns:p14="http://schemas.microsoft.com/office/powerpoint/2010/main" val="1705138474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33851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30" dirty="0"/>
              <a:t>Результат разбора свободных ответов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429365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BB78CDC-BBB2-4549-A266-86A3D047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" y="1317625"/>
            <a:ext cx="5072827" cy="1295400"/>
          </a:xfrm>
          <a:prstGeom prst="rect">
            <a:avLst/>
          </a:prstGeom>
        </p:spPr>
      </p:pic>
      <p:sp>
        <p:nvSpPr>
          <p:cNvPr id="17" name="object 5">
            <a:extLst>
              <a:ext uri="{FF2B5EF4-FFF2-40B4-BE49-F238E27FC236}">
                <a16:creationId xmlns:a16="http://schemas.microsoft.com/office/drawing/2014/main" id="{B54397F4-7B4F-40BA-9779-5C078F1995BD}"/>
              </a:ext>
            </a:extLst>
          </p:cNvPr>
          <p:cNvSpPr txBox="1"/>
          <p:nvPr/>
        </p:nvSpPr>
        <p:spPr>
          <a:xfrm>
            <a:off x="95300" y="443731"/>
            <a:ext cx="5638800" cy="7168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50" spc="-50" dirty="0">
                <a:cs typeface="Trebuchet MS"/>
              </a:rPr>
              <a:t>Ответы учащихся послужили фундаментом для создания </a:t>
            </a:r>
            <a:r>
              <a:rPr lang="ru-RU" sz="1150" b="1" dirty="0">
                <a:effectLst/>
                <a:ea typeface="Times New Roman" panose="02020603050405020304" pitchFamily="18" charset="0"/>
              </a:rPr>
              <a:t>«</a:t>
            </a:r>
            <a:r>
              <a:rPr lang="ru-RU" sz="1150" b="1" spc="-50" dirty="0">
                <a:cs typeface="Trebuchet MS"/>
              </a:rPr>
              <a:t>индексов</a:t>
            </a:r>
            <a:r>
              <a:rPr lang="ru-RU" sz="1150" b="1" dirty="0">
                <a:effectLst/>
                <a:ea typeface="Times New Roman" panose="02020603050405020304" pitchFamily="18" charset="0"/>
              </a:rPr>
              <a:t>».</a:t>
            </a:r>
            <a:endParaRPr lang="ru-RU" sz="1150" dirty="0">
              <a:ea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b="1" dirty="0">
                <a:ea typeface="Times New Roman" panose="02020603050405020304" pitchFamily="18" charset="0"/>
              </a:rPr>
              <a:t>Семейный индекс </a:t>
            </a:r>
            <a:r>
              <a:rPr lang="ru-RU" sz="1100" dirty="0">
                <a:ea typeface="Times New Roman" panose="02020603050405020304" pitchFamily="18" charset="0"/>
              </a:rPr>
              <a:t>– среднее между ответами про семейные активности и традиции</a:t>
            </a:r>
            <a:r>
              <a:rPr lang="en-US" sz="1100" dirty="0">
                <a:ea typeface="Times New Roman" panose="02020603050405020304" pitchFamily="18" charset="0"/>
              </a:rPr>
              <a:t>, </a:t>
            </a:r>
            <a:r>
              <a:rPr lang="ru-RU" sz="1100" b="1" dirty="0">
                <a:ea typeface="Times New Roman" panose="02020603050405020304" pitchFamily="18" charset="0"/>
              </a:rPr>
              <a:t>культурный</a:t>
            </a:r>
            <a:r>
              <a:rPr lang="ru-RU" sz="1100" dirty="0">
                <a:ea typeface="Times New Roman" panose="02020603050405020304" pitchFamily="18" charset="0"/>
              </a:rPr>
              <a:t> </a:t>
            </a:r>
            <a:r>
              <a:rPr lang="ru-RU" sz="1100" b="1" dirty="0">
                <a:ea typeface="Times New Roman" panose="02020603050405020304" pitchFamily="18" charset="0"/>
              </a:rPr>
              <a:t>индекс</a:t>
            </a:r>
            <a:r>
              <a:rPr lang="ru-RU" sz="1100" dirty="0">
                <a:ea typeface="Times New Roman" panose="02020603050405020304" pitchFamily="18" charset="0"/>
              </a:rPr>
              <a:t> – среднее между ответами про достопримечательности и деятелей искусства</a:t>
            </a:r>
            <a:r>
              <a:rPr lang="en-US" sz="1100" dirty="0">
                <a:ea typeface="Times New Roman" panose="02020603050405020304" pitchFamily="18" charset="0"/>
              </a:rPr>
              <a:t>, </a:t>
            </a:r>
            <a:r>
              <a:rPr lang="ru-RU" sz="1100" b="1" dirty="0">
                <a:ea typeface="Times New Roman" panose="02020603050405020304" pitchFamily="18" charset="0"/>
              </a:rPr>
              <a:t>исторический</a:t>
            </a:r>
            <a:r>
              <a:rPr lang="ru-RU" sz="1100" dirty="0">
                <a:ea typeface="Times New Roman" panose="02020603050405020304" pitchFamily="18" charset="0"/>
              </a:rPr>
              <a:t> </a:t>
            </a:r>
            <a:r>
              <a:rPr lang="ru-RU" sz="1100" b="1" dirty="0">
                <a:ea typeface="Times New Roman" panose="02020603050405020304" pitchFamily="18" charset="0"/>
              </a:rPr>
              <a:t>индекс</a:t>
            </a:r>
            <a:r>
              <a:rPr lang="ru-RU" sz="1100" dirty="0">
                <a:ea typeface="Times New Roman" panose="02020603050405020304" pitchFamily="18" charset="0"/>
              </a:rPr>
              <a:t> – ответ на вопрос про войны.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3232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dirty="0"/>
              <a:t>Средний исторический индекс учеников по округам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7" name="object 7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663016-2EB3-460C-8C4C-2D033CFD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403225"/>
            <a:ext cx="5181600" cy="244719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Средний семейный индекс учеников по округам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1C2DC0-3BB0-469F-BC9B-A39950F99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" y="406588"/>
            <a:ext cx="5190477" cy="24350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Средний культурный индекс учеников по округам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61C5C95-0A97-4574-B033-26F5B9C9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403225"/>
            <a:ext cx="5137729" cy="24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29972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Состав изначальных групп учеников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3EC23EAE-E617-471E-A871-11A454860EE3}"/>
              </a:ext>
            </a:extLst>
          </p:cNvPr>
          <p:cNvSpPr txBox="1"/>
          <p:nvPr/>
        </p:nvSpPr>
        <p:spPr>
          <a:xfrm>
            <a:off x="121269" y="396403"/>
            <a:ext cx="5543718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000" dirty="0">
                <a:effectLst/>
                <a:ea typeface="Calibri" panose="020F0502020204030204" pitchFamily="34" charset="0"/>
              </a:rPr>
              <a:t>Группы до 150 человек удалялись из выборки как слишком маленькие. Группы, которые остались после удаления маленьких, объединялись с большими соседними по похожему контексту – например, группа </a:t>
            </a:r>
            <a:r>
              <a:rPr lang="ru-RU" sz="1000" b="1" spc="-35" dirty="0">
                <a:cs typeface="Microsoft Sans Serif"/>
              </a:rPr>
              <a:t>«</a:t>
            </a:r>
            <a:r>
              <a:rPr lang="ru-RU" sz="1000" b="1" dirty="0">
                <a:effectLst/>
                <a:ea typeface="Calibri" panose="020F0502020204030204" pitchFamily="34" charset="0"/>
              </a:rPr>
              <a:t>3-2-2</a:t>
            </a:r>
            <a:r>
              <a:rPr lang="ru-RU" sz="1000" b="1" spc="-45" dirty="0">
                <a:cs typeface="Microsoft Sans Serif"/>
              </a:rPr>
              <a:t>»</a:t>
            </a:r>
            <a:r>
              <a:rPr lang="ru-RU" sz="1000" b="1" dirty="0">
                <a:effectLst/>
                <a:ea typeface="Calibri" panose="020F0502020204030204" pitchFamily="34" charset="0"/>
              </a:rPr>
              <a:t> </a:t>
            </a:r>
            <a:r>
              <a:rPr lang="ru-RU" sz="1000" dirty="0">
                <a:effectLst/>
                <a:ea typeface="Calibri" panose="020F0502020204030204" pitchFamily="34" charset="0"/>
              </a:rPr>
              <a:t>объединялась с группой </a:t>
            </a:r>
            <a:r>
              <a:rPr lang="ru-RU" sz="1000" b="1" spc="-35" dirty="0">
                <a:cs typeface="Microsoft Sans Serif"/>
              </a:rPr>
              <a:t>«</a:t>
            </a:r>
            <a:r>
              <a:rPr lang="ru-RU" sz="1000" b="1" dirty="0">
                <a:effectLst/>
                <a:ea typeface="Calibri" panose="020F0502020204030204" pitchFamily="34" charset="0"/>
              </a:rPr>
              <a:t>2-2-2</a:t>
            </a:r>
            <a:r>
              <a:rPr lang="ru-RU" sz="1000" b="1" spc="-45" dirty="0">
                <a:cs typeface="Microsoft Sans Serif"/>
              </a:rPr>
              <a:t>»</a:t>
            </a:r>
            <a:r>
              <a:rPr lang="ru-RU" sz="1000" b="1" dirty="0">
                <a:effectLst/>
                <a:ea typeface="Calibri" panose="020F0502020204030204" pitchFamily="34" charset="0"/>
              </a:rPr>
              <a:t>,</a:t>
            </a:r>
            <a:r>
              <a:rPr lang="ru-RU" sz="1000" dirty="0">
                <a:effectLst/>
                <a:ea typeface="Calibri" panose="020F0502020204030204" pitchFamily="34" charset="0"/>
              </a:rPr>
              <a:t> а группа </a:t>
            </a:r>
            <a:r>
              <a:rPr lang="ru-RU" sz="1000" b="1" spc="-35" dirty="0">
                <a:cs typeface="Microsoft Sans Serif"/>
              </a:rPr>
              <a:t>«</a:t>
            </a:r>
            <a:r>
              <a:rPr lang="ru-RU" sz="1000" b="1" dirty="0">
                <a:effectLst/>
                <a:ea typeface="Calibri" panose="020F0502020204030204" pitchFamily="34" charset="0"/>
              </a:rPr>
              <a:t>1-3-2</a:t>
            </a:r>
            <a:r>
              <a:rPr lang="ru-RU" sz="1000" b="1" spc="-45" dirty="0">
                <a:cs typeface="Microsoft Sans Serif"/>
              </a:rPr>
              <a:t>»</a:t>
            </a:r>
            <a:r>
              <a:rPr lang="ru-RU" sz="1000" b="1" dirty="0">
                <a:effectLst/>
                <a:ea typeface="Calibri" panose="020F0502020204030204" pitchFamily="34" charset="0"/>
              </a:rPr>
              <a:t> </a:t>
            </a:r>
            <a:r>
              <a:rPr lang="ru-RU" sz="1000" dirty="0">
                <a:effectLst/>
                <a:ea typeface="Calibri" panose="020F0502020204030204" pitchFamily="34" charset="0"/>
              </a:rPr>
              <a:t>объединялась с группой </a:t>
            </a:r>
            <a:r>
              <a:rPr lang="ru-RU" sz="1000" b="1" spc="-35" dirty="0">
                <a:cs typeface="Microsoft Sans Serif"/>
              </a:rPr>
              <a:t>«</a:t>
            </a:r>
            <a:r>
              <a:rPr lang="ru-RU" sz="1000" b="1" dirty="0">
                <a:effectLst/>
                <a:ea typeface="Calibri" panose="020F0502020204030204" pitchFamily="34" charset="0"/>
              </a:rPr>
              <a:t>2-3-2</a:t>
            </a:r>
            <a:r>
              <a:rPr lang="ru-RU" sz="1000" b="1" spc="-45" dirty="0">
                <a:cs typeface="Microsoft Sans Serif"/>
              </a:rPr>
              <a:t>»</a:t>
            </a:r>
            <a:r>
              <a:rPr lang="ru-RU" sz="1000" b="1" dirty="0">
                <a:effectLst/>
                <a:ea typeface="Calibri" panose="020F0502020204030204" pitchFamily="34" charset="0"/>
              </a:rPr>
              <a:t>.</a:t>
            </a:r>
            <a:endParaRPr lang="en-US" sz="1000" b="1" spc="-50" dirty="0">
              <a:cs typeface="Trebuchet MS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D3AC8A-DC0C-4AF2-A327-4CB37859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906556"/>
            <a:ext cx="3048000" cy="20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159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3778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dirty="0"/>
              <a:t>Объект исследования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534420" y="58607"/>
            <a:ext cx="130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9" name="object 9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9CB5F95-9E62-49D3-9D29-64318F83AD95}"/>
              </a:ext>
            </a:extLst>
          </p:cNvPr>
          <p:cNvSpPr txBox="1"/>
          <p:nvPr/>
        </p:nvSpPr>
        <p:spPr>
          <a:xfrm>
            <a:off x="368300" y="936625"/>
            <a:ext cx="4953000" cy="1292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500" spc="-40" dirty="0">
                <a:cs typeface="Arial" panose="020B0604020202020204" pitchFamily="34" charset="0"/>
              </a:rPr>
              <a:t>Объектом исследования в </a:t>
            </a:r>
            <a:r>
              <a:rPr lang="ru-RU" sz="1500" b="1" spc="-40" dirty="0">
                <a:cs typeface="Arial" panose="020B0604020202020204" pitchFamily="34" charset="0"/>
              </a:rPr>
              <a:t>групповом</a:t>
            </a:r>
            <a:r>
              <a:rPr lang="ru-RU" sz="1500" spc="-40" dirty="0">
                <a:cs typeface="Arial" panose="020B0604020202020204" pitchFamily="34" charset="0"/>
              </a:rPr>
              <a:t> </a:t>
            </a:r>
            <a:r>
              <a:rPr lang="ru-RU" sz="1500" b="1" spc="-40" dirty="0">
                <a:cs typeface="Arial" panose="020B0604020202020204" pitchFamily="34" charset="0"/>
              </a:rPr>
              <a:t>проекте </a:t>
            </a:r>
            <a:r>
              <a:rPr lang="ru-RU" sz="1500" spc="-40" dirty="0">
                <a:cs typeface="Arial" panose="020B0604020202020204" pitchFamily="34" charset="0"/>
              </a:rPr>
              <a:t>являются учащиеся и общеобразовательные организации.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ru-RU" sz="500" spc="-40" dirty="0"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500" spc="-40" dirty="0">
                <a:cs typeface="Arial" panose="020B0604020202020204" pitchFamily="34" charset="0"/>
              </a:rPr>
              <a:t>В </a:t>
            </a:r>
            <a:r>
              <a:rPr lang="ru-RU" sz="1500" b="1" spc="-40" dirty="0">
                <a:cs typeface="Arial" panose="020B0604020202020204" pitchFamily="34" charset="0"/>
              </a:rPr>
              <a:t>данной работе </a:t>
            </a:r>
            <a:r>
              <a:rPr lang="ru-RU" sz="1500" spc="-40" dirty="0">
                <a:cs typeface="Arial" panose="020B0604020202020204" pitchFamily="34" charset="0"/>
              </a:rPr>
              <a:t>исследуются учащиеся на основе базы Национального исследования качества образования 2022 (НИКО 2022).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Состав объединенных групп учеников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93F7AAE-4A10-45E9-A145-74B1AC4F8B8D}"/>
              </a:ext>
            </a:extLst>
          </p:cNvPr>
          <p:cNvSpPr txBox="1"/>
          <p:nvPr/>
        </p:nvSpPr>
        <p:spPr>
          <a:xfrm>
            <a:off x="137418" y="406587"/>
            <a:ext cx="5385265" cy="10052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150" dirty="0"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15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осле детальной аналитики было выявлено</a:t>
            </a:r>
            <a:r>
              <a:rPr lang="en-US" sz="115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150" spc="-5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что г</a:t>
            </a:r>
            <a:r>
              <a:rPr lang="ru-RU" sz="1150" spc="-50" dirty="0">
                <a:cs typeface="Trebuchet MS"/>
              </a:rPr>
              <a:t>руппы 0, 1, 5, 6-7 представляют собой </a:t>
            </a:r>
            <a:r>
              <a:rPr lang="ru-RU" sz="1150" b="1" spc="-50" dirty="0">
                <a:cs typeface="Trebuchet MS"/>
              </a:rPr>
              <a:t>4</a:t>
            </a:r>
            <a:r>
              <a:rPr lang="ru-RU" sz="1150" spc="-50" dirty="0">
                <a:cs typeface="Trebuchet MS"/>
              </a:rPr>
              <a:t> отдельных </a:t>
            </a:r>
            <a:r>
              <a:rPr lang="ru-RU" sz="1150" b="1" spc="-50" dirty="0">
                <a:cs typeface="Trebuchet MS"/>
              </a:rPr>
              <a:t>кластера</a:t>
            </a:r>
            <a:r>
              <a:rPr lang="ru-RU" sz="1150" spc="-50" dirty="0">
                <a:cs typeface="Trebuchet MS"/>
              </a:rPr>
              <a:t> учащихся</a:t>
            </a:r>
            <a:r>
              <a:rPr lang="en-US" sz="1150" spc="-50" dirty="0">
                <a:cs typeface="Trebuchet MS"/>
              </a:rPr>
              <a:t>,</a:t>
            </a:r>
            <a:r>
              <a:rPr lang="ru-RU" sz="1150" spc="-50" dirty="0">
                <a:cs typeface="Trebuchet MS"/>
              </a:rPr>
              <a:t> так как сильно различаются между собой</a:t>
            </a:r>
            <a:r>
              <a:rPr lang="en-US" sz="1150" spc="-50" dirty="0">
                <a:cs typeface="Trebuchet MS"/>
              </a:rPr>
              <a:t>, </a:t>
            </a:r>
            <a:r>
              <a:rPr lang="ru-RU" sz="1150" spc="-50" dirty="0">
                <a:cs typeface="Trebuchet MS"/>
              </a:rPr>
              <a:t>а учащиеся средних групп (2-4) очень похожи друга на друга и требуют кластеризации при помощи </a:t>
            </a:r>
            <a:r>
              <a:rPr lang="ru-RU" sz="1150" b="1" spc="-50" dirty="0">
                <a:cs typeface="Trebuchet MS"/>
              </a:rPr>
              <a:t>машинного обучения</a:t>
            </a:r>
            <a:r>
              <a:rPr lang="ru-RU" sz="1150" spc="-50" dirty="0">
                <a:cs typeface="Trebuchet MS"/>
              </a:rPr>
              <a:t>.</a:t>
            </a:r>
            <a:endParaRPr lang="ru-RU" sz="1150" dirty="0">
              <a:cs typeface="Trebuchet MS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endParaRPr lang="ru-RU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874F1B-4969-4BA1-8076-4B20FC8A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040469"/>
            <a:ext cx="2785259" cy="189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740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Кластеризация при помощи машинного обучения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7B9713A1-60A3-495A-8384-3A4603A61095}"/>
              </a:ext>
            </a:extLst>
          </p:cNvPr>
          <p:cNvSpPr txBox="1"/>
          <p:nvPr/>
        </p:nvSpPr>
        <p:spPr>
          <a:xfrm>
            <a:off x="108048" y="403626"/>
            <a:ext cx="5543988" cy="6117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300" spc="-50" dirty="0">
                <a:cs typeface="Trebuchet MS"/>
              </a:rPr>
              <a:t>Была произведена кластеризация основной группы учащихся </a:t>
            </a:r>
            <a:r>
              <a:rPr lang="ru-RU" sz="900" spc="-50" dirty="0">
                <a:cs typeface="Trebuchet MS"/>
              </a:rPr>
              <a:t>(2-4 группы со слайда 20) </a:t>
            </a:r>
            <a:r>
              <a:rPr lang="ru-RU" sz="1300" spc="-50" dirty="0">
                <a:cs typeface="Trebuchet MS"/>
              </a:rPr>
              <a:t>при</a:t>
            </a:r>
            <a:r>
              <a:rPr lang="ru-RU" sz="1200" spc="-50" dirty="0">
                <a:cs typeface="Trebuchet MS"/>
              </a:rPr>
              <a:t> </a:t>
            </a:r>
            <a:r>
              <a:rPr lang="ru-RU" sz="1300" spc="-50" dirty="0">
                <a:cs typeface="Trebuchet MS"/>
              </a:rPr>
              <a:t>помощи метода </a:t>
            </a:r>
            <a:r>
              <a:rPr lang="en-US" sz="1300" b="1" spc="-50" dirty="0">
                <a:cs typeface="Trebuchet MS"/>
              </a:rPr>
              <a:t>K-</a:t>
            </a:r>
            <a:r>
              <a:rPr lang="ru-RU" sz="1300" b="1" spc="-50" dirty="0">
                <a:cs typeface="Trebuchet MS"/>
              </a:rPr>
              <a:t>средних </a:t>
            </a:r>
            <a:r>
              <a:rPr lang="ru-RU" sz="1300" spc="-50" dirty="0">
                <a:cs typeface="Trebuchet MS"/>
              </a:rPr>
              <a:t>по школьным оценкам</a:t>
            </a:r>
            <a:r>
              <a:rPr lang="en-US" sz="1300" spc="-50" dirty="0">
                <a:cs typeface="Trebuchet MS"/>
              </a:rPr>
              <a:t>, </a:t>
            </a:r>
            <a:r>
              <a:rPr lang="ru-RU" sz="1300" spc="-50" dirty="0">
                <a:cs typeface="Trebuchet MS"/>
              </a:rPr>
              <a:t>первичному баллу НИКО</a:t>
            </a:r>
            <a:r>
              <a:rPr lang="en-US" sz="1300" spc="-50" dirty="0">
                <a:cs typeface="Trebuchet MS"/>
              </a:rPr>
              <a:t>, </a:t>
            </a:r>
            <a:r>
              <a:rPr lang="ru-RU" sz="1300" spc="-50" dirty="0">
                <a:cs typeface="Trebuchet MS"/>
              </a:rPr>
              <a:t>составу семьи и полу</a:t>
            </a:r>
            <a:r>
              <a:rPr lang="en-US" sz="1300" spc="-50" dirty="0">
                <a:cs typeface="Trebuchet MS"/>
              </a:rPr>
              <a:t>.</a:t>
            </a:r>
            <a:r>
              <a:rPr lang="ru-RU" sz="1300" spc="-50" dirty="0">
                <a:cs typeface="Trebuchet MS"/>
              </a:rPr>
              <a:t> </a:t>
            </a:r>
            <a:r>
              <a:rPr lang="en-US" sz="1300" spc="-50" dirty="0">
                <a:cs typeface="Trebuchet MS"/>
              </a:rPr>
              <a:t> </a:t>
            </a:r>
            <a:endParaRPr sz="1300" dirty="0">
              <a:cs typeface="Trebuchet M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A0C6CB-7189-4243-A912-248B47B3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40" y="901830"/>
            <a:ext cx="2590800" cy="197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16105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Статистика в полученных кластерах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00B16AA-964D-48BE-9D95-8A16872032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36164"/>
            <a:ext cx="4656017" cy="240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87053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Статистика в полученных кластерах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392576-4650-423A-B2FF-839312EF81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51885"/>
            <a:ext cx="4724400" cy="23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44220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Корреляции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A2D3430-5B85-4843-B35E-EDD2C35E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425"/>
            <a:ext cx="2667000" cy="218345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0F8CB6F-89F8-45ED-AE35-951D712AD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469786"/>
            <a:ext cx="2591669" cy="22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74811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Тепловая карта наименее успевающих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FFD620-E08D-4528-A4AB-6EF893DA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425158"/>
            <a:ext cx="4114800" cy="240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62913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Тепловая карта наиболее успевающих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653AC9-17A3-4A2B-AF51-F61C963F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22517"/>
            <a:ext cx="3962400" cy="24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65146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Результат работы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7C70E6D-8CA6-400F-AEE8-CDC5118E58C9}"/>
              </a:ext>
            </a:extLst>
          </p:cNvPr>
          <p:cNvSpPr txBox="1"/>
          <p:nvPr/>
        </p:nvSpPr>
        <p:spPr>
          <a:xfrm>
            <a:off x="292100" y="812395"/>
            <a:ext cx="4898390" cy="16860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400" spc="-40" dirty="0">
                <a:cs typeface="Arial" panose="020B0604020202020204" pitchFamily="34" charset="0"/>
              </a:rPr>
              <a:t>В рамках данной ВКРБ было разработано программное обеспечение для классификации анкетных ответов учащихся и их последующей кластеризации с возможностью применения для других исследований.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ru-RU" sz="300" spc="-40" dirty="0"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ru-RU" sz="300" spc="-40" dirty="0"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400" spc="-40" dirty="0">
                <a:cs typeface="Arial" panose="020B0604020202020204" pitchFamily="34" charset="0"/>
              </a:rPr>
              <a:t>Полученные кластеры учащихся в качестве результата работы подтверждают достижение всех целей и выполнение всех поставленных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2671089871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Перспективы работы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7C70E6D-8CA6-400F-AEE8-CDC5118E58C9}"/>
              </a:ext>
            </a:extLst>
          </p:cNvPr>
          <p:cNvSpPr txBox="1"/>
          <p:nvPr/>
        </p:nvSpPr>
        <p:spPr>
          <a:xfrm>
            <a:off x="368300" y="1076987"/>
            <a:ext cx="4898390" cy="109087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400" dirty="0">
                <a:cs typeface="Arial" panose="020B0604020202020204" pitchFamily="34" charset="0"/>
              </a:rPr>
              <a:t>Данная ВКРБ </a:t>
            </a:r>
            <a:r>
              <a:rPr lang="ru-RU" sz="1400" spc="-40" dirty="0">
                <a:cs typeface="Arial" panose="020B0604020202020204" pitchFamily="34" charset="0"/>
              </a:rPr>
              <a:t>предоставляет возможности для </a:t>
            </a:r>
            <a:r>
              <a:rPr lang="ru-RU" sz="1400" dirty="0"/>
              <a:t>более глубоких исследований в области образовательных программ и </a:t>
            </a:r>
            <a:r>
              <a:rPr lang="ru-RU" sz="1400" dirty="0">
                <a:cs typeface="Arial" panose="020B0604020202020204" pitchFamily="34" charset="0"/>
              </a:rPr>
              <a:t>имеет потенциал для дальнейшего развития (в том числе в качестве работы магистра).</a:t>
            </a:r>
            <a:endParaRPr lang="ru-RU" sz="1400" dirty="0"/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ru-RU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5950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Исходный код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5154F34-B6C6-4CFA-ACF8-4DFF443361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29" y="405723"/>
            <a:ext cx="2337022" cy="253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6512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1809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Актуальность</a:t>
            </a:r>
            <a:r>
              <a:rPr spc="75" dirty="0"/>
              <a:t> </a:t>
            </a:r>
            <a:r>
              <a:rPr spc="5" dirty="0"/>
              <a:t>темы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4420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9" name="object 9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9CB5F95-9E62-49D3-9D29-64318F83AD95}"/>
              </a:ext>
            </a:extLst>
          </p:cNvPr>
          <p:cNvSpPr txBox="1"/>
          <p:nvPr/>
        </p:nvSpPr>
        <p:spPr>
          <a:xfrm>
            <a:off x="368300" y="784225"/>
            <a:ext cx="4953000" cy="17200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500" spc="-40" dirty="0">
                <a:cs typeface="Arial" panose="020B0604020202020204" pitchFamily="34" charset="0"/>
              </a:rPr>
              <a:t>Недостаточно объективное восприятие работы преподавателей и образовательных организаций часто ведет к недооценке их заслуг. 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ru-RU" sz="200" spc="-40" dirty="0"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500" spc="-40" dirty="0">
                <a:cs typeface="Arial" panose="020B0604020202020204" pitchFamily="34" charset="0"/>
              </a:rPr>
              <a:t>Именно поэтому для более точной оценки качества образования и улучшения процесса обучения необходимо проводить анализ в независимых группах учащихся, учитывая их начальные характеристики и контекстные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320522491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20929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 err="1"/>
              <a:t>Цель</a:t>
            </a:r>
            <a:r>
              <a:rPr lang="ru-RU" spc="15" dirty="0"/>
              <a:t> </a:t>
            </a:r>
            <a:r>
              <a:rPr lang="ru-RU" spc="-20" dirty="0"/>
              <a:t>работы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94942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500" b="1" u="sng" spc="-40" dirty="0">
                <a:cs typeface="Arial" panose="020B0604020202020204" pitchFamily="34" charset="0"/>
              </a:rPr>
              <a:t>Цель</a:t>
            </a:r>
            <a:r>
              <a:rPr sz="1500" b="1" spc="65" dirty="0">
                <a:cs typeface="Arial" panose="020B0604020202020204" pitchFamily="34" charset="0"/>
              </a:rPr>
              <a:t> </a:t>
            </a:r>
            <a:r>
              <a:rPr sz="1500" spc="60" dirty="0">
                <a:cs typeface="Arial" panose="020B0604020202020204" pitchFamily="34" charset="0"/>
              </a:rPr>
              <a:t>—</a:t>
            </a:r>
            <a:r>
              <a:rPr sz="1500" spc="40" dirty="0">
                <a:cs typeface="Arial" panose="020B0604020202020204" pitchFamily="34" charset="0"/>
              </a:rPr>
              <a:t> </a:t>
            </a:r>
            <a:r>
              <a:rPr lang="ru-RU" sz="1500" spc="-45" dirty="0">
                <a:cs typeface="Arial" panose="020B0604020202020204" pitchFamily="34" charset="0"/>
              </a:rPr>
              <a:t>получить кластеры</a:t>
            </a:r>
            <a:r>
              <a:rPr lang="en-US" sz="1500" spc="-45" dirty="0">
                <a:cs typeface="Arial" panose="020B0604020202020204" pitchFamily="34" charset="0"/>
              </a:rPr>
              <a:t> </a:t>
            </a:r>
            <a:r>
              <a:rPr lang="ru-RU" sz="1500" spc="-45" dirty="0">
                <a:cs typeface="Arial" panose="020B0604020202020204" pitchFamily="34" charset="0"/>
              </a:rPr>
              <a:t>учащихся</a:t>
            </a:r>
            <a:r>
              <a:rPr lang="en-US" sz="1500" spc="-45" dirty="0">
                <a:cs typeface="Arial" panose="020B0604020202020204" pitchFamily="34" charset="0"/>
              </a:rPr>
              <a:t>, </a:t>
            </a:r>
            <a:r>
              <a:rPr lang="ru-RU" sz="1500" spc="-45" dirty="0">
                <a:cs typeface="Arial" panose="020B0604020202020204" pitchFamily="34" charset="0"/>
              </a:rPr>
              <a:t>принимавших участие в анкетировании и тестировании НИКО 2022</a:t>
            </a:r>
            <a:r>
              <a:rPr lang="en-US" sz="1500" spc="-45" dirty="0">
                <a:cs typeface="Arial" panose="020B0604020202020204" pitchFamily="34" charset="0"/>
              </a:rPr>
              <a:t>, </a:t>
            </a:r>
            <a:r>
              <a:rPr lang="ru-RU" sz="1500" spc="-45" dirty="0">
                <a:cs typeface="Arial" panose="020B0604020202020204" pitchFamily="34" charset="0"/>
              </a:rPr>
              <a:t>для более точных оценок образовательных тенденций и повышения качества образования.</a:t>
            </a:r>
            <a:endParaRPr sz="1500" dirty="0"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20929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/>
              <a:t>З</a:t>
            </a:r>
            <a:r>
              <a:rPr spc="20" dirty="0" err="1"/>
              <a:t>адачи</a:t>
            </a:r>
            <a:r>
              <a:rPr spc="140" dirty="0"/>
              <a:t> </a:t>
            </a:r>
            <a:r>
              <a:rPr spc="-20" dirty="0"/>
              <a:t>работы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100" y="442935"/>
            <a:ext cx="4980940" cy="235897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ru-RU" sz="1400" b="1" u="sng" spc="-25" dirty="0">
                <a:cs typeface="Times New Roman" panose="02020603050405020304" pitchFamily="18" charset="0"/>
              </a:rPr>
              <a:t>Задачи</a:t>
            </a:r>
            <a:r>
              <a:rPr lang="en-US" sz="1400" b="1" u="sng" spc="-25" dirty="0">
                <a:cs typeface="Times New Roman" panose="02020603050405020304" pitchFamily="18" charset="0"/>
              </a:rPr>
              <a:t>:</a:t>
            </a:r>
            <a:endParaRPr lang="ru-RU" sz="1400" b="1" u="sng" spc="-25" dirty="0">
              <a:cs typeface="Times New Roman" panose="02020603050405020304" pitchFamily="18" charset="0"/>
            </a:endParaRPr>
          </a:p>
          <a:p>
            <a:pPr marL="142240">
              <a:lnSpc>
                <a:spcPct val="100000"/>
              </a:lnSpc>
              <a:spcBef>
                <a:spcPts val="27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400" spc="-55" dirty="0">
                <a:cs typeface="Times New Roman" panose="02020603050405020304" pitchFamily="18" charset="0"/>
              </a:rPr>
              <a:t>1) Предобработка и очистка данных репрезентативной базы НИКО 2022</a:t>
            </a:r>
            <a:r>
              <a:rPr lang="ru-RU" sz="1400" spc="-45" dirty="0">
                <a:cs typeface="Times New Roman" panose="02020603050405020304" pitchFamily="18" charset="0"/>
              </a:rPr>
              <a:t>.</a:t>
            </a:r>
            <a:endParaRPr lang="ru-RU" sz="1400" dirty="0">
              <a:cs typeface="Times New Roman" panose="02020603050405020304" pitchFamily="18" charset="0"/>
            </a:endParaRPr>
          </a:p>
          <a:p>
            <a:pPr marL="142240" marR="222885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400" spc="-50" dirty="0">
                <a:cs typeface="Times New Roman" panose="02020603050405020304" pitchFamily="18" charset="0"/>
              </a:rPr>
              <a:t>2) Классификация анкетных ответов учащихся при помощи машинного обучения (преобразование ответов учащихся в категориальные переменные).</a:t>
            </a:r>
            <a:endParaRPr lang="ru-RU" sz="1400" dirty="0">
              <a:cs typeface="Times New Roman" panose="02020603050405020304" pitchFamily="18" charset="0"/>
            </a:endParaRPr>
          </a:p>
          <a:p>
            <a:pPr marL="142240">
              <a:lnSpc>
                <a:spcPct val="100000"/>
              </a:lnSpc>
              <a:spcBef>
                <a:spcPts val="290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400" spc="-55" dirty="0">
                <a:cs typeface="Times New Roman" panose="02020603050405020304" pitchFamily="18" charset="0"/>
              </a:rPr>
              <a:t>3) Передача обработанных данных второму участнику проекта для исследования профилей общеобразовательных организаций.</a:t>
            </a:r>
            <a:endParaRPr lang="ru-RU" sz="1400" dirty="0">
              <a:cs typeface="Times New Roman" panose="02020603050405020304" pitchFamily="18" charset="0"/>
            </a:endParaRPr>
          </a:p>
          <a:p>
            <a:pPr marL="142240" marR="325755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400" spc="-30" dirty="0">
                <a:cs typeface="Times New Roman" panose="02020603050405020304" pitchFamily="18" charset="0"/>
              </a:rPr>
              <a:t>4) Кластеризация учащихся на основании полученных переменных после классификации.</a:t>
            </a:r>
            <a:endParaRPr lang="ru-RU" sz="1400" dirty="0">
              <a:cs typeface="Times New Roman" panose="02020603050405020304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14" name="object 14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1546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Стек</a:t>
            </a:r>
            <a:r>
              <a:rPr spc="90" dirty="0"/>
              <a:t> </a:t>
            </a:r>
            <a:r>
              <a:rPr spc="5" dirty="0"/>
              <a:t>технологий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4893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13" name="object 13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B8E247F-26C6-412B-ADA8-2343DB60A0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97" y="452874"/>
            <a:ext cx="1583003" cy="71235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C1086E0-E74D-4B2F-9FF2-36408C0D33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0" y="533650"/>
            <a:ext cx="1873200" cy="55537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2ECAF63-7A54-4E58-AC83-4BB9A5068B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0" y="524345"/>
            <a:ext cx="772455" cy="89529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5A2A3F3-2307-495A-A16D-FA24239190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07132"/>
            <a:ext cx="2028441" cy="82009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756B0D0-1B6F-477E-AE54-8F4D63FDEA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31" y="1435416"/>
            <a:ext cx="2078047" cy="41560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F0936CD-FB45-462E-95ED-B4A430A737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927225"/>
            <a:ext cx="1045260" cy="104526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7D3434B-D6B9-412C-B426-3B384EF650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2026295"/>
            <a:ext cx="1373130" cy="7391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7" name="object 7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80478" y="1154585"/>
            <a:ext cx="996192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solidFill>
                  <a:schemeClr val="tx1"/>
                </a:solidFill>
              </a:rPr>
              <a:t>clearing.ipynb</a:t>
            </a:r>
            <a:endParaRPr lang="en-US" sz="95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517800" y="1155820"/>
            <a:ext cx="1156458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solidFill>
                  <a:schemeClr val="tx1"/>
                </a:solidFill>
              </a:rPr>
              <a:t>classification.ipynb</a:t>
            </a:r>
            <a:endParaRPr lang="en-US" sz="95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462614" y="2003624"/>
            <a:ext cx="990600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solidFill>
                  <a:schemeClr val="tx1"/>
                </a:solidFill>
              </a:rPr>
              <a:t>clustering.ipynb</a:t>
            </a:r>
            <a:endParaRPr lang="en-US" sz="95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17800" y="2014428"/>
            <a:ext cx="972520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solidFill>
                  <a:schemeClr val="tx1"/>
                </a:solidFill>
              </a:rPr>
              <a:t>graphics.ipynb</a:t>
            </a:r>
            <a:endParaRPr lang="en-US" sz="95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01700" y="2014427"/>
            <a:ext cx="996191" cy="38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solidFill>
                  <a:schemeClr val="tx1"/>
                </a:solidFill>
              </a:rPr>
              <a:t>heatmaps.ipynb</a:t>
            </a:r>
            <a:endParaRPr lang="en-US" sz="950" dirty="0">
              <a:solidFill>
                <a:schemeClr val="tx1"/>
              </a:solidFill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178287" y="1171275"/>
            <a:ext cx="749439" cy="15324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950" spc="-40" dirty="0">
                <a:cs typeface="Trebuchet MS"/>
              </a:rPr>
              <a:t>Данные НИКО</a:t>
            </a:r>
          </a:p>
        </p:txBody>
      </p:sp>
      <p:cxnSp>
        <p:nvCxnSpPr>
          <p:cNvPr id="19" name="Прямая со стрелкой 18"/>
          <p:cNvCxnSpPr>
            <a:cxnSpLocks/>
          </p:cNvCxnSpPr>
          <p:nvPr/>
        </p:nvCxnSpPr>
        <p:spPr>
          <a:xfrm>
            <a:off x="133907" y="134550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cxnSpLocks/>
          </p:cNvCxnSpPr>
          <p:nvPr/>
        </p:nvCxnSpPr>
        <p:spPr>
          <a:xfrm flipV="1">
            <a:off x="1985041" y="1345508"/>
            <a:ext cx="523161" cy="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cxnSpLocks/>
          </p:cNvCxnSpPr>
          <p:nvPr/>
        </p:nvCxnSpPr>
        <p:spPr>
          <a:xfrm>
            <a:off x="3689218" y="1334791"/>
            <a:ext cx="1268696" cy="659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cxnSpLocks/>
            <a:stCxn id="15" idx="1"/>
            <a:endCxn id="16" idx="3"/>
          </p:cNvCxnSpPr>
          <p:nvPr/>
        </p:nvCxnSpPr>
        <p:spPr>
          <a:xfrm flipH="1">
            <a:off x="3490320" y="2198194"/>
            <a:ext cx="972294" cy="1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1897891" y="2208997"/>
            <a:ext cx="6199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AD71D2B-876B-426D-85FF-ABC89561CFFB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687633" y="701255"/>
            <a:ext cx="723267" cy="52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2">
            <a:extLst>
              <a:ext uri="{FF2B5EF4-FFF2-40B4-BE49-F238E27FC236}">
                <a16:creationId xmlns:a16="http://schemas.microsoft.com/office/drawing/2014/main" id="{51DE2C61-DD5C-401A-980F-CBC9A5F488F5}"/>
              </a:ext>
            </a:extLst>
          </p:cNvPr>
          <p:cNvSpPr txBox="1">
            <a:spLocks/>
          </p:cNvSpPr>
          <p:nvPr/>
        </p:nvSpPr>
        <p:spPr>
          <a:xfrm>
            <a:off x="95300" y="58607"/>
            <a:ext cx="4845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ru-RU" kern="0" spc="15" dirty="0"/>
              <a:t>Архитектура программного обеспечения</a:t>
            </a:r>
            <a:endParaRPr lang="ru-RU" kern="0" spc="-20" dirty="0"/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5F17885E-5B70-4B58-936C-49B119A36EB8}"/>
              </a:ext>
            </a:extLst>
          </p:cNvPr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54F70863-1875-4108-BEB1-F5C7B9002FF7}"/>
              </a:ext>
            </a:extLst>
          </p:cNvPr>
          <p:cNvSpPr txBox="1"/>
          <p:nvPr/>
        </p:nvSpPr>
        <p:spPr>
          <a:xfrm>
            <a:off x="4410900" y="546954"/>
            <a:ext cx="1295178" cy="30860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950" spc="-40" dirty="0">
                <a:cs typeface="Trebuchet MS"/>
              </a:rPr>
              <a:t>Передача данных второму участнику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60308973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45631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/>
              <a:t>Репрезентативная база данных НИКО 2022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5533326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34" name="object 34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F609F95-A50E-4E9D-BFCC-FA8C2143E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1" y="453544"/>
            <a:ext cx="5568201" cy="163946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A7AD6F7-1BF0-4D8D-AC8B-70BA93119EDB}"/>
              </a:ext>
            </a:extLst>
          </p:cNvPr>
          <p:cNvSpPr txBox="1"/>
          <p:nvPr/>
        </p:nvSpPr>
        <p:spPr>
          <a:xfrm>
            <a:off x="95300" y="2179600"/>
            <a:ext cx="5186032" cy="6117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ru-RU" sz="1300" dirty="0">
                <a:effectLst/>
                <a:ea typeface="Times New Roman" panose="02020603050405020304" pitchFamily="18" charset="0"/>
              </a:rPr>
              <a:t>Исходная репрезентативная база данных НИКО 2022 содержала около 4</a:t>
            </a:r>
            <a:r>
              <a:rPr lang="en-US" sz="1300" dirty="0">
                <a:effectLst/>
                <a:ea typeface="Times New Roman" panose="02020603050405020304" pitchFamily="18" charset="0"/>
              </a:rPr>
              <a:t>4,5</a:t>
            </a:r>
            <a:r>
              <a:rPr lang="ru-RU" sz="1300" dirty="0">
                <a:effectLst/>
                <a:ea typeface="Times New Roman" panose="02020603050405020304" pitchFamily="18" charset="0"/>
              </a:rPr>
              <a:t> тысяч записей, однако в процессе очистки данных это число было сокращено до </a:t>
            </a:r>
            <a:r>
              <a:rPr lang="en-US" sz="1300" dirty="0">
                <a:effectLst/>
                <a:ea typeface="Times New Roman" panose="02020603050405020304" pitchFamily="18" charset="0"/>
              </a:rPr>
              <a:t>40</a:t>
            </a:r>
            <a:r>
              <a:rPr lang="ru-RU" sz="1300" dirty="0">
                <a:effectLst/>
                <a:ea typeface="Times New Roman" panose="02020603050405020304" pitchFamily="18" charset="0"/>
              </a:rPr>
              <a:t> тысяч</a:t>
            </a:r>
            <a:r>
              <a:rPr lang="en-US" sz="1300" dirty="0">
                <a:ea typeface="Times New Roman" panose="02020603050405020304" pitchFamily="18" charset="0"/>
              </a:rPr>
              <a:t> </a:t>
            </a:r>
            <a:r>
              <a:rPr lang="ru-RU" sz="1300" dirty="0">
                <a:ea typeface="Times New Roman" panose="02020603050405020304" pitchFamily="18" charset="0"/>
              </a:rPr>
              <a:t>путем удаления пустых и полупустых записей.</a:t>
            </a:r>
            <a:endParaRPr lang="ru-RU" sz="300" dirty="0"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45631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/>
              <a:t>Разбор состава семьи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5533326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99" y="403225"/>
            <a:ext cx="5523801" cy="6117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50" spc="-50" dirty="0">
                <a:cs typeface="Trebuchet MS"/>
              </a:rPr>
              <a:t>При помощи регулярных выражений было сформировано 5 типов семей учащихся на основании их ответа</a:t>
            </a:r>
            <a:r>
              <a:rPr lang="en-US" sz="1250" spc="-50" dirty="0">
                <a:cs typeface="Trebuchet MS"/>
              </a:rPr>
              <a:t>: </a:t>
            </a:r>
            <a:r>
              <a:rPr lang="ru-RU" sz="1250" b="1" spc="-50" dirty="0">
                <a:cs typeface="Trebuchet MS"/>
              </a:rPr>
              <a:t>расширенная</a:t>
            </a:r>
            <a:r>
              <a:rPr lang="en-US" sz="1250" spc="-50" dirty="0">
                <a:cs typeface="Trebuchet MS"/>
              </a:rPr>
              <a:t>, </a:t>
            </a:r>
            <a:r>
              <a:rPr lang="ru-RU" sz="1250" b="1" spc="-50" dirty="0">
                <a:cs typeface="Trebuchet MS"/>
              </a:rPr>
              <a:t>полная</a:t>
            </a:r>
            <a:r>
              <a:rPr lang="en-US" sz="1250" spc="-50" dirty="0">
                <a:cs typeface="Trebuchet MS"/>
              </a:rPr>
              <a:t>, </a:t>
            </a:r>
            <a:r>
              <a:rPr lang="ru-RU" sz="1250" b="1" spc="-50" dirty="0">
                <a:cs typeface="Trebuchet MS"/>
              </a:rPr>
              <a:t>неполная</a:t>
            </a:r>
            <a:r>
              <a:rPr lang="en-US" sz="1250" spc="-50" dirty="0">
                <a:cs typeface="Trebuchet MS"/>
              </a:rPr>
              <a:t>, </a:t>
            </a:r>
            <a:r>
              <a:rPr lang="ru-RU" sz="1250" b="1" spc="-50" dirty="0">
                <a:cs typeface="Trebuchet MS"/>
              </a:rPr>
              <a:t>многодетная</a:t>
            </a:r>
            <a:r>
              <a:rPr lang="en-US" sz="1250" spc="-50" dirty="0">
                <a:cs typeface="Trebuchet MS"/>
              </a:rPr>
              <a:t>, </a:t>
            </a:r>
            <a:r>
              <a:rPr lang="ru-RU" sz="1250" b="1" spc="-50" dirty="0">
                <a:cs typeface="Trebuchet MS"/>
              </a:rPr>
              <a:t>нет четкого ответа</a:t>
            </a:r>
            <a:r>
              <a:rPr lang="ru-RU" sz="1250" spc="-50" dirty="0">
                <a:cs typeface="Trebuchet MS"/>
              </a:rPr>
              <a:t>.</a:t>
            </a:r>
            <a:endParaRPr sz="1250" dirty="0"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30" name="object 30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Морозов Артем Борисович</a:t>
            </a:r>
            <a:endParaRPr lang="ru-RU" dirty="0"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учащихся с использованием машинного обучения на основе анкетных ответов в свободной форме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5A5B84B-7C9B-45CB-AC9C-200AF4D7B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936625"/>
            <a:ext cx="3129745" cy="193622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1297</Words>
  <Application>Microsoft Office PowerPoint</Application>
  <PresentationFormat>Произвольный</PresentationFormat>
  <Paragraphs>194</Paragraphs>
  <Slides>29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Lucida Sans Unicode</vt:lpstr>
      <vt:lpstr>Microsoft Sans Serif</vt:lpstr>
      <vt:lpstr>Trebuchet MS</vt:lpstr>
      <vt:lpstr>Office Theme</vt:lpstr>
      <vt:lpstr>Презентация PowerPoint</vt:lpstr>
      <vt:lpstr>Объект исследования</vt:lpstr>
      <vt:lpstr>Актуальность темы</vt:lpstr>
      <vt:lpstr>Цель работы</vt:lpstr>
      <vt:lpstr>Задачи работы</vt:lpstr>
      <vt:lpstr>Стек технологий</vt:lpstr>
      <vt:lpstr>Презентация PowerPoint</vt:lpstr>
      <vt:lpstr>Репрезентативная база данных НИКО 2022</vt:lpstr>
      <vt:lpstr>Разбор состава семьи</vt:lpstr>
      <vt:lpstr>Усредненная школьная успеваемость</vt:lpstr>
      <vt:lpstr>Презентация PowerPoint</vt:lpstr>
      <vt:lpstr>Разбор ответов учащихся при помощи машинного обучения</vt:lpstr>
      <vt:lpstr>Разбор ответов учащихся при помощи машинного обучения</vt:lpstr>
      <vt:lpstr>Разбор ответов учащихся при помощи машинного обучения</vt:lpstr>
      <vt:lpstr>Результат разбора свободных ответов</vt:lpstr>
      <vt:lpstr>Средний исторический индекс учеников по округам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Artem Morozov</cp:lastModifiedBy>
  <cp:revision>115</cp:revision>
  <dcterms:created xsi:type="dcterms:W3CDTF">2024-05-12T14:10:18Z</dcterms:created>
  <dcterms:modified xsi:type="dcterms:W3CDTF">2024-06-03T10:36:02Z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2024-05-12T00:00:00Z</vt:filetime>
  </property>
</Properties>
</file>