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16"/>
  </p:handoutMasterIdLst>
  <p:sldIdLst>
    <p:sldId id="256" r:id="rId3"/>
    <p:sldId id="257" r:id="rId4"/>
    <p:sldId id="258" r:id="rId6"/>
    <p:sldId id="274" r:id="rId7"/>
    <p:sldId id="270" r:id="rId8"/>
    <p:sldId id="260" r:id="rId9"/>
    <p:sldId id="263" r:id="rId10"/>
    <p:sldId id="265" r:id="rId11"/>
    <p:sldId id="266" r:id="rId12"/>
    <p:sldId id="267" r:id="rId13"/>
    <p:sldId id="275" r:id="rId14"/>
    <p:sldId id="269" r:id="rId15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1C2C"/>
    <a:srgbClr val="862633"/>
    <a:srgbClr val="E30000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handoutMaster" Target="handoutMasters/handoutMaster1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ru-RU" altLang="en-US">
                <a:solidFill>
                  <a:schemeClr val="bg1"/>
                </a:solidFill>
                <a:sym typeface="+mn-ea"/>
              </a:rPr>
              <a:t>При разработке проекта были реализованы следующие пункты:</a:t>
            </a:r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Calibri Light" panose="020F0302020204030204" pitchFamily="34" charset="0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1">
                <a:effectLst/>
                <a:latin typeface="Calibri Light" panose="020F030202020403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/>
              <a:t>Second level 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3135" cy="811530"/>
          </a:xfrm>
        </p:spPr>
        <p:txBody>
          <a:bodyPr anchor="b">
            <a:no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 smtClean="0">
              <a:sym typeface="+mn-ea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Autofit/>
          </a:bodyPr>
          <a:lstStyle>
            <a:lvl1pPr marL="0" indent="0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3pPr>
            <a:lvl4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4pPr>
            <a:lvl5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kumimoji="0" lang="en-US" sz="2800" b="0" i="0" u="none" strike="noStrike" kern="1200" cap="none" spc="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>
              <a:lnSpc>
                <a:spcPct val="15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>
                <a:sym typeface="+mn-ea"/>
              </a:rPr>
              <a:t>Second level</a:t>
            </a:r>
            <a:endParaRPr lang="en-US" dirty="0"/>
          </a:p>
          <a:p>
            <a:pPr lvl="2"/>
            <a:r>
              <a:rPr lang="en-US" dirty="0">
                <a:sym typeface="+mn-ea"/>
              </a:rPr>
              <a:t>Third level</a:t>
            </a:r>
            <a:endParaRPr lang="en-US" dirty="0"/>
          </a:p>
          <a:p>
            <a:pPr lvl="3"/>
            <a:r>
              <a:rPr lang="en-US" dirty="0">
                <a:sym typeface="+mn-ea"/>
              </a:rPr>
              <a:t>Fourth level</a:t>
            </a:r>
            <a:endParaRPr lang="en-US" dirty="0"/>
          </a:p>
          <a:p>
            <a:pPr lvl="4"/>
            <a:r>
              <a:rPr lang="en-US" dirty="0">
                <a:sym typeface="+mn-ea"/>
              </a:rPr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sz="4400"/>
            </a:lvl1pPr>
          </a:lstStyle>
          <a:p>
            <a:r>
              <a:rPr lang="en-US" dirty="0" smtClean="0">
                <a:sym typeface="+mn-ea"/>
              </a:rPr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en-US" dirty="0">
                <a:sym typeface="+mn-ea"/>
              </a:rPr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051C2C"/>
            </a:gs>
            <a:gs pos="100000">
              <a:srgbClr val="862633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lang="en-US" dirty="0" smtClean="0"/>
              <a:t>Click to edit Master text styles</a:t>
            </a:r>
            <a:endParaRPr lang="en-US" dirty="0" smtClean="0"/>
          </a:p>
          <a:p>
            <a:pPr lvl="1"/>
            <a:r>
              <a:rPr lang="en-US" dirty="0" smtClean="0"/>
              <a:t>Second level</a:t>
            </a:r>
            <a:endParaRPr lang="en-US" dirty="0" smtClean="0"/>
          </a:p>
          <a:p>
            <a:pPr lvl="2"/>
            <a:r>
              <a:rPr lang="en-US" dirty="0" smtClean="0"/>
              <a:t>Third level</a:t>
            </a:r>
            <a:endParaRPr lang="en-US" dirty="0"/>
          </a:p>
          <a:p>
            <a:pPr lvl="3"/>
            <a:r>
              <a:rPr lang="en-US" dirty="0" smtClean="0"/>
              <a:t>Fourth level</a:t>
            </a:r>
            <a:endParaRPr lang="en-US" dirty="0"/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 Light" panose="020F0302020204030204" pitchFamily="34" charset="0"/>
          <a:ea typeface="+mj-ea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anose="020B0604020202020204" pitchFamily="34" charset="0"/>
        <a:buNone/>
        <a:defRPr sz="2800" b="0" kern="120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Calibri Light" panose="020F03020202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effectLst/>
          <a:latin typeface="Calibri Light" panose="020F0302020204030204" pitchFamily="34" charset="0"/>
          <a:ea typeface="+mn-ea"/>
          <a:cs typeface="Calibri Light" panose="020F03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Скругленный прямоугольник 11"/>
          <p:cNvSpPr/>
          <p:nvPr/>
        </p:nvSpPr>
        <p:spPr>
          <a:xfrm>
            <a:off x="2621280" y="2590800"/>
            <a:ext cx="6660515" cy="119570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4000">
                <a:solidFill>
                  <a:schemeClr val="bg1"/>
                </a:solidFill>
                <a:sym typeface="+mn-ea"/>
              </a:rPr>
              <a:t>Веб-приложение «</a:t>
            </a:r>
            <a:r>
              <a:rPr lang="en-US" altLang="ru-RU" sz="4000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en-US" sz="4000">
                <a:solidFill>
                  <a:schemeClr val="bg1"/>
                </a:solidFill>
                <a:sym typeface="+mn-ea"/>
              </a:rPr>
              <a:t>»</a:t>
            </a:r>
            <a:endParaRPr lang="ru-RU" altLang="en-US" sz="4000">
              <a:solidFill>
                <a:schemeClr val="bg1"/>
              </a:solidFill>
              <a:sym typeface="+mn-ea"/>
            </a:endParaRPr>
          </a:p>
        </p:txBody>
      </p:sp>
      <p:sp>
        <p:nvSpPr>
          <p:cNvPr id="15" name="Скругленный прямоугольник 14"/>
          <p:cNvSpPr/>
          <p:nvPr/>
        </p:nvSpPr>
        <p:spPr>
          <a:xfrm>
            <a:off x="4879975" y="4448175"/>
            <a:ext cx="2432685" cy="174942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en-US" sz="2400">
                <a:solidFill>
                  <a:schemeClr val="bg1"/>
                </a:solidFill>
                <a:sym typeface="+mn-ea"/>
              </a:rPr>
              <a:t>Гугин И.</a:t>
            </a:r>
            <a:endParaRPr lang="ru-RU" altLang="en-US" sz="2400">
              <a:solidFill>
                <a:schemeClr val="bg1"/>
              </a:solidFill>
            </a:endParaRPr>
          </a:p>
          <a:p>
            <a:pPr algn="ctr"/>
            <a:r>
              <a:rPr lang="ru-RU" altLang="en-US" sz="2400">
                <a:solidFill>
                  <a:schemeClr val="bg1"/>
                </a:solidFill>
                <a:sym typeface="+mn-ea"/>
              </a:rPr>
              <a:t>Наплавков А.</a:t>
            </a:r>
            <a:endParaRPr lang="ru-RU" altLang="en-US" sz="2400">
              <a:solidFill>
                <a:schemeClr val="bg1"/>
              </a:solidFill>
            </a:endParaRPr>
          </a:p>
          <a:p>
            <a:pPr algn="ctr"/>
            <a:r>
              <a:rPr lang="ru-RU" altLang="en-US" sz="2400">
                <a:solidFill>
                  <a:schemeClr val="bg1"/>
                </a:solidFill>
                <a:sym typeface="+mn-ea"/>
              </a:rPr>
              <a:t>Антипин Р.</a:t>
            </a:r>
            <a:endParaRPr lang="ru-RU" altLang="en-US" sz="2400">
              <a:solidFill>
                <a:schemeClr val="bg1"/>
              </a:solidFill>
            </a:endParaRPr>
          </a:p>
          <a:p>
            <a:pPr algn="ctr"/>
            <a:r>
              <a:rPr lang="ru-RU" altLang="en-US" sz="2400">
                <a:solidFill>
                  <a:schemeClr val="bg1"/>
                </a:solidFill>
                <a:sym typeface="+mn-ea"/>
              </a:rPr>
              <a:t>23-ПМ-1</a:t>
            </a:r>
            <a:endParaRPr lang="ru-RU" altLang="en-US" sz="2400"/>
          </a:p>
        </p:txBody>
      </p:sp>
      <p:sp>
        <p:nvSpPr>
          <p:cNvPr id="18" name="Скругленный прямоугольник 17"/>
          <p:cNvSpPr/>
          <p:nvPr/>
        </p:nvSpPr>
        <p:spPr>
          <a:xfrm>
            <a:off x="2621915" y="544830"/>
            <a:ext cx="6659880" cy="135890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 anchorCtr="0"/>
          <a:p>
            <a:pPr algn="ctr"/>
            <a:r>
              <a:rPr lang="ru-RU" altLang="en-US">
                <a:solidFill>
                  <a:schemeClr val="bg1"/>
                </a:solidFill>
                <a:sym typeface="+mn-ea"/>
              </a:rPr>
              <a:t>НГТУ им. Р. Е. Алексеева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  <a:sym typeface="+mn-ea"/>
              </a:rPr>
              <a:t>Институт радиоэлектроники и информационных технологий</a:t>
            </a:r>
            <a:endParaRPr lang="ru-RU" altLang="en-US">
              <a:solidFill>
                <a:schemeClr val="bg1"/>
              </a:solidFill>
            </a:endParaRPr>
          </a:p>
          <a:p>
            <a:pPr algn="ctr"/>
            <a:r>
              <a:rPr lang="ru-RU" altLang="en-US">
                <a:solidFill>
                  <a:schemeClr val="bg1"/>
                </a:solidFill>
                <a:sym typeface="+mn-ea"/>
              </a:rPr>
              <a:t>Кафедра «Прикладная математика и информатика»</a:t>
            </a:r>
            <a:endParaRPr lang="ru-RU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384425" y="6016625"/>
            <a:ext cx="70421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5. Обновление базы данных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 по прошествии 3 часов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7" name="Замещающее содержимое 6"/>
          <p:cNvPicPr>
            <a:picLocks noChangeAspect="1"/>
          </p:cNvPicPr>
          <p:nvPr>
            <p:ph sz="half" idx="1"/>
          </p:nvPr>
        </p:nvPicPr>
        <p:blipFill>
          <a:blip r:embed="rId1"/>
          <a:stretch>
            <a:fillRect/>
          </a:stretch>
        </p:blipFill>
        <p:spPr>
          <a:xfrm>
            <a:off x="1609090" y="1584325"/>
            <a:ext cx="5181600" cy="4260850"/>
          </a:xfrm>
          <a:prstGeom prst="rect">
            <a:avLst/>
          </a:prstGeom>
        </p:spPr>
      </p:pic>
      <p:pic>
        <p:nvPicPr>
          <p:cNvPr id="10" name="Замещающее содержимое 9"/>
          <p:cNvPicPr>
            <a:picLocks noChangeAspect="1"/>
          </p:cNvPicPr>
          <p:nvPr>
            <p:ph sz="half" idx="2"/>
          </p:nvPr>
        </p:nvPicPr>
        <p:blipFill>
          <a:blip r:embed="rId2"/>
          <a:srcRect b="2087"/>
          <a:stretch>
            <a:fillRect/>
          </a:stretch>
        </p:blipFill>
        <p:spPr>
          <a:xfrm>
            <a:off x="7138670" y="1584325"/>
            <a:ext cx="2867025" cy="4260850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2384425" y="6016625"/>
            <a:ext cx="7042150" cy="36830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t" anchorCtr="0"/>
          <a:p>
            <a:pPr algn="ctr"/>
            <a:r>
              <a:rPr lang="ru-RU" altLang="ru-RU">
                <a:solidFill>
                  <a:schemeClr val="bg1"/>
                </a:solidFill>
                <a:sym typeface="+mn-ea"/>
              </a:rPr>
              <a:t>Рис. 5. Обновление базы данных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» по прошествии 3 часов</a:t>
            </a:r>
            <a:endParaRPr lang="ru-RU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>
                <a:solidFill>
                  <a:schemeClr val="bg1"/>
                </a:solidFill>
              </a:rPr>
              <a:t>Улучшения относительно предыдущей версии.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803275" y="1584325"/>
            <a:ext cx="10394950" cy="88328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ru-RU" altLang="en-US" sz="2800">
                <a:solidFill>
                  <a:schemeClr val="bg1"/>
                </a:solidFill>
                <a:sym typeface="+mn-ea"/>
              </a:rPr>
              <a:t>Была добавлена карта для удобства определения координат по адресу заказа</a:t>
            </a:r>
            <a:endParaRPr lang="ru-RU" altLang="en-US" sz="2800"/>
          </a:p>
        </p:txBody>
      </p:sp>
      <p:sp>
        <p:nvSpPr>
          <p:cNvPr id="5" name="Скругленный прямоугольник 4"/>
          <p:cNvSpPr/>
          <p:nvPr/>
        </p:nvSpPr>
        <p:spPr>
          <a:xfrm>
            <a:off x="803275" y="2810510"/>
            <a:ext cx="10394950" cy="88392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ru-RU" altLang="en-US" sz="2800">
                <a:solidFill>
                  <a:schemeClr val="bg1"/>
                </a:solidFill>
                <a:sym typeface="+mn-ea"/>
              </a:rPr>
              <a:t>Был обновлен интерфейс веб-приложения для более удобного использования</a:t>
            </a:r>
            <a:endParaRPr lang="ru-RU" altLang="en-US" sz="280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803275" y="4037330"/>
            <a:ext cx="10394950" cy="88392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ru-RU" altLang="en-US" sz="2800">
                <a:solidFill>
                  <a:schemeClr val="bg1"/>
                </a:solidFill>
                <a:sym typeface="+mn-ea"/>
              </a:rPr>
              <a:t>Информация, загружающаяся из базы данных стала более структурированной</a:t>
            </a:r>
            <a:endParaRPr lang="ru-RU" altLang="en-US" sz="2800"/>
          </a:p>
        </p:txBody>
      </p:sp>
      <p:sp>
        <p:nvSpPr>
          <p:cNvPr id="7" name="Скругленный прямоугольник 6"/>
          <p:cNvSpPr/>
          <p:nvPr/>
        </p:nvSpPr>
        <p:spPr>
          <a:xfrm>
            <a:off x="803275" y="5229225"/>
            <a:ext cx="10394950" cy="88265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>
              <a:lnSpc>
                <a:spcPct val="100000"/>
              </a:lnSpc>
            </a:pPr>
            <a:r>
              <a:rPr lang="ru-RU" altLang="en-US" sz="2800">
                <a:solidFill>
                  <a:schemeClr val="bg1"/>
                </a:solidFill>
                <a:sym typeface="+mn-ea"/>
              </a:rPr>
              <a:t>Появилась возможность «сворачивать» информацию из базы данных для более удобной работы с её большим количеством</a:t>
            </a:r>
            <a:endParaRPr lang="ru-RU" altLang="en-US" sz="2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Вывод.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4" name="Изображение 3" descr="Color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05325" y="4454525"/>
            <a:ext cx="2800000" cy="1800000"/>
          </a:xfrm>
          <a:prstGeom prst="rect">
            <a:avLst/>
          </a:prstGeom>
        </p:spPr>
      </p:pic>
      <p:pic>
        <p:nvPicPr>
          <p:cNvPr id="5" name="Изображение 4" descr="Color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4454525"/>
            <a:ext cx="2800000" cy="1800000"/>
          </a:xfrm>
          <a:prstGeom prst="rect">
            <a:avLst/>
          </a:prstGeom>
        </p:spPr>
      </p:pic>
      <p:pic>
        <p:nvPicPr>
          <p:cNvPr id="6" name="Изображение 5" descr="Color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2950" y="4454525"/>
            <a:ext cx="2800000" cy="1800000"/>
          </a:xfrm>
          <a:prstGeom prst="rect">
            <a:avLst/>
          </a:prstGeom>
        </p:spPr>
      </p:pic>
      <p:sp>
        <p:nvSpPr>
          <p:cNvPr id="7" name="Скругленный прямоугольник 6"/>
          <p:cNvSpPr/>
          <p:nvPr/>
        </p:nvSpPr>
        <p:spPr>
          <a:xfrm>
            <a:off x="647700" y="2489835"/>
            <a:ext cx="10515600" cy="196469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2400">
                <a:solidFill>
                  <a:schemeClr val="bg1"/>
                </a:solidFill>
                <a:sym typeface="+mn-ea"/>
              </a:rPr>
              <a:t>В ходе выполнения проекта был создан и </a:t>
            </a:r>
            <a:r>
              <a:rPr lang="ru-RU" altLang="en-US" sz="2400">
                <a:solidFill>
                  <a:schemeClr val="bg1"/>
                </a:solidFill>
                <a:sym typeface="+mn-ea"/>
              </a:rPr>
              <a:t>оформлен в виде веб-сайта сервер</a:t>
            </a:r>
            <a:r>
              <a:rPr lang="ru-RU" altLang="en-US" sz="2400">
                <a:solidFill>
                  <a:schemeClr val="bg1"/>
                </a:solidFill>
                <a:sym typeface="+mn-ea"/>
              </a:rPr>
              <a:t>, с помощью которого отслеживается работа службы доставки «Самокат» и создана база данных, которой можно управлять.</a:t>
            </a:r>
            <a:endParaRPr lang="ru-RU" altLang="en-US" sz="2400">
              <a:solidFill>
                <a:schemeClr val="bg1"/>
              </a:solidFill>
              <a:sym typeface="+mn-ea"/>
            </a:endParaRPr>
          </a:p>
        </p:txBody>
      </p:sp>
      <p:pic>
        <p:nvPicPr>
          <p:cNvPr id="8" name="Изображение 7" descr="Color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7700" y="689610"/>
            <a:ext cx="2800000" cy="1800000"/>
          </a:xfrm>
          <a:prstGeom prst="rect">
            <a:avLst/>
          </a:prstGeom>
        </p:spPr>
      </p:pic>
      <p:pic>
        <p:nvPicPr>
          <p:cNvPr id="9" name="Изображение 8" descr="Colorad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63585" y="689610"/>
            <a:ext cx="28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Актуальность проекта.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2" name="Изображение 1"/>
          <p:cNvPicPr/>
          <p:nvPr/>
        </p:nvPicPr>
        <p:blipFill>
          <a:blip r:embed="rId1"/>
          <a:srcRect/>
          <a:stretch>
            <a:fillRect/>
          </a:stretch>
        </p:blipFill>
        <p:spPr>
          <a:xfrm>
            <a:off x="4383405" y="1584325"/>
            <a:ext cx="3045460" cy="2284095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6" name="Скругленный прямоугольник 5"/>
          <p:cNvSpPr/>
          <p:nvPr/>
        </p:nvSpPr>
        <p:spPr>
          <a:xfrm>
            <a:off x="647700" y="4166235"/>
            <a:ext cx="10516235" cy="229044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2800">
                <a:solidFill>
                  <a:schemeClr val="bg1"/>
                </a:solidFill>
                <a:cs typeface="+mn-lt"/>
                <a:sym typeface="+mn-ea"/>
              </a:rPr>
              <a:t>В современном мире достаточно популярны службы доставки, но у дронов-курьеров далеко не всегда получается вовремя доставить заказ тому или иному клиенту.</a:t>
            </a:r>
            <a:endParaRPr lang="ru-RU" altLang="en-US" sz="2800">
              <a:solidFill>
                <a:schemeClr val="bg1"/>
              </a:solidFill>
              <a:cs typeface="+mn-lt"/>
            </a:endParaRPr>
          </a:p>
          <a:p>
            <a:pPr algn="ctr"/>
            <a:r>
              <a:rPr lang="ru-RU" altLang="en-US" sz="2800">
                <a:solidFill>
                  <a:schemeClr val="bg1"/>
                </a:solidFill>
                <a:cs typeface="+mn-lt"/>
                <a:sym typeface="+mn-ea"/>
              </a:rPr>
              <a:t>Чтобы это исправить, нужно оптимизировать управленческую структуру работы сетей служб доставки.</a:t>
            </a:r>
            <a:endParaRPr lang="ru-RU" altLang="en-US" sz="2800">
              <a:cs typeface="+mn-lt"/>
            </a:endParaRPr>
          </a:p>
        </p:txBody>
      </p:sp>
      <p:pic>
        <p:nvPicPr>
          <p:cNvPr id="3" name="Изображение 2" descr="San Jo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584325"/>
            <a:ext cx="3552190" cy="2284095"/>
          </a:xfrm>
          <a:prstGeom prst="rect">
            <a:avLst/>
          </a:prstGeom>
        </p:spPr>
      </p:pic>
      <p:pic>
        <p:nvPicPr>
          <p:cNvPr id="5" name="Изображение 4" descr="San Jos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612380" y="1584325"/>
            <a:ext cx="3552190" cy="22840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Цели и задачи проекта.</a:t>
            </a:r>
            <a:endParaRPr lang="ru-RU" altLang="en-US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647700" y="1826895"/>
            <a:ext cx="4515485" cy="435102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2800" b="1">
                <a:solidFill>
                  <a:schemeClr val="bg1"/>
                </a:solidFill>
                <a:sym typeface="+mn-ea"/>
              </a:rPr>
              <a:t>Цель: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 Упростить управление базой данных для повышения эффективности работы дронов-курьеров в службе доставки «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».</a:t>
            </a:r>
            <a:endParaRPr lang="ru-RU" altLang="en-US" sz="280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6096000" y="1827530"/>
            <a:ext cx="5067300" cy="435165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2800" b="1">
                <a:solidFill>
                  <a:schemeClr val="bg1"/>
                </a:solidFill>
                <a:sym typeface="+mn-ea"/>
              </a:rPr>
              <a:t>Задачи:</a:t>
            </a:r>
            <a:endParaRPr lang="ru-RU" altLang="en-US" sz="2800">
              <a:solidFill>
                <a:schemeClr val="bg1"/>
              </a:solidFill>
            </a:endParaRPr>
          </a:p>
          <a:p>
            <a:pPr algn="ctr"/>
            <a:r>
              <a:rPr lang="ru-RU" altLang="en-US" sz="2800">
                <a:solidFill>
                  <a:schemeClr val="bg1"/>
                </a:solidFill>
                <a:sym typeface="+mn-ea"/>
              </a:rPr>
              <a:t>Создать базу данных дронов-курьеров, заказов;</a:t>
            </a:r>
            <a:endParaRPr lang="ru-RU" altLang="en-US" sz="2800">
              <a:solidFill>
                <a:schemeClr val="bg1"/>
              </a:solidFill>
              <a:sym typeface="+mn-ea"/>
            </a:endParaRPr>
          </a:p>
          <a:p>
            <a:pPr algn="ctr"/>
            <a:r>
              <a:rPr lang="ru-RU" altLang="en-US" sz="2800">
                <a:solidFill>
                  <a:schemeClr val="bg1"/>
                </a:solidFill>
                <a:sym typeface="+mn-ea"/>
              </a:rPr>
              <a:t>Создать сервер, с помощью которого можно отслеживать работу курьеров;</a:t>
            </a:r>
            <a:endParaRPr lang="ru-RU" altLang="en-US" sz="2800">
              <a:solidFill>
                <a:schemeClr val="bg1"/>
              </a:solidFill>
            </a:endParaRPr>
          </a:p>
          <a:p>
            <a:pPr algn="ctr"/>
            <a:r>
              <a:rPr lang="ru-RU" altLang="en-US" sz="2800">
                <a:solidFill>
                  <a:schemeClr val="bg1"/>
                </a:solidFill>
                <a:sym typeface="+mn-ea"/>
              </a:rPr>
              <a:t>Оформить в виде веб-приложения. </a:t>
            </a:r>
            <a:endParaRPr lang="ru-RU" altLang="en-US"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>
                <a:solidFill>
                  <a:schemeClr val="bg1"/>
                </a:solidFill>
              </a:rPr>
              <a:t>Реализация проекта.</a:t>
            </a:r>
            <a:endParaRPr lang="ru-RU" altLang="ru-RU">
              <a:solidFill>
                <a:schemeClr val="bg1"/>
              </a:solidFill>
            </a:endParaRPr>
          </a:p>
        </p:txBody>
      </p:sp>
      <p:sp>
        <p:nvSpPr>
          <p:cNvPr id="2" name="Скругленный прямоугольник 1"/>
          <p:cNvSpPr/>
          <p:nvPr/>
        </p:nvSpPr>
        <p:spPr>
          <a:xfrm>
            <a:off x="1106170" y="3295015"/>
            <a:ext cx="9598660" cy="90614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2800">
                <a:solidFill>
                  <a:schemeClr val="bg1"/>
                </a:solidFill>
                <a:sym typeface="+mn-ea"/>
              </a:rPr>
              <a:t>Программа, являющаяся сервером, была написана на языке 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JavaScript.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 </a:t>
            </a:r>
            <a:endParaRPr lang="ru-RU" altLang="en-US" sz="2800"/>
          </a:p>
        </p:txBody>
      </p:sp>
      <p:sp>
        <p:nvSpPr>
          <p:cNvPr id="3" name="Скругленный прямоугольник 2"/>
          <p:cNvSpPr/>
          <p:nvPr/>
        </p:nvSpPr>
        <p:spPr>
          <a:xfrm>
            <a:off x="1106170" y="1584325"/>
            <a:ext cx="9598660" cy="906145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ru-RU" altLang="en-US" sz="2800">
                <a:solidFill>
                  <a:schemeClr val="bg1"/>
                </a:solidFill>
                <a:sym typeface="+mn-ea"/>
              </a:rPr>
              <a:t>Программа, управляющая базой данных, была написана на языке 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C++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.</a:t>
            </a:r>
            <a:endParaRPr lang="ru-RU" altLang="en-US" sz="2800"/>
          </a:p>
        </p:txBody>
      </p:sp>
      <p:sp>
        <p:nvSpPr>
          <p:cNvPr id="6" name="Скругленный прямоугольник 5"/>
          <p:cNvSpPr/>
          <p:nvPr/>
        </p:nvSpPr>
        <p:spPr>
          <a:xfrm>
            <a:off x="1106170" y="5005705"/>
            <a:ext cx="9598660" cy="103124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t" anchorCtr="0"/>
          <a:p>
            <a:pPr algn="ctr"/>
            <a:r>
              <a:rPr lang="ru-RU" altLang="ru-RU" sz="2800">
                <a:solidFill>
                  <a:schemeClr val="bg1"/>
                </a:solidFill>
                <a:sym typeface="+mn-ea"/>
              </a:rPr>
              <a:t>Визуальная составляющая страницы была написана на языке разметки </a:t>
            </a:r>
            <a:r>
              <a:rPr lang="en-US" altLang="ru-RU" sz="2800">
                <a:solidFill>
                  <a:schemeClr val="bg1"/>
                </a:solidFill>
                <a:sym typeface="+mn-ea"/>
              </a:rPr>
              <a:t>html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 с использованием </a:t>
            </a:r>
            <a:r>
              <a:rPr lang="en-US" altLang="en-US" sz="2800">
                <a:solidFill>
                  <a:schemeClr val="bg1"/>
                </a:solidFill>
                <a:sym typeface="+mn-ea"/>
              </a:rPr>
              <a:t>Vue.js</a:t>
            </a:r>
            <a:r>
              <a:rPr lang="ru-RU" altLang="en-US" sz="2800">
                <a:solidFill>
                  <a:schemeClr val="bg1"/>
                </a:solidFill>
                <a:sym typeface="+mn-ea"/>
              </a:rPr>
              <a:t>.</a:t>
            </a:r>
            <a:endParaRPr lang="ru-RU" altLang="en-US" sz="2800">
              <a:solidFill>
                <a:schemeClr val="bg1"/>
              </a:solidFill>
            </a:endParaRPr>
          </a:p>
          <a:p>
            <a:pPr algn="ctr"/>
            <a:endParaRPr lang="ru-RU" altLang="en-US" sz="2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>
                <a:solidFill>
                  <a:schemeClr val="bg1"/>
                </a:solidFill>
              </a:rPr>
              <a:t>Система управления базой данных.</a:t>
            </a:r>
            <a:endParaRPr lang="ru-RU" altLang="en-US">
              <a:solidFill>
                <a:schemeClr val="bg1"/>
              </a:solidFill>
            </a:endParaRPr>
          </a:p>
        </p:txBody>
      </p:sp>
      <p:pic>
        <p:nvPicPr>
          <p:cNvPr id="4" name="Изображение 3"/>
          <p:cNvPicPr>
            <a:picLocks noChangeAspect="1"/>
          </p:cNvPicPr>
          <p:nvPr/>
        </p:nvPicPr>
        <p:blipFill>
          <a:blip r:embed="rId1"/>
          <a:srcRect l="-49" t="3352" r="72781" b="79426"/>
          <a:stretch>
            <a:fillRect/>
          </a:stretch>
        </p:blipFill>
        <p:spPr>
          <a:xfrm>
            <a:off x="3412490" y="1825625"/>
            <a:ext cx="4986655" cy="177165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14" name="Изображение 13" descr="Vancouv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12775" y="1797050"/>
            <a:ext cx="2799999" cy="1800000"/>
          </a:xfrm>
          <a:prstGeom prst="rect">
            <a:avLst/>
          </a:prstGeom>
        </p:spPr>
      </p:pic>
      <p:pic>
        <p:nvPicPr>
          <p:cNvPr id="15" name="Изображение 14" descr="Vancouv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1705610" y="3791585"/>
            <a:ext cx="2799999" cy="1800000"/>
          </a:xfrm>
          <a:prstGeom prst="rect">
            <a:avLst/>
          </a:prstGeom>
        </p:spPr>
      </p:pic>
      <p:pic>
        <p:nvPicPr>
          <p:cNvPr id="16" name="Изображение 15" descr="Vancouv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4505325" y="3791585"/>
            <a:ext cx="2799999" cy="1800000"/>
          </a:xfrm>
          <a:prstGeom prst="rect">
            <a:avLst/>
          </a:prstGeom>
        </p:spPr>
      </p:pic>
      <p:pic>
        <p:nvPicPr>
          <p:cNvPr id="17" name="Изображение 16" descr="Vancouv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8399145" y="1787525"/>
            <a:ext cx="2799999" cy="1800000"/>
          </a:xfrm>
          <a:prstGeom prst="rect">
            <a:avLst/>
          </a:prstGeom>
        </p:spPr>
      </p:pic>
      <p:pic>
        <p:nvPicPr>
          <p:cNvPr id="18" name="Изображение 17" descr="Vancouver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H="1">
            <a:off x="7305040" y="3791585"/>
            <a:ext cx="2799999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p>
            <a:pPr algn="ctr"/>
            <a:r>
              <a:rPr lang="ru-RU" altLang="en-US">
                <a:solidFill>
                  <a:schemeClr val="bg1"/>
                </a:solidFill>
                <a:sym typeface="+mn-ea"/>
              </a:rPr>
              <a:t>Основа веб-приложения для управления базой данных.</a:t>
            </a:r>
            <a:endParaRPr lang="ru-RU" altLang="en-US">
              <a:solidFill>
                <a:schemeClr val="bg1"/>
              </a:solidFill>
              <a:sym typeface="+mn-ea"/>
            </a:endParaRPr>
          </a:p>
        </p:txBody>
      </p:sp>
      <p:pic>
        <p:nvPicPr>
          <p:cNvPr id="6" name="Замещающее содержимое 5"/>
          <p:cNvPicPr>
            <a:picLocks noChangeAspect="1"/>
          </p:cNvPicPr>
          <p:nvPr>
            <p:ph idx="1"/>
          </p:nvPr>
        </p:nvPicPr>
        <p:blipFill>
          <a:blip r:embed="rId1"/>
          <a:srcRect b="4057"/>
          <a:stretch>
            <a:fillRect/>
          </a:stretch>
        </p:blipFill>
        <p:spPr>
          <a:xfrm>
            <a:off x="2037080" y="1584325"/>
            <a:ext cx="7735570" cy="4175125"/>
          </a:xfrm>
          <a:prstGeom prst="rect">
            <a:avLst/>
          </a:prstGeom>
          <a:ln>
            <a:noFill/>
          </a:ln>
        </p:spPr>
      </p:pic>
      <p:sp>
        <p:nvSpPr>
          <p:cNvPr id="3" name="Скругленный прямоугольник 2"/>
          <p:cNvSpPr/>
          <p:nvPr/>
        </p:nvSpPr>
        <p:spPr>
          <a:xfrm>
            <a:off x="4064000" y="5918200"/>
            <a:ext cx="4064635" cy="36830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  <a:sym typeface="+mn-ea"/>
              </a:rPr>
              <a:t>Рис. 1. Страница веб-сайта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»</a:t>
            </a:r>
            <a:endParaRPr lang="ru-RU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ru-RU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" name="Замещающее содержимое 9"/>
          <p:cNvPicPr>
            <a:picLocks noChangeAspect="1"/>
          </p:cNvPicPr>
          <p:nvPr>
            <p:ph sz="half" idx="1"/>
          </p:nvPr>
        </p:nvPicPr>
        <p:blipFill>
          <a:blip r:embed="rId1"/>
          <a:srcRect b="5211"/>
          <a:stretch>
            <a:fillRect/>
          </a:stretch>
        </p:blipFill>
        <p:spPr>
          <a:xfrm>
            <a:off x="647700" y="1584325"/>
            <a:ext cx="5181600" cy="2922270"/>
          </a:xfrm>
          <a:prstGeom prst="rect">
            <a:avLst/>
          </a:prstGeom>
        </p:spPr>
      </p:pic>
      <p:pic>
        <p:nvPicPr>
          <p:cNvPr id="12" name="Замещающее содержимое 11"/>
          <p:cNvPicPr>
            <a:picLocks noChangeAspect="1"/>
          </p:cNvPicPr>
          <p:nvPr>
            <p:ph sz="half" idx="2"/>
          </p:nvPr>
        </p:nvPicPr>
        <p:blipFill>
          <a:blip r:embed="rId2"/>
          <a:srcRect t="21630" r="4102"/>
          <a:stretch>
            <a:fillRect/>
          </a:stretch>
        </p:blipFill>
        <p:spPr>
          <a:xfrm>
            <a:off x="5981700" y="1584325"/>
            <a:ext cx="5181600" cy="292227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2113280" y="4780280"/>
            <a:ext cx="7585075" cy="36830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  <a:sym typeface="+mn-ea"/>
              </a:rPr>
              <a:t>Рис. 2. Добавление в базу данных склада для хранения заказов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»</a:t>
            </a:r>
            <a:endParaRPr lang="ru-RU" altLang="en-US"/>
          </a:p>
        </p:txBody>
      </p:sp>
      <p:pic>
        <p:nvPicPr>
          <p:cNvPr id="2" name="Изображение 1" descr="Detro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92285" y="5057775"/>
            <a:ext cx="2800000" cy="1800000"/>
          </a:xfrm>
          <a:prstGeom prst="rect">
            <a:avLst/>
          </a:prstGeom>
        </p:spPr>
      </p:pic>
      <p:pic>
        <p:nvPicPr>
          <p:cNvPr id="6" name="Изображение 5" descr="Detro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57775"/>
            <a:ext cx="2800000" cy="1800000"/>
          </a:xfrm>
          <a:prstGeom prst="rect">
            <a:avLst/>
          </a:prstGeom>
        </p:spPr>
      </p:pic>
      <p:pic>
        <p:nvPicPr>
          <p:cNvPr id="7" name="Изображение 6" descr="Detroi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5325" y="5057775"/>
            <a:ext cx="2800000" cy="180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91460" y="474980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3. Добавление в базу данных дрона-курьера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rcRect l="1826" r="3268"/>
          <a:stretch>
            <a:fillRect/>
          </a:stretch>
        </p:blipFill>
        <p:spPr>
          <a:xfrm>
            <a:off x="647700" y="1584325"/>
            <a:ext cx="5181600" cy="2915285"/>
          </a:xfrm>
          <a:prstGeom prst="rect">
            <a:avLst/>
          </a:prstGeom>
        </p:spPr>
      </p:pic>
      <p:pic>
        <p:nvPicPr>
          <p:cNvPr id="8" name="Замещающее содержимое 7"/>
          <p:cNvPicPr>
            <a:picLocks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982335" y="1584325"/>
            <a:ext cx="5180965" cy="2915920"/>
          </a:xfrm>
          <a:prstGeom prst="rect">
            <a:avLst/>
          </a:prstGeom>
        </p:spPr>
      </p:pic>
      <p:sp>
        <p:nvSpPr>
          <p:cNvPr id="3" name="Скругленный прямоугольник 2"/>
          <p:cNvSpPr/>
          <p:nvPr/>
        </p:nvSpPr>
        <p:spPr>
          <a:xfrm>
            <a:off x="2791460" y="4749800"/>
            <a:ext cx="6228080" cy="36830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  <a:sym typeface="+mn-ea"/>
              </a:rPr>
              <a:t>Рис. 3. Добавление в базу данных дрона-курьера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»</a:t>
            </a:r>
            <a:endParaRPr lang="ru-RU" altLang="en-US"/>
          </a:p>
        </p:txBody>
      </p:sp>
      <p:pic>
        <p:nvPicPr>
          <p:cNvPr id="6" name="Изображение 5" descr="Columb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360" y="5118100"/>
            <a:ext cx="2240000" cy="1440000"/>
          </a:xfrm>
          <a:prstGeom prst="rect">
            <a:avLst/>
          </a:prstGeom>
        </p:spPr>
      </p:pic>
      <p:pic>
        <p:nvPicPr>
          <p:cNvPr id="7" name="Изображение 6" descr="Columb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118100"/>
            <a:ext cx="2240000" cy="1440000"/>
          </a:xfrm>
          <a:prstGeom prst="rect">
            <a:avLst/>
          </a:prstGeom>
        </p:spPr>
      </p:pic>
      <p:pic>
        <p:nvPicPr>
          <p:cNvPr id="10" name="Изображение 9" descr="Columbu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3020" y="5118100"/>
            <a:ext cx="2240000" cy="1440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endParaRPr lang="ru-RU" altLang="en-US"/>
          </a:p>
        </p:txBody>
      </p:sp>
      <p:sp>
        <p:nvSpPr>
          <p:cNvPr id="9" name="Текстовое поле 8"/>
          <p:cNvSpPr txBox="1"/>
          <p:nvPr/>
        </p:nvSpPr>
        <p:spPr>
          <a:xfrm>
            <a:off x="2791460" y="4749800"/>
            <a:ext cx="62280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ru-RU">
                <a:solidFill>
                  <a:schemeClr val="bg1"/>
                </a:solidFill>
              </a:rPr>
              <a:t>Рис. 4. Добавление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 заказа </a:t>
            </a:r>
            <a:r>
              <a:rPr lang="ru-RU" altLang="ru-RU">
                <a:solidFill>
                  <a:schemeClr val="bg1"/>
                </a:solidFill>
              </a:rPr>
              <a:t>в базу данных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</a:rPr>
              <a:t>»</a:t>
            </a:r>
            <a:endParaRPr lang="ru-RU" altLang="ru-RU">
              <a:solidFill>
                <a:schemeClr val="bg1"/>
              </a:solidFill>
            </a:endParaRPr>
          </a:p>
        </p:txBody>
      </p:sp>
      <p:pic>
        <p:nvPicPr>
          <p:cNvPr id="5" name="Замещающее содержимое 4"/>
          <p:cNvPicPr>
            <a:picLocks noChangeAspect="1"/>
          </p:cNvPicPr>
          <p:nvPr>
            <p:ph sz="half" idx="1"/>
          </p:nvPr>
        </p:nvPicPr>
        <p:blipFill>
          <a:blip r:embed="rId1"/>
          <a:srcRect l="54348" t="13399" r="2468" b="43420"/>
          <a:stretch>
            <a:fillRect/>
          </a:stretch>
        </p:blipFill>
        <p:spPr>
          <a:xfrm>
            <a:off x="647700" y="1583690"/>
            <a:ext cx="5181600" cy="2914650"/>
          </a:xfrm>
          <a:prstGeom prst="rect">
            <a:avLst/>
          </a:prstGeom>
        </p:spPr>
      </p:pic>
      <p:pic>
        <p:nvPicPr>
          <p:cNvPr id="7" name="Замещающее содержимое 6"/>
          <p:cNvPicPr>
            <a:picLocks noChangeAspect="1"/>
          </p:cNvPicPr>
          <p:nvPr>
            <p:ph sz="half" idx="2"/>
          </p:nvPr>
        </p:nvPicPr>
        <p:blipFill>
          <a:blip r:embed="rId2"/>
          <a:srcRect l="6814" t="9978" r="13248" b="23085"/>
          <a:stretch>
            <a:fillRect/>
          </a:stretch>
        </p:blipFill>
        <p:spPr>
          <a:xfrm>
            <a:off x="6096000" y="1583690"/>
            <a:ext cx="5078730" cy="2898775"/>
          </a:xfrm>
          <a:prstGeom prst="rect">
            <a:avLst/>
          </a:prstGeom>
        </p:spPr>
      </p:pic>
      <p:sp>
        <p:nvSpPr>
          <p:cNvPr id="4" name="Скругленный прямоугольник 3"/>
          <p:cNvSpPr/>
          <p:nvPr/>
        </p:nvSpPr>
        <p:spPr>
          <a:xfrm>
            <a:off x="2791460" y="4749800"/>
            <a:ext cx="6228715" cy="368300"/>
          </a:xfrm>
          <a:prstGeom prst="roundRect">
            <a:avLst/>
          </a:prstGeom>
          <a:solidFill>
            <a:srgbClr val="051C2C"/>
          </a:solidFill>
          <a:ln>
            <a:solidFill>
              <a:schemeClr val="bg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ru-RU" altLang="ru-RU">
                <a:solidFill>
                  <a:schemeClr val="bg1"/>
                </a:solidFill>
                <a:sym typeface="+mn-ea"/>
              </a:rPr>
              <a:t>Рис. 4. Добавление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 заказа 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в базу данных «</a:t>
            </a:r>
            <a:r>
              <a:rPr lang="en-US" altLang="ru-RU">
                <a:solidFill>
                  <a:schemeClr val="bg1"/>
                </a:solidFill>
                <a:sym typeface="+mn-ea"/>
              </a:rPr>
              <a:t>Zamokat</a:t>
            </a:r>
            <a:r>
              <a:rPr lang="ru-RU" altLang="ru-RU">
                <a:solidFill>
                  <a:schemeClr val="bg1"/>
                </a:solidFill>
                <a:sym typeface="+mn-ea"/>
              </a:rPr>
              <a:t>»</a:t>
            </a:r>
            <a:endParaRPr lang="ru-RU" altLang="en-US"/>
          </a:p>
        </p:txBody>
      </p:sp>
      <p:pic>
        <p:nvPicPr>
          <p:cNvPr id="6" name="Изображение 5" descr="St.Lou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700" y="5118100"/>
            <a:ext cx="2240000" cy="1440000"/>
          </a:xfrm>
          <a:prstGeom prst="rect">
            <a:avLst/>
          </a:prstGeom>
        </p:spPr>
      </p:pic>
      <p:pic>
        <p:nvPicPr>
          <p:cNvPr id="10" name="Изображение 9" descr="St.Lou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995" y="5118100"/>
            <a:ext cx="2240000" cy="1440000"/>
          </a:xfrm>
          <a:prstGeom prst="rect">
            <a:avLst/>
          </a:prstGeom>
        </p:spPr>
      </p:pic>
      <p:pic>
        <p:nvPicPr>
          <p:cNvPr id="11" name="Изображение 10" descr="St.Louis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4450" y="5118100"/>
            <a:ext cx="2240000" cy="1440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2068</Words>
  <Application>WPS Presentation</Application>
  <PresentationFormat>宽屏</PresentationFormat>
  <Paragraphs>68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Актуальность проекта.</vt:lpstr>
      <vt:lpstr>Цели и задачи проекта.</vt:lpstr>
      <vt:lpstr>Реализация проекта.</vt:lpstr>
      <vt:lpstr>Система управления базой данных.</vt:lpstr>
      <vt:lpstr>Основа веб-приложения для управления базой данных.</vt:lpstr>
      <vt:lpstr>PowerPoint 演示文稿</vt:lpstr>
      <vt:lpstr>PowerPoint 演示文稿</vt:lpstr>
      <vt:lpstr>PowerPoint 演示文稿</vt:lpstr>
      <vt:lpstr>PowerPoint 演示文稿</vt:lpstr>
      <vt:lpstr>Улучшения относительно предыдущей версии.</vt:lpstr>
      <vt:lpstr>Вывод.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Роман Антипин</cp:lastModifiedBy>
  <cp:revision>11</cp:revision>
  <dcterms:created xsi:type="dcterms:W3CDTF">2025-05-16T11:51:00Z</dcterms:created>
  <dcterms:modified xsi:type="dcterms:W3CDTF">2025-05-30T14:17:33Z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1049-12.2.0.21179</vt:lpwstr>
  </property>
  <property fmtid="{D5CDD505-2E9C-101B-9397-08002B2CF9AE}" pid="3" name="ICV">
    <vt:lpwstr>E62D7FC8B42848C88C866A27AE7F71C4_11</vt:lpwstr>
  </property>
</Properties>
</file>