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8" r:id="rId6"/>
    <p:sldId id="274" r:id="rId7"/>
    <p:sldId id="270" r:id="rId8"/>
    <p:sldId id="260" r:id="rId9"/>
    <p:sldId id="263" r:id="rId10"/>
    <p:sldId id="265" r:id="rId11"/>
    <p:sldId id="266" r:id="rId12"/>
    <p:sldId id="267" r:id="rId13"/>
    <p:sldId id="275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000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417445"/>
            <a:ext cx="9144000" cy="1092200"/>
          </a:xfrm>
        </p:spPr>
        <p:txBody>
          <a:bodyPr/>
          <a:p>
            <a:r>
              <a:rPr lang="ru-RU" altLang="en-US" sz="3200">
                <a:solidFill>
                  <a:schemeClr val="bg1"/>
                </a:solidFill>
              </a:rPr>
              <a:t>Веб-приложение «</a:t>
            </a:r>
            <a:r>
              <a:rPr lang="en-US" altLang="ru-RU" sz="3200">
                <a:solidFill>
                  <a:schemeClr val="bg1"/>
                </a:solidFill>
              </a:rPr>
              <a:t>Zamokat</a:t>
            </a:r>
            <a:r>
              <a:rPr lang="ru-RU" altLang="en-US" sz="3200">
                <a:solidFill>
                  <a:schemeClr val="bg1"/>
                </a:solidFill>
              </a:rPr>
              <a:t>»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74248"/>
            <a:ext cx="9144000" cy="1655762"/>
          </a:xfrm>
        </p:spPr>
        <p:txBody>
          <a:bodyPr>
            <a:normAutofit lnSpcReduction="20000"/>
          </a:bodyPr>
          <a:p>
            <a:pPr algn="r"/>
            <a:r>
              <a:rPr lang="ru-RU" altLang="en-US">
                <a:solidFill>
                  <a:schemeClr val="bg1"/>
                </a:solidFill>
              </a:rPr>
              <a:t>Гугин И.</a:t>
            </a:r>
            <a:endParaRPr lang="ru-RU" altLang="en-US">
              <a:solidFill>
                <a:schemeClr val="bg1"/>
              </a:solidFill>
            </a:endParaRPr>
          </a:p>
          <a:p>
            <a:pPr algn="r"/>
            <a:r>
              <a:rPr lang="ru-RU" altLang="en-US">
                <a:solidFill>
                  <a:schemeClr val="bg1"/>
                </a:solidFill>
              </a:rPr>
              <a:t>Наплавков А.</a:t>
            </a:r>
            <a:endParaRPr lang="ru-RU" altLang="en-US">
              <a:solidFill>
                <a:schemeClr val="bg1"/>
              </a:solidFill>
            </a:endParaRPr>
          </a:p>
          <a:p>
            <a:pPr algn="r"/>
            <a:r>
              <a:rPr lang="ru-RU" altLang="en-US">
                <a:solidFill>
                  <a:schemeClr val="bg1"/>
                </a:solidFill>
                <a:sym typeface="+mn-ea"/>
              </a:rPr>
              <a:t>Антипин Р.</a:t>
            </a:r>
            <a:endParaRPr lang="ru-RU" altLang="en-US">
              <a:solidFill>
                <a:schemeClr val="bg1"/>
              </a:solidFill>
            </a:endParaRPr>
          </a:p>
          <a:p>
            <a:pPr algn="r"/>
            <a:r>
              <a:rPr lang="ru-RU" altLang="en-US">
                <a:solidFill>
                  <a:schemeClr val="bg1"/>
                </a:solidFill>
              </a:rPr>
              <a:t>23-ПМ-1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523365" y="230505"/>
            <a:ext cx="85871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</a:rPr>
              <a:t>НГТУ им. Р. Е. Алексеева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</a:rPr>
              <a:t>Институт радиоэлектроники и информационных технологий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</a:rPr>
              <a:t>Кафедра «Прикладная математика и информатика»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384425" y="6016625"/>
            <a:ext cx="704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5. Обновление базы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 по прошествии 3 часов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09090" y="1584325"/>
            <a:ext cx="5181600" cy="4260850"/>
          </a:xfrm>
          <a:prstGeom prst="rect">
            <a:avLst/>
          </a:prstGeom>
        </p:spPr>
      </p:pic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2"/>
          <a:srcRect b="2087"/>
          <a:stretch>
            <a:fillRect/>
          </a:stretch>
        </p:blipFill>
        <p:spPr>
          <a:xfrm>
            <a:off x="7138670" y="1584325"/>
            <a:ext cx="2867025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bg1"/>
                </a:solidFill>
              </a:rPr>
              <a:t>Улучшения относительно предыдущей версии.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4" name="Замещающее содержимое 3"/>
          <p:cNvSpPr/>
          <p:nvPr>
            <p:ph sz="half" idx="1"/>
          </p:nvPr>
        </p:nvSpPr>
        <p:spPr>
          <a:xfrm>
            <a:off x="647700" y="1825625"/>
            <a:ext cx="10514965" cy="4351655"/>
          </a:xfrm>
        </p:spPr>
        <p:txBody>
          <a:bodyPr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Была добавлена карта для удобства определения координат по адресу заказа;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Был обновлен интерфейс веб-приложения для более удобного использования;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Информация, загружающаяся из базы данных стала более структурированной;</a:t>
            </a:r>
            <a:endParaRPr lang="ru-RU" altLang="en-US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altLang="en-US">
                <a:solidFill>
                  <a:schemeClr val="bg1"/>
                </a:solidFill>
              </a:rPr>
              <a:t>Появилась возможность «сворачивать» информацию из базы данных для более удобной работы с её большим количеством.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Вывод.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489200"/>
            <a:ext cx="10515600" cy="3688080"/>
          </a:xfrm>
        </p:spPr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В ходе выполнения проекта было сделано следующее: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</a:rPr>
              <a:t>Создан и </a:t>
            </a:r>
            <a:r>
              <a:rPr lang="ru-RU" altLang="en-US">
                <a:solidFill>
                  <a:schemeClr val="bg1"/>
                </a:solidFill>
                <a:sym typeface="+mn-ea"/>
              </a:rPr>
              <a:t>оформлен в виде веб-сайта сервер</a:t>
            </a:r>
            <a:r>
              <a:rPr lang="ru-RU" altLang="en-US">
                <a:solidFill>
                  <a:schemeClr val="bg1"/>
                </a:solidFill>
              </a:rPr>
              <a:t>, с помощью которого отслеживается работа службы доставки «Самокат»;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</a:rPr>
              <a:t>Создана база данных, которой можно управлять.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Актуальность проекта.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592955"/>
          </a:xfrm>
        </p:spPr>
        <p:txBody>
          <a:bodyPr>
            <a:normAutofit/>
          </a:bodyPr>
          <a:p>
            <a:pPr algn="ctr"/>
            <a:r>
              <a:rPr lang="ru-RU" altLang="en-US">
                <a:solidFill>
                  <a:schemeClr val="bg1"/>
                </a:solidFill>
              </a:rPr>
              <a:t>В современном мире достаточно популярны службы доставки, но у дронов-курьеров далеко не всегда получается вовремя доставить заказ тому или иному клиенту.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</a:rPr>
              <a:t>Чтобы это исправить, нужно оптимизировать управленческую структуру работы сетей служб доставки.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tretch>
            <a:fillRect/>
          </a:stretch>
        </p:blipFill>
        <p:spPr>
          <a:xfrm>
            <a:off x="3630930" y="3844290"/>
            <a:ext cx="4549140" cy="25876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Цели и задачи проекта.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 b="1">
                <a:solidFill>
                  <a:schemeClr val="bg1"/>
                </a:solidFill>
              </a:rPr>
              <a:t>Цель:</a:t>
            </a:r>
            <a:r>
              <a:rPr lang="ru-RU" altLang="en-US">
                <a:solidFill>
                  <a:schemeClr val="bg1"/>
                </a:solidFill>
              </a:rPr>
              <a:t> Упростить управление базой данных для повышения эффективности работы дронов-курьеров в службе доставки «</a:t>
            </a:r>
            <a:r>
              <a:rPr lang="en-US" altLang="en-US">
                <a:solidFill>
                  <a:schemeClr val="bg1"/>
                </a:solidFill>
              </a:rPr>
              <a:t>Zamokat</a:t>
            </a:r>
            <a:r>
              <a:rPr lang="ru-RU" altLang="en-US">
                <a:solidFill>
                  <a:schemeClr val="bg1"/>
                </a:solidFill>
              </a:rPr>
              <a:t>».</a:t>
            </a:r>
            <a:endParaRPr lang="ru-RU" altLang="en-US">
              <a:solidFill>
                <a:schemeClr val="bg1"/>
              </a:solidFill>
            </a:endParaRPr>
          </a:p>
          <a:p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 b="1">
                <a:solidFill>
                  <a:schemeClr val="bg1"/>
                </a:solidFill>
              </a:rPr>
              <a:t>Задачи: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Создать базу данных дронов-курьеров, заказов, и т. д.;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Создать сервер, с помощью которого можно отслеживать работу курьеров;</a:t>
            </a:r>
            <a:endParaRPr lang="ru-RU" altLang="en-US">
              <a:solidFill>
                <a:schemeClr val="bg1"/>
              </a:solidFill>
            </a:endParaRPr>
          </a:p>
          <a:p>
            <a:r>
              <a:rPr lang="ru-RU" altLang="en-US">
                <a:solidFill>
                  <a:schemeClr val="bg1"/>
                </a:solidFill>
              </a:rPr>
              <a:t>Оформить в виде веб-приложения. 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>
                <a:solidFill>
                  <a:schemeClr val="bg1"/>
                </a:solidFill>
              </a:rPr>
              <a:t>Реализация проекта.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1825625"/>
            <a:ext cx="9598660" cy="4351655"/>
          </a:xfrm>
        </p:spPr>
        <p:txBody>
          <a:bodyPr/>
          <a:p>
            <a:pPr algn="just"/>
            <a:r>
              <a:rPr lang="ru-RU" altLang="en-US">
                <a:solidFill>
                  <a:schemeClr val="bg1"/>
                </a:solidFill>
              </a:rPr>
              <a:t>Программа, управляющая базой данных, была написана на языке </a:t>
            </a:r>
            <a:r>
              <a:rPr lang="en-US" altLang="en-US">
                <a:solidFill>
                  <a:schemeClr val="bg1"/>
                </a:solidFill>
              </a:rPr>
              <a:t>C++</a:t>
            </a:r>
            <a:r>
              <a:rPr lang="ru-RU" altLang="en-US">
                <a:solidFill>
                  <a:schemeClr val="bg1"/>
                </a:solidFill>
              </a:rPr>
              <a:t>.</a:t>
            </a:r>
            <a:endParaRPr lang="ru-RU" altLang="en-US">
              <a:solidFill>
                <a:schemeClr val="bg1"/>
              </a:solidFill>
            </a:endParaRPr>
          </a:p>
          <a:p>
            <a:pPr algn="just"/>
            <a:r>
              <a:rPr lang="ru-RU" altLang="en-US">
                <a:solidFill>
                  <a:schemeClr val="bg1"/>
                </a:solidFill>
              </a:rPr>
              <a:t>Программа, являющаяся сервером, была написана на языке </a:t>
            </a:r>
            <a:r>
              <a:rPr lang="en-US" altLang="en-US">
                <a:solidFill>
                  <a:schemeClr val="bg1"/>
                </a:solidFill>
              </a:rPr>
              <a:t>JavaScript.</a:t>
            </a:r>
            <a:r>
              <a:rPr lang="ru-RU" altLang="en-US">
                <a:solidFill>
                  <a:schemeClr val="bg1"/>
                </a:solidFill>
              </a:rPr>
              <a:t> </a:t>
            </a:r>
            <a:endParaRPr lang="ru-RU" altLang="en-US">
              <a:solidFill>
                <a:schemeClr val="bg1"/>
              </a:solidFill>
            </a:endParaRPr>
          </a:p>
          <a:p>
            <a:pPr algn="just"/>
            <a:r>
              <a:rPr lang="ru-RU" altLang="ru-RU">
                <a:solidFill>
                  <a:schemeClr val="bg1"/>
                </a:solidFill>
              </a:rPr>
              <a:t>Визуальная составляющая страницы была написана на языке разметки </a:t>
            </a:r>
            <a:r>
              <a:rPr lang="en-US" altLang="ru-RU">
                <a:solidFill>
                  <a:schemeClr val="bg1"/>
                </a:solidFill>
              </a:rPr>
              <a:t>html</a:t>
            </a:r>
            <a:r>
              <a:rPr lang="ru-RU" altLang="en-US">
                <a:solidFill>
                  <a:schemeClr val="bg1"/>
                </a:solidFill>
              </a:rPr>
              <a:t> с использованием </a:t>
            </a:r>
            <a:r>
              <a:rPr lang="en-US" altLang="en-US">
                <a:solidFill>
                  <a:schemeClr val="bg1"/>
                </a:solidFill>
              </a:rPr>
              <a:t>Vue.js</a:t>
            </a:r>
            <a:r>
              <a:rPr lang="ru-RU" altLang="en-US">
                <a:solidFill>
                  <a:schemeClr val="bg1"/>
                </a:solidFill>
              </a:rPr>
              <a:t>.</a:t>
            </a:r>
            <a:endParaRPr lang="ru-RU" altLang="en-US">
              <a:solidFill>
                <a:schemeClr val="bg1"/>
              </a:solidFill>
            </a:endParaRPr>
          </a:p>
          <a:p>
            <a:pPr algn="just"/>
            <a:r>
              <a:rPr lang="ru-RU" altLang="en-US">
                <a:solidFill>
                  <a:schemeClr val="bg1"/>
                </a:solidFill>
              </a:rPr>
              <a:t>При разработке проекта были реализованы следующие пункты:</a:t>
            </a:r>
            <a:endParaRPr lang="ru-R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Система управления базой данных.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>
                <a:sym typeface="+mn-ea"/>
              </a:rPr>
              <a:t> </a:t>
            </a:r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-49" t="3352" r="72781" b="79426"/>
          <a:stretch>
            <a:fillRect/>
          </a:stretch>
        </p:blipFill>
        <p:spPr>
          <a:xfrm>
            <a:off x="3412490" y="2715895"/>
            <a:ext cx="4986655" cy="17716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bg1"/>
                </a:solidFill>
                <a:sym typeface="+mn-ea"/>
              </a:rPr>
              <a:t>Основа веб-приложения для управления базой данных.</a:t>
            </a:r>
            <a:endParaRPr lang="ru-RU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3872865" y="59182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1. Страница веб-сайта «</a:t>
            </a:r>
            <a:r>
              <a:rPr lang="en-US" altLang="ru-RU">
                <a:solidFill>
                  <a:schemeClr val="bg1"/>
                </a:solidFill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rcRect b="4057"/>
          <a:stretch>
            <a:fillRect/>
          </a:stretch>
        </p:blipFill>
        <p:spPr>
          <a:xfrm>
            <a:off x="2037080" y="1584325"/>
            <a:ext cx="7735570" cy="417512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ru-RU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112645" y="4780280"/>
            <a:ext cx="7585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2. Добавление в базу данных склада для хранения заказов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1"/>
          </p:nvPr>
        </p:nvPicPr>
        <p:blipFill>
          <a:blip r:embed="rId1"/>
          <a:srcRect b="5211"/>
          <a:stretch>
            <a:fillRect/>
          </a:stretch>
        </p:blipFill>
        <p:spPr>
          <a:xfrm>
            <a:off x="647700" y="1584325"/>
            <a:ext cx="5181600" cy="2922270"/>
          </a:xfrm>
          <a:prstGeom prst="rect">
            <a:avLst/>
          </a:prstGeom>
        </p:spPr>
      </p:pic>
      <p:pic>
        <p:nvPicPr>
          <p:cNvPr id="12" name="Замещающее содержимое 11"/>
          <p:cNvPicPr>
            <a:picLocks noChangeAspect="1"/>
          </p:cNvPicPr>
          <p:nvPr>
            <p:ph sz="half" idx="2"/>
          </p:nvPr>
        </p:nvPicPr>
        <p:blipFill>
          <a:blip r:embed="rId2"/>
          <a:srcRect t="21630" r="4102"/>
          <a:stretch>
            <a:fillRect/>
          </a:stretch>
        </p:blipFill>
        <p:spPr>
          <a:xfrm>
            <a:off x="5981700" y="1584325"/>
            <a:ext cx="5181600" cy="2922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3. Добавление в базу данных дрона-курьера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l="1826" r="3268"/>
          <a:stretch>
            <a:fillRect/>
          </a:stretch>
        </p:blipFill>
        <p:spPr>
          <a:xfrm>
            <a:off x="647700" y="1584325"/>
            <a:ext cx="5181600" cy="2915285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2335" y="1584325"/>
            <a:ext cx="5180965" cy="2915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4444"/>
            </a:gs>
            <a:gs pos="100000">
              <a:srgbClr val="832B2B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4. Добавление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 заказа </a:t>
            </a:r>
            <a:r>
              <a:rPr lang="ru-RU" altLang="ru-RU">
                <a:solidFill>
                  <a:schemeClr val="bg1"/>
                </a:solidFill>
              </a:rPr>
              <a:t>в базу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l="54348" t="13399" r="2468" b="43420"/>
          <a:stretch>
            <a:fillRect/>
          </a:stretch>
        </p:blipFill>
        <p:spPr>
          <a:xfrm>
            <a:off x="647700" y="1583690"/>
            <a:ext cx="5181600" cy="2914650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rcRect l="6814" t="9978" r="13248" b="23085"/>
          <a:stretch>
            <a:fillRect/>
          </a:stretch>
        </p:blipFill>
        <p:spPr>
          <a:xfrm>
            <a:off x="6096000" y="1583690"/>
            <a:ext cx="5078730" cy="2898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1989</Words>
  <Application>WPS Presentation</Application>
  <PresentationFormat>宽屏</PresentationFormat>
  <Paragraphs>61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Веб-приложение «Самокат»</vt:lpstr>
      <vt:lpstr>Актуальность проекта.</vt:lpstr>
      <vt:lpstr>Цели и задачи проекта.</vt:lpstr>
      <vt:lpstr>Реализация проекта.</vt:lpstr>
      <vt:lpstr>Система управления базой данных.</vt:lpstr>
      <vt:lpstr>Основа веб-приложения для управления базой данных.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Вывод.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Роман Антипин</cp:lastModifiedBy>
  <cp:revision>8</cp:revision>
  <dcterms:created xsi:type="dcterms:W3CDTF">2025-05-16T11:51:00Z</dcterms:created>
  <dcterms:modified xsi:type="dcterms:W3CDTF">2025-05-30T11:39:39Z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E62D7FC8B42848C88C866A27AE7F71C4_11</vt:lpwstr>
  </property>
</Properties>
</file>