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4610100" cy="3460750"/>
  <p:defaultTextStyle>
    <a:defPPr>
      <a:defRPr lang="ru-RU"/>
    </a:defPPr>
    <a:lvl1pPr marL="0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445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2889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19334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5779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2224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38668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5113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1558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44" autoAdjust="0"/>
    <p:restoredTop sz="94660"/>
  </p:normalViewPr>
  <p:slideViewPr>
    <p:cSldViewPr>
      <p:cViewPr>
        <p:scale>
          <a:sx n="66" d="100"/>
          <a:sy n="66" d="100"/>
        </p:scale>
        <p:origin x="-1374" y="-120"/>
      </p:cViewPr>
      <p:guideLst>
        <p:guide orient="horz" pos="5707"/>
        <p:guide pos="42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100AF-667C-4B5A-A2D4-05E88A2A55F8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60350"/>
            <a:ext cx="1730375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4F75B-DD2F-4C44-9D39-264F7ABB4DF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06445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12889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19334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25779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32224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38668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45113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251558" algn="l" defTabSz="1812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439863" y="258763"/>
            <a:ext cx="1730375" cy="129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2292-EC5F-4930-B6C8-25FA3962898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 smtClean="0"/>
              <a:t>(Образовательный</a:t>
            </a:r>
            <a:r>
              <a:rPr lang="ru-RU" spc="20" dirty="0" smtClean="0"/>
              <a:t> </a:t>
            </a:r>
            <a:r>
              <a:rPr lang="ru-RU" dirty="0" smtClean="0"/>
              <a:t>форум</a:t>
            </a:r>
            <a:r>
              <a:rPr lang="ru-RU" spc="20" dirty="0" smtClean="0"/>
              <a:t> </a:t>
            </a:r>
            <a:r>
              <a:rPr lang="ru-RU" spc="-50" dirty="0" smtClean="0"/>
              <a:t>в</a:t>
            </a:r>
            <a:r>
              <a:rPr lang="ru-RU" spc="30" dirty="0" smtClean="0"/>
              <a:t> </a:t>
            </a:r>
            <a:r>
              <a:rPr lang="ru-RU" spc="129" dirty="0" smtClean="0"/>
              <a:t>МФТИ)</a:t>
            </a:r>
            <a:endParaRPr lang="ru-RU" spc="12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 smtClean="0"/>
              <a:t> </a:t>
            </a:r>
            <a:r>
              <a:rPr lang="ru-RU" spc="149" dirty="0" smtClean="0"/>
              <a:t>/</a:t>
            </a:r>
            <a:r>
              <a:rPr lang="ru-RU" spc="-188" dirty="0" smtClean="0"/>
              <a:t>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4037" y="391220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74799" y="516579"/>
            <a:ext cx="8792598" cy="1783078"/>
          </a:xfrm>
          <a:custGeom>
            <a:avLst/>
            <a:gdLst/>
            <a:ahLst/>
            <a:cxnLst/>
            <a:rect l="l" t="t" r="r" b="b"/>
            <a:pathLst>
              <a:path w="4432935" h="899794">
                <a:moveTo>
                  <a:pt x="4432566" y="0"/>
                </a:moveTo>
                <a:lnTo>
                  <a:pt x="0" y="0"/>
                </a:lnTo>
                <a:lnTo>
                  <a:pt x="0" y="899184"/>
                </a:lnTo>
                <a:lnTo>
                  <a:pt x="4432566" y="899184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4037" y="479253"/>
            <a:ext cx="8792598" cy="1718904"/>
          </a:xfrm>
          <a:custGeom>
            <a:avLst/>
            <a:gdLst/>
            <a:ahLst/>
            <a:cxnLst/>
            <a:rect l="l" t="t" r="r" b="b"/>
            <a:pathLst>
              <a:path w="4432935" h="867410">
                <a:moveTo>
                  <a:pt x="4432566" y="0"/>
                </a:moveTo>
                <a:lnTo>
                  <a:pt x="0" y="0"/>
                </a:lnTo>
                <a:lnTo>
                  <a:pt x="0" y="816420"/>
                </a:lnTo>
                <a:lnTo>
                  <a:pt x="4008" y="836145"/>
                </a:lnTo>
                <a:lnTo>
                  <a:pt x="14922" y="852298"/>
                </a:lnTo>
                <a:lnTo>
                  <a:pt x="31075" y="863212"/>
                </a:lnTo>
                <a:lnTo>
                  <a:pt x="50800" y="867220"/>
                </a:lnTo>
                <a:lnTo>
                  <a:pt x="4381765" y="867220"/>
                </a:lnTo>
                <a:lnTo>
                  <a:pt x="4401490" y="863212"/>
                </a:lnTo>
                <a:lnTo>
                  <a:pt x="4417643" y="852298"/>
                </a:lnTo>
                <a:lnTo>
                  <a:pt x="4428558" y="836145"/>
                </a:lnTo>
                <a:lnTo>
                  <a:pt x="4432566" y="816420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 smtClean="0"/>
              <a:t>(Образовательный</a:t>
            </a:r>
            <a:r>
              <a:rPr lang="ru-RU" spc="20" dirty="0" smtClean="0"/>
              <a:t> </a:t>
            </a:r>
            <a:r>
              <a:rPr lang="ru-RU" dirty="0" smtClean="0"/>
              <a:t>форум</a:t>
            </a:r>
            <a:r>
              <a:rPr lang="ru-RU" spc="20" dirty="0" smtClean="0"/>
              <a:t> </a:t>
            </a:r>
            <a:r>
              <a:rPr lang="ru-RU" spc="-50" dirty="0" smtClean="0"/>
              <a:t>в</a:t>
            </a:r>
            <a:r>
              <a:rPr lang="ru-RU" spc="30" dirty="0" smtClean="0"/>
              <a:t> </a:t>
            </a:r>
            <a:r>
              <a:rPr lang="ru-RU" spc="129" dirty="0" smtClean="0"/>
              <a:t>МФТИ)</a:t>
            </a:r>
            <a:endParaRPr lang="ru-RU" spc="12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 smtClean="0"/>
              <a:t> </a:t>
            </a:r>
            <a:r>
              <a:rPr lang="ru-RU" spc="149" dirty="0" smtClean="0"/>
              <a:t>/</a:t>
            </a:r>
            <a:r>
              <a:rPr lang="ru-RU" spc="-188" dirty="0" smtClean="0"/>
              <a:t>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 smtClean="0"/>
              <a:t>(Образовательный</a:t>
            </a:r>
            <a:r>
              <a:rPr lang="ru-RU" spc="20" dirty="0" smtClean="0"/>
              <a:t> </a:t>
            </a:r>
            <a:r>
              <a:rPr lang="ru-RU" dirty="0" smtClean="0"/>
              <a:t>форум</a:t>
            </a:r>
            <a:r>
              <a:rPr lang="ru-RU" spc="20" dirty="0" smtClean="0"/>
              <a:t> </a:t>
            </a:r>
            <a:r>
              <a:rPr lang="ru-RU" spc="-50" dirty="0" smtClean="0"/>
              <a:t>в</a:t>
            </a:r>
            <a:r>
              <a:rPr lang="ru-RU" spc="30" dirty="0" smtClean="0"/>
              <a:t> </a:t>
            </a:r>
            <a:r>
              <a:rPr lang="ru-RU" spc="129" dirty="0" smtClean="0"/>
              <a:t>МФТИ)</a:t>
            </a:r>
            <a:endParaRPr lang="ru-RU" spc="12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 smtClean="0"/>
              <a:t> </a:t>
            </a:r>
            <a:r>
              <a:rPr lang="ru-RU" spc="149" dirty="0" smtClean="0"/>
              <a:t>/</a:t>
            </a:r>
            <a:r>
              <a:rPr lang="ru-RU" spc="-188" dirty="0" smtClean="0"/>
              <a:t>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9140221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 smtClean="0"/>
              <a:t>(Образовательный</a:t>
            </a:r>
            <a:r>
              <a:rPr lang="ru-RU" spc="20" dirty="0" smtClean="0"/>
              <a:t> </a:t>
            </a:r>
            <a:r>
              <a:rPr lang="ru-RU" dirty="0" smtClean="0"/>
              <a:t>форум</a:t>
            </a:r>
            <a:r>
              <a:rPr lang="ru-RU" spc="20" dirty="0" smtClean="0"/>
              <a:t> </a:t>
            </a:r>
            <a:r>
              <a:rPr lang="ru-RU" spc="-50" dirty="0" smtClean="0"/>
              <a:t>в</a:t>
            </a:r>
            <a:r>
              <a:rPr lang="ru-RU" spc="30" dirty="0" smtClean="0"/>
              <a:t> </a:t>
            </a:r>
            <a:r>
              <a:rPr lang="ru-RU" spc="129" dirty="0" smtClean="0"/>
              <a:t>МФТИ)</a:t>
            </a:r>
            <a:endParaRPr lang="ru-RU" spc="12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 smtClean="0"/>
              <a:t> </a:t>
            </a:r>
            <a:r>
              <a:rPr lang="ru-RU" spc="149" dirty="0" smtClean="0"/>
              <a:t>/</a:t>
            </a:r>
            <a:r>
              <a:rPr lang="ru-RU" spc="-188" dirty="0" smtClean="0"/>
              <a:t>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9140221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 smtClean="0"/>
              <a:t>(Образовательный</a:t>
            </a:r>
            <a:r>
              <a:rPr lang="ru-RU" spc="20" dirty="0" smtClean="0"/>
              <a:t> </a:t>
            </a:r>
            <a:r>
              <a:rPr lang="ru-RU" dirty="0" smtClean="0"/>
              <a:t>форум</a:t>
            </a:r>
            <a:r>
              <a:rPr lang="ru-RU" spc="20" dirty="0" smtClean="0"/>
              <a:t> </a:t>
            </a:r>
            <a:r>
              <a:rPr lang="ru-RU" spc="-50" dirty="0" smtClean="0"/>
              <a:t>в</a:t>
            </a:r>
            <a:r>
              <a:rPr lang="ru-RU" spc="30" dirty="0" smtClean="0"/>
              <a:t> </a:t>
            </a:r>
            <a:r>
              <a:rPr lang="ru-RU" spc="129" dirty="0" smtClean="0"/>
              <a:t>МФТИ)</a:t>
            </a:r>
            <a:endParaRPr lang="ru-RU" spc="12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 smtClean="0"/>
              <a:t> </a:t>
            </a:r>
            <a:r>
              <a:rPr lang="ru-RU" spc="149" dirty="0" smtClean="0"/>
              <a:t>/</a:t>
            </a:r>
            <a:r>
              <a:rPr lang="ru-RU" spc="-188" dirty="0" smtClean="0"/>
              <a:t>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9024" y="6615565"/>
            <a:ext cx="288552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 smtClean="0"/>
              <a:t>(Образовательный</a:t>
            </a:r>
            <a:r>
              <a:rPr lang="ru-RU" spc="20" dirty="0" smtClean="0"/>
              <a:t> </a:t>
            </a:r>
            <a:r>
              <a:rPr lang="ru-RU" dirty="0" smtClean="0"/>
              <a:t>форум</a:t>
            </a:r>
            <a:r>
              <a:rPr lang="ru-RU" spc="20" dirty="0" smtClean="0"/>
              <a:t> </a:t>
            </a:r>
            <a:r>
              <a:rPr lang="ru-RU" spc="-50" dirty="0" smtClean="0"/>
              <a:t>в</a:t>
            </a:r>
            <a:r>
              <a:rPr lang="ru-RU" spc="30" dirty="0" smtClean="0"/>
              <a:t> </a:t>
            </a:r>
            <a:r>
              <a:rPr lang="ru-RU" spc="129" dirty="0" smtClean="0"/>
              <a:t>МФТИ)</a:t>
            </a:r>
            <a:endParaRPr lang="ru-RU" spc="12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1" y="6377940"/>
            <a:ext cx="21031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6066" y="6615565"/>
            <a:ext cx="5012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 smtClean="0"/>
              <a:t> </a:t>
            </a:r>
            <a:r>
              <a:rPr lang="ru-RU" spc="149" dirty="0" smtClean="0"/>
              <a:t>/</a:t>
            </a:r>
            <a:r>
              <a:rPr lang="ru-RU" spc="-188" dirty="0" smtClean="0"/>
              <a:t>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445">
        <a:defRPr>
          <a:latin typeface="+mn-lt"/>
          <a:ea typeface="+mn-ea"/>
          <a:cs typeface="+mn-cs"/>
        </a:defRPr>
      </a:lvl2pPr>
      <a:lvl3pPr marL="1812889">
        <a:defRPr>
          <a:latin typeface="+mn-lt"/>
          <a:ea typeface="+mn-ea"/>
          <a:cs typeface="+mn-cs"/>
        </a:defRPr>
      </a:lvl3pPr>
      <a:lvl4pPr marL="2719334">
        <a:defRPr>
          <a:latin typeface="+mn-lt"/>
          <a:ea typeface="+mn-ea"/>
          <a:cs typeface="+mn-cs"/>
        </a:defRPr>
      </a:lvl4pPr>
      <a:lvl5pPr marL="3625779">
        <a:defRPr>
          <a:latin typeface="+mn-lt"/>
          <a:ea typeface="+mn-ea"/>
          <a:cs typeface="+mn-cs"/>
        </a:defRPr>
      </a:lvl5pPr>
      <a:lvl6pPr marL="4532224">
        <a:defRPr>
          <a:latin typeface="+mn-lt"/>
          <a:ea typeface="+mn-ea"/>
          <a:cs typeface="+mn-cs"/>
        </a:defRPr>
      </a:lvl6pPr>
      <a:lvl7pPr marL="5438668">
        <a:defRPr>
          <a:latin typeface="+mn-lt"/>
          <a:ea typeface="+mn-ea"/>
          <a:cs typeface="+mn-cs"/>
        </a:defRPr>
      </a:lvl7pPr>
      <a:lvl8pPr marL="6345113">
        <a:defRPr>
          <a:latin typeface="+mn-lt"/>
          <a:ea typeface="+mn-ea"/>
          <a:cs typeface="+mn-cs"/>
        </a:defRPr>
      </a:lvl8pPr>
      <a:lvl9pPr marL="725155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445">
        <a:defRPr>
          <a:latin typeface="+mn-lt"/>
          <a:ea typeface="+mn-ea"/>
          <a:cs typeface="+mn-cs"/>
        </a:defRPr>
      </a:lvl2pPr>
      <a:lvl3pPr marL="1812889">
        <a:defRPr>
          <a:latin typeface="+mn-lt"/>
          <a:ea typeface="+mn-ea"/>
          <a:cs typeface="+mn-cs"/>
        </a:defRPr>
      </a:lvl3pPr>
      <a:lvl4pPr marL="2719334">
        <a:defRPr>
          <a:latin typeface="+mn-lt"/>
          <a:ea typeface="+mn-ea"/>
          <a:cs typeface="+mn-cs"/>
        </a:defRPr>
      </a:lvl4pPr>
      <a:lvl5pPr marL="3625779">
        <a:defRPr>
          <a:latin typeface="+mn-lt"/>
          <a:ea typeface="+mn-ea"/>
          <a:cs typeface="+mn-cs"/>
        </a:defRPr>
      </a:lvl5pPr>
      <a:lvl6pPr marL="4532224">
        <a:defRPr>
          <a:latin typeface="+mn-lt"/>
          <a:ea typeface="+mn-ea"/>
          <a:cs typeface="+mn-cs"/>
        </a:defRPr>
      </a:lvl6pPr>
      <a:lvl7pPr marL="5438668">
        <a:defRPr>
          <a:latin typeface="+mn-lt"/>
          <a:ea typeface="+mn-ea"/>
          <a:cs typeface="+mn-cs"/>
        </a:defRPr>
      </a:lvl7pPr>
      <a:lvl8pPr marL="6345113">
        <a:defRPr>
          <a:latin typeface="+mn-lt"/>
          <a:ea typeface="+mn-ea"/>
          <a:cs typeface="+mn-cs"/>
        </a:defRPr>
      </a:lvl8pPr>
      <a:lvl9pPr marL="725155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53" y="591242"/>
            <a:ext cx="8076091" cy="1803654"/>
          </a:xfrm>
          <a:prstGeom prst="rect">
            <a:avLst/>
          </a:prstGeom>
        </p:spPr>
        <p:txBody>
          <a:bodyPr vert="horz" wrap="square" lIns="0" tIns="5036" rIns="0" bIns="0" rtlCol="0">
            <a:spAutoFit/>
          </a:bodyPr>
          <a:lstStyle/>
          <a:p>
            <a:pPr marL="20143" marR="10072" indent="-2518" algn="ctr">
              <a:lnSpc>
                <a:spcPct val="106700"/>
              </a:lnSpc>
              <a:spcBef>
                <a:spcPts val="40"/>
              </a:spcBef>
            </a:pPr>
            <a:r>
              <a:rPr spc="-278" dirty="0"/>
              <a:t>Исследование</a:t>
            </a:r>
            <a:r>
              <a:rPr spc="20" dirty="0"/>
              <a:t> </a:t>
            </a:r>
            <a:r>
              <a:rPr spc="-208" dirty="0"/>
              <a:t>влияни</a:t>
            </a:r>
            <a:r>
              <a:rPr spc="-169" dirty="0"/>
              <a:t>я</a:t>
            </a:r>
            <a:r>
              <a:rPr spc="20" dirty="0"/>
              <a:t> </a:t>
            </a:r>
            <a:r>
              <a:rPr spc="-258" dirty="0"/>
              <a:t>различны</a:t>
            </a:r>
            <a:r>
              <a:rPr spc="-248" dirty="0"/>
              <a:t>х</a:t>
            </a:r>
            <a:r>
              <a:rPr spc="20" dirty="0"/>
              <a:t> </a:t>
            </a:r>
            <a:r>
              <a:rPr spc="-268" dirty="0"/>
              <a:t>типо</a:t>
            </a:r>
            <a:r>
              <a:rPr spc="-238" dirty="0"/>
              <a:t>в</a:t>
            </a:r>
            <a:r>
              <a:rPr spc="20" dirty="0"/>
              <a:t> </a:t>
            </a:r>
            <a:r>
              <a:rPr spc="-226" dirty="0"/>
              <a:t>узло</a:t>
            </a:r>
            <a:r>
              <a:rPr spc="-208" dirty="0"/>
              <a:t>в</a:t>
            </a:r>
            <a:r>
              <a:rPr spc="20" dirty="0"/>
              <a:t> </a:t>
            </a:r>
            <a:r>
              <a:rPr spc="-238" dirty="0"/>
              <a:t>на  </a:t>
            </a:r>
            <a:r>
              <a:rPr spc="-258" dirty="0"/>
              <a:t>прочност</a:t>
            </a:r>
            <a:r>
              <a:rPr spc="-218" dirty="0"/>
              <a:t>ь</a:t>
            </a:r>
            <a:r>
              <a:rPr spc="20" dirty="0"/>
              <a:t> </a:t>
            </a:r>
            <a:r>
              <a:rPr spc="-268" dirty="0"/>
              <a:t>нит</a:t>
            </a:r>
            <a:r>
              <a:rPr spc="-278" dirty="0"/>
              <a:t>и</a:t>
            </a:r>
            <a:r>
              <a:rPr spc="20" dirty="0"/>
              <a:t> </a:t>
            </a:r>
            <a:r>
              <a:rPr spc="-287" dirty="0"/>
              <a:t>и</a:t>
            </a:r>
            <a:r>
              <a:rPr spc="20" dirty="0"/>
              <a:t> </a:t>
            </a:r>
            <a:r>
              <a:rPr spc="-307" dirty="0"/>
              <a:t>м</a:t>
            </a:r>
            <a:r>
              <a:rPr spc="-337" dirty="0"/>
              <a:t>о</a:t>
            </a:r>
            <a:r>
              <a:rPr spc="-307" dirty="0"/>
              <a:t>делирование</a:t>
            </a:r>
            <a:r>
              <a:rPr spc="20" dirty="0"/>
              <a:t> </a:t>
            </a:r>
            <a:r>
              <a:rPr spc="-287" dirty="0"/>
              <a:t>прочн</a:t>
            </a:r>
            <a:r>
              <a:rPr spc="-238" dirty="0"/>
              <a:t>ост</a:t>
            </a:r>
            <a:r>
              <a:rPr spc="-287" dirty="0"/>
              <a:t>и</a:t>
            </a:r>
            <a:r>
              <a:rPr spc="20" dirty="0"/>
              <a:t> </a:t>
            </a:r>
            <a:r>
              <a:rPr spc="-248" dirty="0"/>
              <a:t>лавсана</a:t>
            </a:r>
          </a:p>
          <a:p>
            <a:pPr algn="ctr">
              <a:spcBef>
                <a:spcPts val="625"/>
              </a:spcBef>
            </a:pPr>
            <a:r>
              <a:rPr sz="2200" spc="-129" dirty="0">
                <a:latin typeface="Tahoma"/>
                <a:cs typeface="Tahoma"/>
              </a:rPr>
              <a:t>Где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99" dirty="0">
                <a:latin typeface="Tahoma"/>
                <a:cs typeface="Tahoma"/>
              </a:rPr>
              <a:t>тонко,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там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89" dirty="0">
                <a:latin typeface="Tahoma"/>
                <a:cs typeface="Tahoma"/>
              </a:rPr>
              <a:t>и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99" dirty="0">
                <a:latin typeface="Tahoma"/>
                <a:cs typeface="Tahoma"/>
              </a:rPr>
              <a:t>рвется?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529" y="2652572"/>
            <a:ext cx="2352754" cy="711354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321033" marR="61689" indent="-246754">
              <a:lnSpc>
                <a:spcPct val="102600"/>
              </a:lnSpc>
              <a:spcBef>
                <a:spcPts val="109"/>
              </a:spcBef>
            </a:pPr>
            <a:r>
              <a:rPr sz="2200" spc="30" dirty="0">
                <a:latin typeface="Tahoma"/>
                <a:cs typeface="Tahoma"/>
              </a:rPr>
              <a:t>В.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50" dirty="0">
                <a:latin typeface="Tahoma"/>
                <a:cs typeface="Tahoma"/>
              </a:rPr>
              <a:t>К.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79" dirty="0">
                <a:latin typeface="Tahoma"/>
                <a:cs typeface="Tahoma"/>
              </a:rPr>
              <a:t>Колесников</a:t>
            </a:r>
            <a:r>
              <a:rPr sz="2400" spc="-119" baseline="27777" dirty="0">
                <a:latin typeface="Microsoft Sans Serif"/>
                <a:cs typeface="Microsoft Sans Serif"/>
              </a:rPr>
              <a:t>1 </a:t>
            </a:r>
            <a:r>
              <a:rPr sz="2400" spc="-595" baseline="27777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Tahoma"/>
                <a:cs typeface="Tahoma"/>
              </a:rPr>
              <a:t>А.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30" dirty="0">
                <a:latin typeface="Tahoma"/>
                <a:cs typeface="Tahoma"/>
              </a:rPr>
              <a:t>В.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89" dirty="0">
                <a:latin typeface="Tahoma"/>
                <a:cs typeface="Tahoma"/>
              </a:rPr>
              <a:t>Соколов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400" spc="-73" baseline="27777" dirty="0">
                <a:latin typeface="Microsoft Sans Serif"/>
                <a:cs typeface="Microsoft Sans Serif"/>
              </a:rPr>
              <a:t>4</a:t>
            </a:r>
            <a:endParaRPr sz="2400" baseline="27777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3354" y="2652572"/>
            <a:ext cx="4946073" cy="712815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77512">
              <a:spcBef>
                <a:spcPts val="178"/>
              </a:spcBef>
              <a:tabLst>
                <a:tab pos="2797389" algn="l"/>
              </a:tabLst>
            </a:pPr>
            <a:r>
              <a:rPr sz="2200" spc="20" dirty="0">
                <a:latin typeface="Tahoma"/>
                <a:cs typeface="Tahoma"/>
              </a:rPr>
              <a:t>А.</a:t>
            </a:r>
            <a:r>
              <a:rPr sz="2200" spc="30" dirty="0">
                <a:latin typeface="Tahoma"/>
                <a:cs typeface="Tahoma"/>
              </a:rPr>
              <a:t> В.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89" dirty="0">
                <a:latin typeface="Tahoma"/>
                <a:cs typeface="Tahoma"/>
              </a:rPr>
              <a:t>Овчинников</a:t>
            </a:r>
            <a:r>
              <a:rPr sz="2400" spc="-133" baseline="27777" dirty="0">
                <a:latin typeface="Microsoft Sans Serif"/>
                <a:cs typeface="Microsoft Sans Serif"/>
              </a:rPr>
              <a:t>2	</a:t>
            </a:r>
            <a:r>
              <a:rPr sz="2200" spc="-10" dirty="0">
                <a:latin typeface="Tahoma"/>
                <a:cs typeface="Tahoma"/>
              </a:rPr>
              <a:t>Е. Д. </a:t>
            </a:r>
            <a:r>
              <a:rPr sz="2200" spc="-79" dirty="0">
                <a:latin typeface="Tahoma"/>
                <a:cs typeface="Tahoma"/>
              </a:rPr>
              <a:t>Лукьянов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400" spc="-73" baseline="27777" dirty="0">
                <a:latin typeface="Microsoft Sans Serif"/>
                <a:cs typeface="Microsoft Sans Serif"/>
              </a:rPr>
              <a:t>3</a:t>
            </a:r>
            <a:endParaRPr sz="2400" baseline="27777">
              <a:latin typeface="Microsoft Sans Serif"/>
              <a:cs typeface="Microsoft Sans Serif"/>
            </a:endParaRPr>
          </a:p>
          <a:p>
            <a:pPr marL="100716">
              <a:spcBef>
                <a:spcPts val="69"/>
              </a:spcBef>
              <a:tabLst>
                <a:tab pos="2525456" algn="l"/>
              </a:tabLst>
            </a:pPr>
            <a:r>
              <a:rPr sz="2200" spc="20" dirty="0">
                <a:latin typeface="Tahoma"/>
                <a:cs typeface="Tahoma"/>
              </a:rPr>
              <a:t>А.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20" dirty="0">
                <a:latin typeface="Tahoma"/>
                <a:cs typeface="Tahoma"/>
              </a:rPr>
              <a:t>А.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79" dirty="0">
                <a:latin typeface="Tahoma"/>
                <a:cs typeface="Tahoma"/>
              </a:rPr>
              <a:t>Федотова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400" spc="-73" baseline="27777" dirty="0">
                <a:latin typeface="Microsoft Sans Serif"/>
                <a:cs typeface="Microsoft Sans Serif"/>
              </a:rPr>
              <a:t>5	</a:t>
            </a:r>
            <a:r>
              <a:rPr sz="2200" spc="30" dirty="0">
                <a:latin typeface="Tahoma"/>
                <a:cs typeface="Tahoma"/>
              </a:rPr>
              <a:t>В.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20" dirty="0">
                <a:latin typeface="Tahoma"/>
                <a:cs typeface="Tahoma"/>
              </a:rPr>
              <a:t>А.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9" dirty="0">
                <a:latin typeface="Tahoma"/>
                <a:cs typeface="Tahoma"/>
              </a:rPr>
              <a:t>Ерофеева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400" spc="-73" baseline="27777" dirty="0">
                <a:latin typeface="Microsoft Sans Serif"/>
                <a:cs typeface="Microsoft Sans Serif"/>
              </a:rPr>
              <a:t>6</a:t>
            </a:r>
            <a:endParaRPr sz="2400" baseline="2777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3402" y="3715900"/>
            <a:ext cx="2453514" cy="25658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0501" algn="ctr">
              <a:spcBef>
                <a:spcPts val="188"/>
              </a:spcBef>
            </a:pPr>
            <a:r>
              <a:rPr sz="1800" spc="73" baseline="27777" dirty="0">
                <a:latin typeface="Verdana"/>
                <a:cs typeface="Verdana"/>
              </a:rPr>
              <a:t>1</a:t>
            </a:r>
            <a:r>
              <a:rPr sz="1600" spc="50" dirty="0">
                <a:latin typeface="Microsoft Sans Serif"/>
                <a:cs typeface="Microsoft Sans Serif"/>
              </a:rPr>
              <a:t>МАИ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spcBef>
                <a:spcPts val="1655"/>
              </a:spcBef>
            </a:pPr>
            <a:r>
              <a:rPr sz="1800" spc="103" baseline="27777" dirty="0">
                <a:latin typeface="Verdana"/>
                <a:cs typeface="Verdana"/>
              </a:rPr>
              <a:t>2</a:t>
            </a:r>
            <a:r>
              <a:rPr sz="1600" spc="69" dirty="0">
                <a:latin typeface="Microsoft Sans Serif"/>
                <a:cs typeface="Microsoft Sans Serif"/>
              </a:rPr>
              <a:t>МФТИ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spcBef>
                <a:spcPts val="1646"/>
              </a:spcBef>
            </a:pPr>
            <a:r>
              <a:rPr sz="1800" spc="119" baseline="27777" dirty="0">
                <a:latin typeface="Verdana"/>
                <a:cs typeface="Verdana"/>
              </a:rPr>
              <a:t>3</a:t>
            </a:r>
            <a:r>
              <a:rPr sz="1600" spc="79" dirty="0">
                <a:latin typeface="Microsoft Sans Serif"/>
                <a:cs typeface="Microsoft Sans Serif"/>
              </a:rPr>
              <a:t>МГТУ</a:t>
            </a:r>
            <a:r>
              <a:rPr sz="1600" spc="9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им</a:t>
            </a:r>
            <a:r>
              <a:rPr sz="1600" spc="109" dirty="0">
                <a:latin typeface="Microsoft Sans Serif"/>
                <a:cs typeface="Microsoft Sans Serif"/>
              </a:rPr>
              <a:t> </a:t>
            </a:r>
            <a:r>
              <a:rPr sz="1600" spc="-59" dirty="0">
                <a:latin typeface="Microsoft Sans Serif"/>
                <a:cs typeface="Microsoft Sans Serif"/>
              </a:rPr>
              <a:t>Г.</a:t>
            </a:r>
            <a:r>
              <a:rPr sz="1600" spc="119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И.</a:t>
            </a:r>
            <a:r>
              <a:rPr sz="1600" spc="119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Носова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spcBef>
                <a:spcPts val="1655"/>
              </a:spcBef>
            </a:pPr>
            <a:r>
              <a:rPr sz="1800" spc="103" baseline="27777" dirty="0">
                <a:latin typeface="Verdana"/>
                <a:cs typeface="Verdana"/>
              </a:rPr>
              <a:t>4</a:t>
            </a:r>
            <a:r>
              <a:rPr sz="1600" spc="69" dirty="0">
                <a:latin typeface="Microsoft Sans Serif"/>
                <a:cs typeface="Microsoft Sans Serif"/>
              </a:rPr>
              <a:t>ЮФУ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spcBef>
                <a:spcPts val="1655"/>
              </a:spcBef>
            </a:pPr>
            <a:r>
              <a:rPr sz="1800" spc="119" baseline="27777" dirty="0">
                <a:latin typeface="Verdana"/>
                <a:cs typeface="Verdana"/>
              </a:rPr>
              <a:t>5</a:t>
            </a:r>
            <a:r>
              <a:rPr sz="1600" spc="79" dirty="0">
                <a:latin typeface="Microsoft Sans Serif"/>
                <a:cs typeface="Microsoft Sans Serif"/>
              </a:rPr>
              <a:t>МГТУ</a:t>
            </a:r>
            <a:r>
              <a:rPr sz="1600" spc="9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им</a:t>
            </a:r>
            <a:r>
              <a:rPr sz="1600" spc="1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н.э.</a:t>
            </a:r>
            <a:r>
              <a:rPr sz="1600" spc="287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Баумана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spcBef>
                <a:spcPts val="1646"/>
              </a:spcBef>
            </a:pPr>
            <a:r>
              <a:rPr sz="1800" spc="44" baseline="27777" dirty="0">
                <a:latin typeface="Verdana"/>
                <a:cs typeface="Verdana"/>
              </a:rPr>
              <a:t>6</a:t>
            </a:r>
            <a:r>
              <a:rPr sz="1600" spc="30" dirty="0">
                <a:latin typeface="Microsoft Sans Serif"/>
                <a:cs typeface="Microsoft Sans Serif"/>
              </a:rPr>
              <a:t>ИГУ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" y="6631146"/>
            <a:ext cx="9140221" cy="217694"/>
            <a:chOff x="0" y="3346272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5997" y="6578006"/>
            <a:ext cx="242202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9"/>
              </a:lnSpc>
            </a:pPr>
            <a:r>
              <a:rPr sz="2200" spc="-99" dirty="0">
                <a:latin typeface="Tahoma"/>
                <a:cs typeface="Tahoma"/>
              </a:rPr>
              <a:t>Образовательны</a:t>
            </a:r>
            <a:r>
              <a:rPr sz="2200" spc="-89" dirty="0">
                <a:latin typeface="Tahoma"/>
                <a:cs typeface="Tahoma"/>
              </a:rPr>
              <a:t>й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ф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39024" y="6615565"/>
            <a:ext cx="2885524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r>
              <a:t>(Образовательный</a:t>
            </a:r>
            <a:r>
              <a:rPr spc="20"/>
              <a:t> </a:t>
            </a:r>
            <a:r>
              <a:rPr dirty="0"/>
              <a:t>форум</a:t>
            </a:r>
            <a:r>
              <a:rPr spc="20"/>
              <a:t> </a:t>
            </a:r>
            <a:r>
              <a:rPr spc="-50"/>
              <a:t>в</a:t>
            </a:r>
            <a:r>
              <a:rPr spc="30"/>
              <a:t> </a:t>
            </a:r>
            <a:r>
              <a:rPr spc="129"/>
              <a:t>МФТИ)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606066" y="6615565"/>
            <a:ext cx="501281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fld id="{81D60167-4931-47E6-BA6A-407CBD079E47}" type="slidenum">
              <a:rPr/>
              <a:pPr/>
              <a:t>1</a:t>
            </a:fld>
            <a:r>
              <a:rPr spc="-188"/>
              <a:t> </a:t>
            </a:r>
            <a:r>
              <a:rPr spc="149"/>
              <a:t>/</a:t>
            </a:r>
            <a:r>
              <a:rPr spc="-188"/>
              <a:t> </a:t>
            </a:r>
            <a:r>
              <a:t>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122634"/>
            <a:ext cx="309712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98" dirty="0"/>
              <a:t>О</a:t>
            </a:r>
            <a:r>
              <a:rPr spc="-119" dirty="0"/>
              <a:t>т</a:t>
            </a:r>
            <a:r>
              <a:rPr spc="20" dirty="0"/>
              <a:t> </a:t>
            </a:r>
            <a:r>
              <a:rPr spc="-278" dirty="0"/>
              <a:t>самого</a:t>
            </a:r>
            <a:r>
              <a:rPr spc="20" dirty="0"/>
              <a:t> </a:t>
            </a:r>
            <a:r>
              <a:rPr spc="-307" dirty="0"/>
              <a:t>прочного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57400"/>
            <a:ext cx="6971355" cy="3203446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0072" algn="just">
              <a:lnSpc>
                <a:spcPct val="102600"/>
              </a:lnSpc>
              <a:spcBef>
                <a:spcPts val="109"/>
              </a:spcBef>
            </a:pPr>
            <a:r>
              <a:rPr sz="2200" spc="139" dirty="0">
                <a:latin typeface="Tahoma"/>
                <a:cs typeface="Tahoma"/>
              </a:rPr>
              <a:t>В </a:t>
            </a:r>
            <a:r>
              <a:rPr sz="2200" spc="-89" dirty="0">
                <a:latin typeface="Tahoma"/>
                <a:cs typeface="Tahoma"/>
              </a:rPr>
              <a:t>этой </a:t>
            </a:r>
            <a:r>
              <a:rPr sz="2200" spc="-69" dirty="0">
                <a:latin typeface="Tahoma"/>
                <a:cs typeface="Tahoma"/>
              </a:rPr>
              <a:t>части </a:t>
            </a:r>
            <a:r>
              <a:rPr sz="2200" spc="-99" dirty="0">
                <a:latin typeface="Tahoma"/>
                <a:cs typeface="Tahoma"/>
              </a:rPr>
              <a:t>работы </a:t>
            </a:r>
            <a:r>
              <a:rPr sz="2200" spc="-109" dirty="0">
                <a:latin typeface="Tahoma"/>
                <a:cs typeface="Tahoma"/>
              </a:rPr>
              <a:t>сравниваются результаты </a:t>
            </a:r>
            <a:r>
              <a:rPr sz="2200" spc="-69" dirty="0">
                <a:latin typeface="Tahoma"/>
                <a:cs typeface="Tahoma"/>
              </a:rPr>
              <a:t>статьи </a:t>
            </a:r>
            <a:r>
              <a:rPr sz="2200" spc="-129" dirty="0">
                <a:latin typeface="Tahoma"/>
                <a:cs typeface="Tahoma"/>
              </a:rPr>
              <a:t>по </a:t>
            </a:r>
            <a:r>
              <a:rPr sz="2200" spc="-119" dirty="0">
                <a:latin typeface="Tahoma"/>
                <a:cs typeface="Tahoma"/>
              </a:rPr>
              <a:t> </a:t>
            </a:r>
            <a:r>
              <a:rPr sz="2200" spc="-109" dirty="0">
                <a:latin typeface="Tahoma"/>
                <a:cs typeface="Tahoma"/>
              </a:rPr>
              <a:t>ранжированию </a:t>
            </a:r>
            <a:r>
              <a:rPr sz="2200" spc="-99" dirty="0">
                <a:latin typeface="Tahoma"/>
                <a:cs typeface="Tahoma"/>
              </a:rPr>
              <a:t>узлов </a:t>
            </a:r>
            <a:r>
              <a:rPr sz="2200" spc="-129" dirty="0">
                <a:latin typeface="Tahoma"/>
                <a:cs typeface="Tahoma"/>
              </a:rPr>
              <a:t>по </a:t>
            </a:r>
            <a:r>
              <a:rPr sz="2200" spc="-99" dirty="0">
                <a:latin typeface="Tahoma"/>
                <a:cs typeface="Tahoma"/>
              </a:rPr>
              <a:t>прочности </a:t>
            </a:r>
            <a:r>
              <a:rPr sz="2200" spc="-59" dirty="0">
                <a:latin typeface="Tahoma"/>
                <a:cs typeface="Tahoma"/>
              </a:rPr>
              <a:t>с </a:t>
            </a:r>
            <a:r>
              <a:rPr sz="2200" spc="-99" dirty="0">
                <a:latin typeface="Tahoma"/>
                <a:cs typeface="Tahoma"/>
              </a:rPr>
              <a:t>экспериментальным </a:t>
            </a:r>
            <a:r>
              <a:rPr sz="2200" spc="-89" dirty="0">
                <a:latin typeface="Tahoma"/>
                <a:cs typeface="Tahoma"/>
              </a:rPr>
              <a:t> </a:t>
            </a:r>
            <a:r>
              <a:rPr sz="2200" spc="-109">
                <a:latin typeface="Tahoma"/>
                <a:cs typeface="Tahoma"/>
              </a:rPr>
              <a:t>ранжированием</a:t>
            </a:r>
            <a:r>
              <a:rPr sz="2200" spc="-109" smtClean="0">
                <a:latin typeface="Tahoma"/>
                <a:cs typeface="Tahoma"/>
              </a:rPr>
              <a:t>.</a:t>
            </a:r>
            <a:r>
              <a:rPr lang="ru-RU" sz="2200" spc="-109" dirty="0" smtClean="0">
                <a:latin typeface="Tahoma"/>
                <a:cs typeface="Tahoma"/>
              </a:rPr>
              <a:t> А также определяется зависимость прочности нити от расположения узла на ней.</a:t>
            </a:r>
          </a:p>
          <a:p>
            <a:pPr marL="25179" marR="10072" algn="just">
              <a:lnSpc>
                <a:spcPct val="102600"/>
              </a:lnSpc>
              <a:spcBef>
                <a:spcPts val="109"/>
              </a:spcBef>
            </a:pPr>
            <a:endParaRPr lang="ru-RU" sz="2200" spc="-109" dirty="0">
              <a:latin typeface="Tahoma"/>
              <a:cs typeface="Tahoma"/>
            </a:endParaRPr>
          </a:p>
          <a:p>
            <a:pPr marL="25179" marR="10072" algn="just">
              <a:lnSpc>
                <a:spcPct val="102600"/>
              </a:lnSpc>
              <a:spcBef>
                <a:spcPts val="109"/>
              </a:spcBef>
            </a:pPr>
            <a:r>
              <a:rPr lang="ru-RU" sz="2200" spc="-109" dirty="0" smtClean="0">
                <a:latin typeface="Tahoma"/>
                <a:cs typeface="Tahoma"/>
              </a:rPr>
              <a:t>Мы ожидаем увидеть, что нить без узла является наиболее прочной</a:t>
            </a:r>
          </a:p>
          <a:p>
            <a:pPr marL="25179" marR="10072" algn="just">
              <a:lnSpc>
                <a:spcPct val="102600"/>
              </a:lnSpc>
              <a:spcBef>
                <a:spcPts val="109"/>
              </a:spcBef>
            </a:pPr>
            <a:endParaRPr lang="ru-RU" sz="2200" spc="-109" dirty="0">
              <a:latin typeface="Tahoma"/>
              <a:cs typeface="Tahoma"/>
            </a:endParaRPr>
          </a:p>
          <a:p>
            <a:pPr marL="25179" marR="10072" algn="just">
              <a:lnSpc>
                <a:spcPct val="102600"/>
              </a:lnSpc>
              <a:spcBef>
                <a:spcPts val="109"/>
              </a:spcBef>
            </a:pP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" y="6631146"/>
            <a:ext cx="9140221" cy="217694"/>
            <a:chOff x="0" y="3346272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39024" y="6615565"/>
            <a:ext cx="2885524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r>
              <a:t>(Образовательный</a:t>
            </a:r>
            <a:r>
              <a:rPr spc="20"/>
              <a:t> </a:t>
            </a:r>
            <a:r>
              <a:rPr dirty="0"/>
              <a:t>форум</a:t>
            </a:r>
            <a:r>
              <a:rPr spc="20"/>
              <a:t> </a:t>
            </a:r>
            <a:r>
              <a:rPr spc="-50"/>
              <a:t>в</a:t>
            </a:r>
            <a:r>
              <a:rPr spc="30"/>
              <a:t> </a:t>
            </a:r>
            <a:r>
              <a:rPr spc="129"/>
              <a:t>МФТИ)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06066" y="6615565"/>
            <a:ext cx="501281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fld id="{81D60167-4931-47E6-BA6A-407CBD079E47}" type="slidenum">
              <a:rPr/>
              <a:pPr/>
              <a:t>2</a:t>
            </a:fld>
            <a:r>
              <a:rPr spc="-188"/>
              <a:t> </a:t>
            </a:r>
            <a:r>
              <a:rPr spc="149"/>
              <a:t>/</a:t>
            </a:r>
            <a:r>
              <a:rPr spc="-188"/>
              <a:t> </a:t>
            </a:r>
            <a:r>
              <a:t>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6" y="122634"/>
            <a:ext cx="309712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spc="-198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2800" spc="-119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2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78" dirty="0">
                <a:solidFill>
                  <a:srgbClr val="FFFFFF"/>
                </a:solidFill>
                <a:latin typeface="Lucida Sans Unicode"/>
                <a:cs typeface="Lucida Sans Unicode"/>
              </a:rPr>
              <a:t>самого</a:t>
            </a:r>
            <a:r>
              <a:rPr sz="2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307" dirty="0">
                <a:solidFill>
                  <a:srgbClr val="FFFFFF"/>
                </a:solidFill>
                <a:latin typeface="Lucida Sans Unicode"/>
                <a:cs typeface="Lucida Sans Unicode"/>
              </a:rPr>
              <a:t>прочного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050" y="3277998"/>
            <a:ext cx="1914446" cy="2657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5711" y="5929928"/>
            <a:ext cx="1622241" cy="639707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 marR="10072" indent="423008">
              <a:spcBef>
                <a:spcPts val="188"/>
              </a:spcBef>
            </a:pPr>
            <a:r>
              <a:rPr sz="2000" spc="-69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Figure: </a:t>
            </a:r>
            <a:r>
              <a:rPr sz="2000" spc="-5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2000" spc="-109" dirty="0">
                <a:latin typeface="Microsoft Sans Serif"/>
                <a:cs typeface="Microsoft Sans Serif"/>
              </a:rPr>
              <a:t>ранжирование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4281" y="861969"/>
            <a:ext cx="3900432" cy="4904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1019" y="5966469"/>
            <a:ext cx="1390493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-69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Figure:</a:t>
            </a:r>
            <a:r>
              <a:rPr sz="20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2000" spc="-89" dirty="0">
                <a:latin typeface="Microsoft Sans Serif"/>
                <a:cs typeface="Microsoft Sans Serif"/>
              </a:rPr>
              <a:t>узлы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" y="6631146"/>
            <a:ext cx="9140221" cy="217694"/>
            <a:chOff x="0" y="3346272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39024" y="6615565"/>
            <a:ext cx="2885524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r>
              <a:t>(Образовательный</a:t>
            </a:r>
            <a:r>
              <a:rPr spc="20"/>
              <a:t> </a:t>
            </a:r>
            <a:r>
              <a:rPr dirty="0"/>
              <a:t>форум</a:t>
            </a:r>
            <a:r>
              <a:rPr spc="20"/>
              <a:t> </a:t>
            </a:r>
            <a:r>
              <a:rPr spc="-50"/>
              <a:t>в</a:t>
            </a:r>
            <a:r>
              <a:rPr spc="30"/>
              <a:t> </a:t>
            </a:r>
            <a:r>
              <a:rPr spc="129"/>
              <a:t>МФТИ)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606066" y="6615565"/>
            <a:ext cx="501281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fld id="{81D60167-4931-47E6-BA6A-407CBD079E47}" type="slidenum">
              <a:rPr/>
              <a:pPr/>
              <a:t>3</a:t>
            </a:fld>
            <a:r>
              <a:rPr spc="-188"/>
              <a:t> </a:t>
            </a:r>
            <a:r>
              <a:rPr spc="149"/>
              <a:t>/</a:t>
            </a:r>
            <a:r>
              <a:rPr spc="-188"/>
              <a:t> </a:t>
            </a:r>
            <a: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066" y="1012972"/>
            <a:ext cx="4383074" cy="2012690"/>
          </a:xfrm>
          <a:prstGeom prst="rect">
            <a:avLst/>
          </a:prstGeom>
          <a:noFill/>
        </p:spPr>
        <p:txBody>
          <a:bodyPr wrap="square" lIns="181289" tIns="90644" rIns="181289" bIns="90644" rtlCol="0">
            <a:spAutoFit/>
          </a:bodyPr>
          <a:lstStyle/>
          <a:p>
            <a:r>
              <a:rPr lang="ru-RU" sz="2400" dirty="0"/>
              <a:t>Здесь различные типы узлов в различных исполнениях, а также экспериментально полученная закономерность их прочности.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6" y="122634"/>
            <a:ext cx="309712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spc="-198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2800" spc="-119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2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78" dirty="0">
                <a:solidFill>
                  <a:srgbClr val="FFFFFF"/>
                </a:solidFill>
                <a:latin typeface="Lucida Sans Unicode"/>
                <a:cs typeface="Lucida Sans Unicode"/>
              </a:rPr>
              <a:t>самого</a:t>
            </a:r>
            <a:r>
              <a:rPr sz="2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307" dirty="0">
                <a:solidFill>
                  <a:srgbClr val="FFFFFF"/>
                </a:solidFill>
                <a:latin typeface="Lucida Sans Unicode"/>
                <a:cs typeface="Lucida Sans Unicode"/>
              </a:rPr>
              <a:t>прочного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1914446" cy="265763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4191000"/>
          <a:ext cx="6019800" cy="1357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990600"/>
                <a:gridCol w="914400"/>
                <a:gridCol w="1676400"/>
              </a:tblGrid>
              <a:tr h="3464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200"/>
                        </a:lnSpc>
                      </a:pPr>
                      <a:r>
                        <a:rPr sz="2200" spc="-4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400" spc="-67" baseline="-1041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0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6.8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ts val="120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7.6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409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180"/>
                        </a:lnSpc>
                      </a:pPr>
                      <a:r>
                        <a:rPr sz="2200" spc="-45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2400" spc="-67" baseline="-1041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8.0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ts val="118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7.5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35765">
                <a:tc>
                  <a:txBody>
                    <a:bodyPr/>
                    <a:lstStyle/>
                    <a:p>
                      <a:pPr marR="265430" algn="ctr">
                        <a:lnSpc>
                          <a:spcPts val="1195"/>
                        </a:lnSpc>
                      </a:pPr>
                      <a:r>
                        <a:rPr sz="2000" spc="-35" dirty="0">
                          <a:solidFill>
                            <a:srgbClr val="3333B2"/>
                          </a:solidFill>
                          <a:latin typeface="Microsoft Sans Serif"/>
                          <a:cs typeface="Microsoft Sans Serif"/>
                        </a:rPr>
                        <a:t>Figure: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180"/>
                        </a:lnSpc>
                      </a:pPr>
                      <a:r>
                        <a:rPr sz="2200" spc="-45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2400" spc="-67" baseline="-1041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4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8.2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ts val="118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8.1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34437">
                <a:tc>
                  <a:txBody>
                    <a:bodyPr/>
                    <a:lstStyle/>
                    <a:p>
                      <a:pPr marR="266065" algn="ctr">
                        <a:lnSpc>
                          <a:spcPts val="1055"/>
                        </a:lnSpc>
                      </a:pP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ранжирование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ts val="120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20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12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ts val="1200"/>
                        </a:lnSpc>
                      </a:pPr>
                      <a:r>
                        <a:rPr sz="2200" spc="-60" dirty="0">
                          <a:latin typeface="Tahoma"/>
                          <a:cs typeface="Tahoma"/>
                        </a:rPr>
                        <a:t>10.4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81400" y="3657600"/>
            <a:ext cx="5105400" cy="330659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099064" algn="l"/>
              </a:tabLst>
            </a:pPr>
            <a:r>
              <a:rPr lang="ru-RU" sz="2000" spc="-129" dirty="0" smtClean="0">
                <a:latin typeface="Tahoma"/>
                <a:cs typeface="Tahoma"/>
              </a:rPr>
              <a:t>Узел</a:t>
            </a:r>
            <a:r>
              <a:rPr lang="ru-RU" sz="2000" spc="-129" dirty="0">
                <a:latin typeface="Tahoma"/>
                <a:cs typeface="Tahoma"/>
              </a:rPr>
              <a:t> </a:t>
            </a:r>
            <a:r>
              <a:rPr lang="ru-RU" sz="2000" spc="-129" dirty="0" smtClean="0">
                <a:latin typeface="Tahoma"/>
                <a:cs typeface="Tahoma"/>
              </a:rPr>
              <a:t>    </a:t>
            </a:r>
            <a:r>
              <a:rPr lang="ru-RU" sz="2000" spc="-69" dirty="0" smtClean="0">
                <a:latin typeface="Tahoma"/>
                <a:cs typeface="Tahoma"/>
              </a:rPr>
              <a:t>Сила ч, кгс  Сила б, кгс 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" y="6631146"/>
            <a:ext cx="9140221" cy="217694"/>
            <a:chOff x="0" y="3346272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272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24" y="6615565"/>
            <a:ext cx="2885524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r>
              <a:t>(Образовательный</a:t>
            </a:r>
            <a:r>
              <a:rPr spc="20"/>
              <a:t> </a:t>
            </a:r>
            <a:r>
              <a:rPr dirty="0"/>
              <a:t>форум</a:t>
            </a:r>
            <a:r>
              <a:rPr spc="20"/>
              <a:t> </a:t>
            </a:r>
            <a:r>
              <a:rPr spc="-50"/>
              <a:t>в</a:t>
            </a:r>
            <a:r>
              <a:rPr spc="30"/>
              <a:t> </a:t>
            </a:r>
            <a:r>
              <a:rPr spc="129"/>
              <a:t>МФТИ)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06066" y="6615565"/>
            <a:ext cx="501281" cy="199920"/>
          </a:xfrm>
          <a:prstGeom prst="rect">
            <a:avLst/>
          </a:prstGeom>
        </p:spPr>
        <p:txBody>
          <a:bodyPr vert="horz" wrap="square" lIns="0" tIns="15107" rIns="0" bIns="0" rtlCol="0">
            <a:spAutoFit/>
          </a:bodyPr>
          <a:lstStyle/>
          <a:p>
            <a:fld id="{81D60167-4931-47E6-BA6A-407CBD079E47}" type="slidenum">
              <a:rPr/>
              <a:pPr/>
              <a:t>4</a:t>
            </a:fld>
            <a:r>
              <a:rPr spc="-188"/>
              <a:t> </a:t>
            </a:r>
            <a:r>
              <a:rPr spc="149"/>
              <a:t>/</a:t>
            </a:r>
            <a:r>
              <a:rPr spc="-188"/>
              <a:t> </a:t>
            </a:r>
            <a: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066800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ходе проведенных нами экспериментов с узлами № 3.1, 7.1, 4.1 было получено, что прочность узлов действительно изменяется согласно закономерности, полученной в статье </a:t>
            </a:r>
            <a:r>
              <a:rPr lang="en-US" sz="2000" dirty="0" smtClean="0"/>
              <a:t>{]</a:t>
            </a:r>
            <a:r>
              <a:rPr lang="ru-RU" sz="2000" dirty="0" smtClean="0"/>
              <a:t>. Также была подтверждена гипотеза о том, что узел ослабляет нить.</a:t>
            </a:r>
            <a:endParaRPr lang="ru-RU" sz="200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0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Эксперимент №2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952484"/>
            <a:ext cx="28575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Во втором эксперименте были взяты узлы, предложенные в статье </a:t>
            </a:r>
            <a:r>
              <a:rPr lang="en-US" sz="2200" dirty="0" smtClean="0"/>
              <a:t>[]</a:t>
            </a:r>
            <a:r>
              <a:rPr lang="ru-RU" sz="2200" dirty="0" smtClean="0"/>
              <a:t>, для которых были получены значения остаточной прочности. </a:t>
            </a:r>
          </a:p>
          <a:p>
            <a:endParaRPr lang="ru-RU" sz="2200" dirty="0"/>
          </a:p>
          <a:p>
            <a:r>
              <a:rPr lang="ru-RU" sz="2200" dirty="0" smtClean="0"/>
              <a:t>Поэтому суть эксперимента состоит в проверке полученных результатов и выявлении причин возможных отклонений.</a:t>
            </a:r>
            <a:endParaRPr lang="ru-RU" sz="2200" dirty="0"/>
          </a:p>
        </p:txBody>
      </p:sp>
      <p:pic>
        <p:nvPicPr>
          <p:cNvPr id="11266" name="Picture 2" descr="Эффективность узл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752600"/>
            <a:ext cx="5382925" cy="4008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7772400" cy="215900"/>
          </a:xfrm>
        </p:spPr>
        <p:txBody>
          <a:bodyPr/>
          <a:lstStyle/>
          <a:p>
            <a:r>
              <a:rPr lang="ru-RU" dirty="0" smtClean="0"/>
              <a:t>Использованные узлы</a:t>
            </a:r>
            <a:endParaRPr lang="ru-RU" dirty="0"/>
          </a:p>
        </p:txBody>
      </p:sp>
      <p:pic>
        <p:nvPicPr>
          <p:cNvPr id="14338" name="Picture 2" descr="https://blogger.googleusercontent.com/img/a/AVvXsEi5pLDN5X5iYYI41eTiSEwNjL7WghEpB1un1Q99YHT0dX_ueRCuXUpFwLcHA2ZynxRb8NcyaNobHv6rhfCnJwbYBUEN-h5k76lkbO8Si5FYA6teIGg_Ly7HiI21AQUg_4rwHC2xfU1pwX1cv7315stN7Zx5CbGIoS5js7x3zORbN14lwHFowBFoI7sw2Q=s12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2386945" cy="48407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601980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Альпийская бабочка</a:t>
            </a:r>
            <a:endParaRPr lang="ru-RU" sz="2400" dirty="0"/>
          </a:p>
        </p:txBody>
      </p:sp>
      <p:pic>
        <p:nvPicPr>
          <p:cNvPr id="14340" name="Picture 4" descr="Как вязать дубовую петлю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371600"/>
            <a:ext cx="2460625" cy="36470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43306" y="5524515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Дубовый узел</a:t>
            </a:r>
            <a:endParaRPr lang="ru-RU" dirty="0"/>
          </a:p>
        </p:txBody>
      </p:sp>
      <p:pic>
        <p:nvPicPr>
          <p:cNvPr id="14342" name="Picture 6" descr="Узел девятка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52" y="1905000"/>
            <a:ext cx="3286148" cy="31910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00800" y="548640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Двойная девятка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90800" y="0"/>
            <a:ext cx="3584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Эксперимент №2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7772400" cy="215900"/>
          </a:xfrm>
        </p:spPr>
        <p:txBody>
          <a:bodyPr/>
          <a:lstStyle/>
          <a:p>
            <a:r>
              <a:rPr lang="ru-RU" dirty="0" smtClean="0"/>
              <a:t>Результаты измерений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8072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Видно, что узлы имеют разную остаточную прочность.</a:t>
            </a:r>
            <a:r>
              <a:rPr lang="en-US" sz="2000" dirty="0" smtClean="0"/>
              <a:t> </a:t>
            </a:r>
            <a:r>
              <a:rPr lang="ru-RU" sz="2000" dirty="0" smtClean="0"/>
              <a:t>Эта зависимость </a:t>
            </a:r>
            <a:r>
              <a:rPr lang="ru-RU" sz="2000" dirty="0" smtClean="0"/>
              <a:t>в </a:t>
            </a:r>
            <a:r>
              <a:rPr lang="ru-RU" sz="2000" dirty="0" err="1" smtClean="0"/>
              <a:t>уелом</a:t>
            </a:r>
            <a:r>
              <a:rPr lang="ru-RU" sz="2000" dirty="0" smtClean="0"/>
              <a:t> </a:t>
            </a:r>
            <a:r>
              <a:rPr lang="ru-RU" sz="2000" dirty="0" err="1" smtClean="0"/>
              <a:t>соответсвует</a:t>
            </a:r>
            <a:r>
              <a:rPr lang="ru-RU" sz="2000" dirty="0" smtClean="0"/>
              <a:t>,</a:t>
            </a:r>
            <a:r>
              <a:rPr lang="ru-RU" sz="2000" dirty="0" smtClean="0"/>
              <a:t> </a:t>
            </a:r>
            <a:r>
              <a:rPr lang="ru-RU" sz="2000" dirty="0" smtClean="0"/>
              <a:t>однако </a:t>
            </a:r>
            <a:r>
              <a:rPr lang="ru-RU" sz="2000" dirty="0" smtClean="0"/>
              <a:t>имеется </a:t>
            </a:r>
            <a:r>
              <a:rPr lang="ru-RU" sz="2000" dirty="0" smtClean="0"/>
              <a:t>отклонения для </a:t>
            </a:r>
            <a:r>
              <a:rPr lang="ru-RU" sz="2000" dirty="0" smtClean="0"/>
              <a:t>узла «двойной булинь»</a:t>
            </a:r>
            <a:r>
              <a:rPr lang="ru-RU" sz="2000" dirty="0" smtClean="0"/>
              <a:t>Так</a:t>
            </a:r>
            <a:r>
              <a:rPr lang="ru-RU" sz="2000" dirty="0" smtClean="0"/>
              <a:t>, </a:t>
            </a:r>
            <a:r>
              <a:rPr lang="ru-RU" sz="2000" dirty="0" smtClean="0"/>
              <a:t>девятка</a:t>
            </a:r>
            <a:r>
              <a:rPr lang="ru-RU" sz="2000" dirty="0" smtClean="0"/>
              <a:t> </a:t>
            </a:r>
            <a:r>
              <a:rPr lang="ru-RU" sz="2000" dirty="0" smtClean="0"/>
              <a:t>имеет наибольшую остаточную прочность, равную </a:t>
            </a:r>
            <a:r>
              <a:rPr lang="ru-RU" sz="2000" dirty="0" smtClean="0"/>
              <a:t>42%</a:t>
            </a:r>
            <a:r>
              <a:rPr lang="ru-RU" sz="2000" dirty="0" smtClean="0"/>
              <a:t>, </a:t>
            </a:r>
            <a:r>
              <a:rPr lang="ru-RU" sz="2000" dirty="0" smtClean="0"/>
              <a:t>а наименьшую – </a:t>
            </a:r>
            <a:r>
              <a:rPr lang="ru-RU" sz="2000" dirty="0" smtClean="0"/>
              <a:t>двойной </a:t>
            </a:r>
            <a:r>
              <a:rPr lang="ru-RU" sz="2000" dirty="0" err="1" smtClean="0"/>
              <a:t>булин</a:t>
            </a:r>
            <a:endParaRPr lang="ru-RU" sz="2000" dirty="0"/>
          </a:p>
        </p:txBody>
      </p:sp>
      <p:sp>
        <p:nvSpPr>
          <p:cNvPr id="1026" name="AutoShape 2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4600" y="0"/>
            <a:ext cx="3584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Эксперимент №2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4" name="AutoShape 10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8" name="AutoShape 14" descr="blob:https://web.telegram.org/0ee29364-b69f-4546-ae19-127766ad2c63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AutoShape 16" descr="blob:https://web.telegram.org/38b311f4-61fc-4618-8c3f-e183b7560f12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2" name="AutoShape 18" descr="blob:https://web.telegram.org/38b311f4-61fc-4618-8c3f-e183b7560f12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4" name="AutoShape 20" descr="blob:https://web.telegram.org/38b311f4-61fc-4618-8c3f-e183b7560f12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8" name="Picture 24" descr="C:\Users\Пользователь\Downloads\data_2_thread_max_to_n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4775200" cy="3581400"/>
          </a:xfrm>
          <a:prstGeom prst="rect">
            <a:avLst/>
          </a:prstGeom>
          <a:noFill/>
        </p:spPr>
      </p:pic>
      <p:pic>
        <p:nvPicPr>
          <p:cNvPr id="1046" name="Picture 22" descr="C:\Users\Пользователь\Downloads\data_1_thread_max_to_n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438400"/>
            <a:ext cx="4724400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316</Words>
  <Application>Microsoft Office PowerPoint</Application>
  <PresentationFormat>Экран 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Исследование влияния различных типов узлов на  прочность нити и моделирование прочности лавсана Где тонко, там и рвется?</vt:lpstr>
      <vt:lpstr>От самого прочного</vt:lpstr>
      <vt:lpstr>Слайд 3</vt:lpstr>
      <vt:lpstr>Слайд 4</vt:lpstr>
      <vt:lpstr>Слайд 5</vt:lpstr>
      <vt:lpstr>Использованные узлы</vt:lpstr>
      <vt:lpstr>Результаты измерений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различных типов узлов на прочность нити и моделирование прочности лавсана - Где тонко, там и рвется?</dc:title>
  <dc:creator>В. К. Колесников, А. В. Овчинников, Е. Д. Лукьянов , А. В. Соколов , А. А. Федотова , В. А. Ерофеева </dc:creator>
  <cp:lastModifiedBy>Пользователь</cp:lastModifiedBy>
  <cp:revision>2</cp:revision>
  <dcterms:created xsi:type="dcterms:W3CDTF">2024-07-03T08:20:27Z</dcterms:created>
  <dcterms:modified xsi:type="dcterms:W3CDTF">2024-07-03T08:55:39Z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2024-07-03T00:00:00Z</vt:filetime>
  </property>
</Properties>
</file>