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png" ContentType="image/png"/>
  <Override PartName="/ppt/media/image9.jpeg" ContentType="image/jpeg"/>
  <Override PartName="/ppt/media/image8.jpeg" ContentType="image/jpeg"/>
  <Override PartName="/ppt/media/image10.jpeg" ContentType="image/jpe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13.png" ContentType="image/png"/>
  <Override PartName="/ppt/media/image6.jpeg" ContentType="image/jpeg"/>
  <Override PartName="/ppt/media/image27.jpeg" ContentType="image/jpeg"/>
  <Override PartName="/ppt/media/image5.jpeg" ContentType="image/jpeg"/>
  <Override PartName="/ppt/media/image26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jpeg" ContentType="image/jpeg"/>
  <Override PartName="/ppt/media/image2.jpeg" ContentType="image/jpeg"/>
  <Override PartName="/ppt/media/image3.jpeg" ContentType="image/jpeg"/>
  <Override PartName="/ppt/media/image15.png" ContentType="image/png"/>
  <Override PartName="/ppt/media/image4.jpeg" ContentType="image/jpe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4CE9470-0D85-466E-9784-FAC1F57B92E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440000" y="258840"/>
            <a:ext cx="1730160" cy="12981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60440" y="1644480"/>
            <a:ext cx="3688920" cy="155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23"/>
          </p:nvPr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94A576-EF6F-4495-8BE3-E0A18B31E5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9D5ACC-7BA5-455D-B565-702C4A75A9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57200" y="172224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259DB-5AA2-41C7-81DF-71123A78C4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467424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0C898A-DBC0-44E4-B0EB-F76B2CBD2B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23964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2208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5720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/>
          </p:nvPr>
        </p:nvSpPr>
        <p:spPr>
          <a:xfrm>
            <a:off x="323964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/>
          </p:nvPr>
        </p:nvSpPr>
        <p:spPr>
          <a:xfrm>
            <a:off x="602208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76D33-1CE7-466E-B5E1-EC6993CEB5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2EBB84-46CE-43A5-BAAD-1BD3E5B7E4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487880"/>
            <a:ext cx="82292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0790EB-B8A2-41FC-85E4-ACCC814ADE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822924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CB873C-17EF-4689-8A73-7159922171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727439-A499-4EEB-8356-80A452C21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0BB106-1EE2-4449-ACEC-804877A64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33880" y="591120"/>
            <a:ext cx="8075880" cy="19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EDECE4-BBF4-45A9-9079-6C0BDDD275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E8D71E-3179-48ED-AEBB-3D756F66FB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487880"/>
            <a:ext cx="82292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D0921-1BBF-41A3-873F-A696E44AD5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67424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EE33A1-2FDB-46DA-BC34-24906EEEEB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1BEEC7-4D40-4B79-8253-8AB778D62C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57200" y="172224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527798-5403-4475-A516-30038E9848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467424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789344-96BB-459A-8801-CA48215D4D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323964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2208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45720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323964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602208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B2621D-8CEE-47B9-B8D7-4A9CD35DE2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BA85A6-E879-46C4-ADF1-2923BC3171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487880"/>
            <a:ext cx="82292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75C985-79B1-4220-AF67-19952ECA66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822924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570524-4BEF-4407-8773-9CB62B324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637044-46B2-4ADC-A74F-75EF09B7EB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9D5A9B-C805-44F8-8B05-01D180B5F0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822924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A0D419-96A2-460F-A839-40B6F22FE2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33880" y="591120"/>
            <a:ext cx="8075880" cy="19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4E87F4-092E-4D46-8FFB-819A601BF8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479B68-FEAF-47F2-86D8-B7BC47D357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7424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7ECC62-3207-4404-8EEC-41A1473A2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23E072-DB98-4636-B2B2-08D42D311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172224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DDC2FD-D3A3-4C83-9601-7547502F41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67424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134AAB-F928-4024-A521-AE847E3D0C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23964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22080" y="157752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5720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323964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6022080" y="1722240"/>
            <a:ext cx="26496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BF9636-29BD-41A0-AB67-414CD177CC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48C08-5D28-4EEE-AB66-DE543E2F90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1C57D-C423-40B1-900C-ED63AE76D1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33880" y="591120"/>
            <a:ext cx="8075880" cy="19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8E62E0-D576-4F99-A599-BE816CCE3F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8FBB8-356B-48F4-B977-E714F9C6D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674240" y="172224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2875C-1B1D-4760-8526-7B7F026932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3880" y="540360"/>
            <a:ext cx="807588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577520"/>
            <a:ext cx="401580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1722240"/>
            <a:ext cx="8229240" cy="1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BC592-6C26-4F1B-AB98-0749FF6C36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6050880" y="6463080"/>
            <a:ext cx="85320" cy="6012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 hidden="1"/>
          <p:cNvSpPr/>
          <p:nvPr/>
        </p:nvSpPr>
        <p:spPr>
          <a:xfrm>
            <a:off x="58928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 hidden="1"/>
          <p:cNvSpPr/>
          <p:nvPr/>
        </p:nvSpPr>
        <p:spPr>
          <a:xfrm>
            <a:off x="62456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 hidden="1"/>
          <p:cNvSpPr/>
          <p:nvPr/>
        </p:nvSpPr>
        <p:spPr>
          <a:xfrm>
            <a:off x="6563160" y="6442560"/>
            <a:ext cx="126720" cy="10044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 hidden="1"/>
          <p:cNvSpPr/>
          <p:nvPr/>
        </p:nvSpPr>
        <p:spPr>
          <a:xfrm>
            <a:off x="643788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g object 21" hidden="1"/>
          <p:cNvSpPr/>
          <p:nvPr/>
        </p:nvSpPr>
        <p:spPr>
          <a:xfrm>
            <a:off x="7158960" y="6467760"/>
            <a:ext cx="7524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g object 22" hidden="1"/>
          <p:cNvSpPr/>
          <p:nvPr/>
        </p:nvSpPr>
        <p:spPr>
          <a:xfrm>
            <a:off x="698256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g object 23" hidden="1"/>
          <p:cNvSpPr/>
          <p:nvPr/>
        </p:nvSpPr>
        <p:spPr>
          <a:xfrm>
            <a:off x="713376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g object 24" hidden="1"/>
          <p:cNvSpPr/>
          <p:nvPr/>
        </p:nvSpPr>
        <p:spPr>
          <a:xfrm>
            <a:off x="7678440" y="6442560"/>
            <a:ext cx="100440" cy="5004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bg object 25" hidden="1"/>
          <p:cNvSpPr/>
          <p:nvPr/>
        </p:nvSpPr>
        <p:spPr>
          <a:xfrm>
            <a:off x="752724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bg object 26" hidden="1"/>
          <p:cNvSpPr/>
          <p:nvPr/>
        </p:nvSpPr>
        <p:spPr>
          <a:xfrm>
            <a:off x="7678440" y="6518160"/>
            <a:ext cx="100440" cy="248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bg object 27" hidden="1"/>
          <p:cNvSpPr/>
          <p:nvPr/>
        </p:nvSpPr>
        <p:spPr>
          <a:xfrm>
            <a:off x="822312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bg object 28" hidden="1"/>
          <p:cNvSpPr/>
          <p:nvPr/>
        </p:nvSpPr>
        <p:spPr>
          <a:xfrm>
            <a:off x="8828640" y="6503040"/>
            <a:ext cx="39960" cy="3996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bg object 29" hidden="1"/>
          <p:cNvSpPr/>
          <p:nvPr/>
        </p:nvSpPr>
        <p:spPr>
          <a:xfrm>
            <a:off x="8774640" y="6450480"/>
            <a:ext cx="60120" cy="6012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bg object 30" hidden="1"/>
          <p:cNvSpPr/>
          <p:nvPr/>
        </p:nvSpPr>
        <p:spPr>
          <a:xfrm>
            <a:off x="8586720" y="6442560"/>
            <a:ext cx="462960" cy="10044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bg object 16"/>
          <p:cNvSpPr/>
          <p:nvPr/>
        </p:nvSpPr>
        <p:spPr>
          <a:xfrm>
            <a:off x="6050880" y="6463080"/>
            <a:ext cx="85320" cy="6012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bg object 17"/>
          <p:cNvSpPr/>
          <p:nvPr/>
        </p:nvSpPr>
        <p:spPr>
          <a:xfrm>
            <a:off x="58928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bg object 18"/>
          <p:cNvSpPr/>
          <p:nvPr/>
        </p:nvSpPr>
        <p:spPr>
          <a:xfrm>
            <a:off x="62456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bg object 19"/>
          <p:cNvSpPr/>
          <p:nvPr/>
        </p:nvSpPr>
        <p:spPr>
          <a:xfrm>
            <a:off x="6563160" y="6442560"/>
            <a:ext cx="126720" cy="10044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bg object 20"/>
          <p:cNvSpPr/>
          <p:nvPr/>
        </p:nvSpPr>
        <p:spPr>
          <a:xfrm>
            <a:off x="643788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bg object 21"/>
          <p:cNvSpPr/>
          <p:nvPr/>
        </p:nvSpPr>
        <p:spPr>
          <a:xfrm>
            <a:off x="7158960" y="6467760"/>
            <a:ext cx="7524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bg object 22"/>
          <p:cNvSpPr/>
          <p:nvPr/>
        </p:nvSpPr>
        <p:spPr>
          <a:xfrm>
            <a:off x="698256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bg object 23"/>
          <p:cNvSpPr/>
          <p:nvPr/>
        </p:nvSpPr>
        <p:spPr>
          <a:xfrm>
            <a:off x="713376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bg object 24"/>
          <p:cNvSpPr/>
          <p:nvPr/>
        </p:nvSpPr>
        <p:spPr>
          <a:xfrm>
            <a:off x="7678440" y="6442560"/>
            <a:ext cx="100440" cy="5004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bg object 25"/>
          <p:cNvSpPr/>
          <p:nvPr/>
        </p:nvSpPr>
        <p:spPr>
          <a:xfrm>
            <a:off x="752724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bg object 26"/>
          <p:cNvSpPr/>
          <p:nvPr/>
        </p:nvSpPr>
        <p:spPr>
          <a:xfrm>
            <a:off x="7678440" y="6518160"/>
            <a:ext cx="100440" cy="248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bg object 27"/>
          <p:cNvSpPr/>
          <p:nvPr/>
        </p:nvSpPr>
        <p:spPr>
          <a:xfrm>
            <a:off x="822312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bg object 28"/>
          <p:cNvSpPr/>
          <p:nvPr/>
        </p:nvSpPr>
        <p:spPr>
          <a:xfrm>
            <a:off x="8828640" y="6503040"/>
            <a:ext cx="39960" cy="3996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bg object 29"/>
          <p:cNvSpPr/>
          <p:nvPr/>
        </p:nvSpPr>
        <p:spPr>
          <a:xfrm>
            <a:off x="8774640" y="6450480"/>
            <a:ext cx="60120" cy="6012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bg object 30"/>
          <p:cNvSpPr/>
          <p:nvPr/>
        </p:nvSpPr>
        <p:spPr>
          <a:xfrm>
            <a:off x="8586720" y="6442560"/>
            <a:ext cx="462960" cy="10044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bg object 31"/>
          <p:cNvSpPr/>
          <p:nvPr/>
        </p:nvSpPr>
        <p:spPr>
          <a:xfrm>
            <a:off x="173880" y="391320"/>
            <a:ext cx="8792280" cy="163080"/>
          </a:xfrm>
          <a:custGeom>
            <a:avLst/>
            <a:gdLst/>
            <a:ah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bg object 32"/>
          <p:cNvSpPr/>
          <p:nvPr/>
        </p:nvSpPr>
        <p:spPr>
          <a:xfrm>
            <a:off x="274680" y="516600"/>
            <a:ext cx="8792280" cy="1782720"/>
          </a:xfrm>
          <a:custGeom>
            <a:avLst/>
            <a:gdLst/>
            <a:ahLst/>
            <a:rect l="l" t="t" r="r" b="b"/>
            <a:pathLst>
              <a:path w="4432935" h="899794">
                <a:moveTo>
                  <a:pt x="4432566" y="0"/>
                </a:moveTo>
                <a:lnTo>
                  <a:pt x="0" y="0"/>
                </a:lnTo>
                <a:lnTo>
                  <a:pt x="0" y="899184"/>
                </a:lnTo>
                <a:lnTo>
                  <a:pt x="4432566" y="899184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bg object 33"/>
          <p:cNvSpPr/>
          <p:nvPr/>
        </p:nvSpPr>
        <p:spPr>
          <a:xfrm>
            <a:off x="173880" y="479160"/>
            <a:ext cx="8792280" cy="1718640"/>
          </a:xfrm>
          <a:custGeom>
            <a:avLst/>
            <a:gdLst/>
            <a:ahLst/>
            <a:rect l="l" t="t" r="r" b="b"/>
            <a:pathLst>
              <a:path w="4432935" h="867410">
                <a:moveTo>
                  <a:pt x="4432566" y="0"/>
                </a:moveTo>
                <a:lnTo>
                  <a:pt x="0" y="0"/>
                </a:lnTo>
                <a:lnTo>
                  <a:pt x="0" y="816420"/>
                </a:lnTo>
                <a:lnTo>
                  <a:pt x="4008" y="836145"/>
                </a:lnTo>
                <a:lnTo>
                  <a:pt x="14922" y="852298"/>
                </a:lnTo>
                <a:lnTo>
                  <a:pt x="31075" y="863212"/>
                </a:lnTo>
                <a:lnTo>
                  <a:pt x="50800" y="867220"/>
                </a:lnTo>
                <a:lnTo>
                  <a:pt x="4381765" y="867220"/>
                </a:lnTo>
                <a:lnTo>
                  <a:pt x="4401490" y="863212"/>
                </a:lnTo>
                <a:lnTo>
                  <a:pt x="4417643" y="852298"/>
                </a:lnTo>
                <a:lnTo>
                  <a:pt x="4428558" y="836145"/>
                </a:lnTo>
                <a:lnTo>
                  <a:pt x="4432566" y="816420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3880" y="591120"/>
            <a:ext cx="8075880" cy="4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577520"/>
            <a:ext cx="822924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"/>
          </p:nvPr>
        </p:nvSpPr>
        <p:spPr>
          <a:xfrm>
            <a:off x="138960" y="6615720"/>
            <a:ext cx="28850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3"/>
          </p:nvPr>
        </p:nvSpPr>
        <p:spPr>
          <a:xfrm>
            <a:off x="8606160" y="6615720"/>
            <a:ext cx="5007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C5D4E1CA-941C-47FA-8437-5248CA0F48D0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g object 16" hidden="1"/>
          <p:cNvSpPr/>
          <p:nvPr/>
        </p:nvSpPr>
        <p:spPr>
          <a:xfrm>
            <a:off x="6050880" y="6463080"/>
            <a:ext cx="85320" cy="6012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bg object 17" hidden="1"/>
          <p:cNvSpPr/>
          <p:nvPr/>
        </p:nvSpPr>
        <p:spPr>
          <a:xfrm>
            <a:off x="58928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bg object 18" hidden="1"/>
          <p:cNvSpPr/>
          <p:nvPr/>
        </p:nvSpPr>
        <p:spPr>
          <a:xfrm>
            <a:off x="62456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bg object 19" hidden="1"/>
          <p:cNvSpPr/>
          <p:nvPr/>
        </p:nvSpPr>
        <p:spPr>
          <a:xfrm>
            <a:off x="6563160" y="6442560"/>
            <a:ext cx="126720" cy="10044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bg object 20" hidden="1"/>
          <p:cNvSpPr/>
          <p:nvPr/>
        </p:nvSpPr>
        <p:spPr>
          <a:xfrm>
            <a:off x="643788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bg object 21" hidden="1"/>
          <p:cNvSpPr/>
          <p:nvPr/>
        </p:nvSpPr>
        <p:spPr>
          <a:xfrm>
            <a:off x="7158960" y="6467760"/>
            <a:ext cx="7524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bg object 22" hidden="1"/>
          <p:cNvSpPr/>
          <p:nvPr/>
        </p:nvSpPr>
        <p:spPr>
          <a:xfrm>
            <a:off x="698256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bg object 23" hidden="1"/>
          <p:cNvSpPr/>
          <p:nvPr/>
        </p:nvSpPr>
        <p:spPr>
          <a:xfrm>
            <a:off x="713376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bg object 24" hidden="1"/>
          <p:cNvSpPr/>
          <p:nvPr/>
        </p:nvSpPr>
        <p:spPr>
          <a:xfrm>
            <a:off x="7678440" y="6442560"/>
            <a:ext cx="100440" cy="5004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bg object 25" hidden="1"/>
          <p:cNvSpPr/>
          <p:nvPr/>
        </p:nvSpPr>
        <p:spPr>
          <a:xfrm>
            <a:off x="752724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bg object 26" hidden="1"/>
          <p:cNvSpPr/>
          <p:nvPr/>
        </p:nvSpPr>
        <p:spPr>
          <a:xfrm>
            <a:off x="7678440" y="6518160"/>
            <a:ext cx="100440" cy="248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bg object 27" hidden="1"/>
          <p:cNvSpPr/>
          <p:nvPr/>
        </p:nvSpPr>
        <p:spPr>
          <a:xfrm>
            <a:off x="822312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bg object 28" hidden="1"/>
          <p:cNvSpPr/>
          <p:nvPr/>
        </p:nvSpPr>
        <p:spPr>
          <a:xfrm>
            <a:off x="8828640" y="6503040"/>
            <a:ext cx="39960" cy="3996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bg object 29" hidden="1"/>
          <p:cNvSpPr/>
          <p:nvPr/>
        </p:nvSpPr>
        <p:spPr>
          <a:xfrm>
            <a:off x="8774640" y="6450480"/>
            <a:ext cx="60120" cy="6012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bg object 30" hidden="1"/>
          <p:cNvSpPr/>
          <p:nvPr/>
        </p:nvSpPr>
        <p:spPr>
          <a:xfrm>
            <a:off x="8586720" y="6442560"/>
            <a:ext cx="462960" cy="10044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bg object 16"/>
          <p:cNvSpPr/>
          <p:nvPr/>
        </p:nvSpPr>
        <p:spPr>
          <a:xfrm>
            <a:off x="6050880" y="6463080"/>
            <a:ext cx="85320" cy="6012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bg object 17"/>
          <p:cNvSpPr/>
          <p:nvPr/>
        </p:nvSpPr>
        <p:spPr>
          <a:xfrm>
            <a:off x="58928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bg object 18"/>
          <p:cNvSpPr/>
          <p:nvPr/>
        </p:nvSpPr>
        <p:spPr>
          <a:xfrm>
            <a:off x="62456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g object 19"/>
          <p:cNvSpPr/>
          <p:nvPr/>
        </p:nvSpPr>
        <p:spPr>
          <a:xfrm>
            <a:off x="6563160" y="6442560"/>
            <a:ext cx="126720" cy="10044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bg object 20"/>
          <p:cNvSpPr/>
          <p:nvPr/>
        </p:nvSpPr>
        <p:spPr>
          <a:xfrm>
            <a:off x="643788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bg object 21"/>
          <p:cNvSpPr/>
          <p:nvPr/>
        </p:nvSpPr>
        <p:spPr>
          <a:xfrm>
            <a:off x="7158960" y="6467760"/>
            <a:ext cx="7524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bg object 22"/>
          <p:cNvSpPr/>
          <p:nvPr/>
        </p:nvSpPr>
        <p:spPr>
          <a:xfrm>
            <a:off x="698256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bg object 23"/>
          <p:cNvSpPr/>
          <p:nvPr/>
        </p:nvSpPr>
        <p:spPr>
          <a:xfrm>
            <a:off x="713376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bg object 24"/>
          <p:cNvSpPr/>
          <p:nvPr/>
        </p:nvSpPr>
        <p:spPr>
          <a:xfrm>
            <a:off x="7678440" y="6442560"/>
            <a:ext cx="100440" cy="5004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bg object 25"/>
          <p:cNvSpPr/>
          <p:nvPr/>
        </p:nvSpPr>
        <p:spPr>
          <a:xfrm>
            <a:off x="752724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bg object 26"/>
          <p:cNvSpPr/>
          <p:nvPr/>
        </p:nvSpPr>
        <p:spPr>
          <a:xfrm>
            <a:off x="7678440" y="6518160"/>
            <a:ext cx="100440" cy="248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bg object 27"/>
          <p:cNvSpPr/>
          <p:nvPr/>
        </p:nvSpPr>
        <p:spPr>
          <a:xfrm>
            <a:off x="822312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bg object 28"/>
          <p:cNvSpPr/>
          <p:nvPr/>
        </p:nvSpPr>
        <p:spPr>
          <a:xfrm>
            <a:off x="8828640" y="6503040"/>
            <a:ext cx="39960" cy="3996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bg object 29"/>
          <p:cNvSpPr/>
          <p:nvPr/>
        </p:nvSpPr>
        <p:spPr>
          <a:xfrm>
            <a:off x="8774640" y="6450480"/>
            <a:ext cx="60120" cy="6012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bg object 30"/>
          <p:cNvSpPr/>
          <p:nvPr/>
        </p:nvSpPr>
        <p:spPr>
          <a:xfrm>
            <a:off x="8586720" y="6442560"/>
            <a:ext cx="462960" cy="10044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bg object 31"/>
          <p:cNvSpPr/>
          <p:nvPr/>
        </p:nvSpPr>
        <p:spPr>
          <a:xfrm>
            <a:off x="0" y="0"/>
            <a:ext cx="9140040" cy="70164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ftr" idx="4"/>
          </p:nvPr>
        </p:nvSpPr>
        <p:spPr>
          <a:xfrm>
            <a:off x="138960" y="6615720"/>
            <a:ext cx="28850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dt" idx="5"/>
          </p:nvPr>
        </p:nvSpPr>
        <p:spPr>
          <a:xfrm>
            <a:off x="457200" y="6378120"/>
            <a:ext cx="210276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6"/>
          </p:nvPr>
        </p:nvSpPr>
        <p:spPr>
          <a:xfrm>
            <a:off x="8606160" y="6615720"/>
            <a:ext cx="5007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CEA67392-FA7B-4CCF-9B62-769BA7129A40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g object 16" hidden="1"/>
          <p:cNvSpPr/>
          <p:nvPr/>
        </p:nvSpPr>
        <p:spPr>
          <a:xfrm>
            <a:off x="6050880" y="6463080"/>
            <a:ext cx="85320" cy="6012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bg object 17" hidden="1"/>
          <p:cNvSpPr/>
          <p:nvPr/>
        </p:nvSpPr>
        <p:spPr>
          <a:xfrm>
            <a:off x="58928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bg object 18" hidden="1"/>
          <p:cNvSpPr/>
          <p:nvPr/>
        </p:nvSpPr>
        <p:spPr>
          <a:xfrm>
            <a:off x="62456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bg object 19" hidden="1"/>
          <p:cNvSpPr/>
          <p:nvPr/>
        </p:nvSpPr>
        <p:spPr>
          <a:xfrm>
            <a:off x="6563160" y="6442560"/>
            <a:ext cx="126720" cy="10044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bg object 20" hidden="1"/>
          <p:cNvSpPr/>
          <p:nvPr/>
        </p:nvSpPr>
        <p:spPr>
          <a:xfrm>
            <a:off x="643788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bg object 21" hidden="1"/>
          <p:cNvSpPr/>
          <p:nvPr/>
        </p:nvSpPr>
        <p:spPr>
          <a:xfrm>
            <a:off x="7158960" y="6467760"/>
            <a:ext cx="7524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bg object 22" hidden="1"/>
          <p:cNvSpPr/>
          <p:nvPr/>
        </p:nvSpPr>
        <p:spPr>
          <a:xfrm>
            <a:off x="698256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bg object 23" hidden="1"/>
          <p:cNvSpPr/>
          <p:nvPr/>
        </p:nvSpPr>
        <p:spPr>
          <a:xfrm>
            <a:off x="713376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bg object 24" hidden="1"/>
          <p:cNvSpPr/>
          <p:nvPr/>
        </p:nvSpPr>
        <p:spPr>
          <a:xfrm>
            <a:off x="7678440" y="6442560"/>
            <a:ext cx="100440" cy="5004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bg object 25" hidden="1"/>
          <p:cNvSpPr/>
          <p:nvPr/>
        </p:nvSpPr>
        <p:spPr>
          <a:xfrm>
            <a:off x="752724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bg object 26" hidden="1"/>
          <p:cNvSpPr/>
          <p:nvPr/>
        </p:nvSpPr>
        <p:spPr>
          <a:xfrm>
            <a:off x="7678440" y="6518160"/>
            <a:ext cx="100440" cy="248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bg object 27" hidden="1"/>
          <p:cNvSpPr/>
          <p:nvPr/>
        </p:nvSpPr>
        <p:spPr>
          <a:xfrm>
            <a:off x="822312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bg object 28" hidden="1"/>
          <p:cNvSpPr/>
          <p:nvPr/>
        </p:nvSpPr>
        <p:spPr>
          <a:xfrm>
            <a:off x="8828640" y="6503040"/>
            <a:ext cx="39960" cy="3996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bg object 29" hidden="1"/>
          <p:cNvSpPr/>
          <p:nvPr/>
        </p:nvSpPr>
        <p:spPr>
          <a:xfrm>
            <a:off x="8774640" y="6450480"/>
            <a:ext cx="60120" cy="6012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bg object 30" hidden="1"/>
          <p:cNvSpPr/>
          <p:nvPr/>
        </p:nvSpPr>
        <p:spPr>
          <a:xfrm>
            <a:off x="8586720" y="6442560"/>
            <a:ext cx="462960" cy="10044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bg object 16"/>
          <p:cNvSpPr/>
          <p:nvPr/>
        </p:nvSpPr>
        <p:spPr>
          <a:xfrm>
            <a:off x="6050880" y="6463080"/>
            <a:ext cx="85320" cy="6012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bg object 17"/>
          <p:cNvSpPr/>
          <p:nvPr/>
        </p:nvSpPr>
        <p:spPr>
          <a:xfrm>
            <a:off x="58928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bg object 18"/>
          <p:cNvSpPr/>
          <p:nvPr/>
        </p:nvSpPr>
        <p:spPr>
          <a:xfrm>
            <a:off x="6245640" y="6455160"/>
            <a:ext cx="50040" cy="7524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bg object 19"/>
          <p:cNvSpPr/>
          <p:nvPr/>
        </p:nvSpPr>
        <p:spPr>
          <a:xfrm>
            <a:off x="6563160" y="6442560"/>
            <a:ext cx="126720" cy="10044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bg object 20"/>
          <p:cNvSpPr/>
          <p:nvPr/>
        </p:nvSpPr>
        <p:spPr>
          <a:xfrm>
            <a:off x="643788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bg object 21"/>
          <p:cNvSpPr/>
          <p:nvPr/>
        </p:nvSpPr>
        <p:spPr>
          <a:xfrm>
            <a:off x="7158960" y="6467760"/>
            <a:ext cx="7524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bg object 22"/>
          <p:cNvSpPr/>
          <p:nvPr/>
        </p:nvSpPr>
        <p:spPr>
          <a:xfrm>
            <a:off x="698256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bg object 23"/>
          <p:cNvSpPr/>
          <p:nvPr/>
        </p:nvSpPr>
        <p:spPr>
          <a:xfrm>
            <a:off x="713376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bg object 24"/>
          <p:cNvSpPr/>
          <p:nvPr/>
        </p:nvSpPr>
        <p:spPr>
          <a:xfrm>
            <a:off x="7678440" y="6442560"/>
            <a:ext cx="100440" cy="5004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bg object 25"/>
          <p:cNvSpPr/>
          <p:nvPr/>
        </p:nvSpPr>
        <p:spPr>
          <a:xfrm>
            <a:off x="7527240" y="6455160"/>
            <a:ext cx="402840" cy="7524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bg object 26"/>
          <p:cNvSpPr/>
          <p:nvPr/>
        </p:nvSpPr>
        <p:spPr>
          <a:xfrm>
            <a:off x="7678440" y="6518160"/>
            <a:ext cx="100440" cy="248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noFill/>
          <a:ln w="7591">
            <a:solidFill>
              <a:srgbClr val="d6d6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bg object 27"/>
          <p:cNvSpPr/>
          <p:nvPr/>
        </p:nvSpPr>
        <p:spPr>
          <a:xfrm>
            <a:off x="8223120" y="6442560"/>
            <a:ext cx="100440" cy="10044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bg object 28"/>
          <p:cNvSpPr/>
          <p:nvPr/>
        </p:nvSpPr>
        <p:spPr>
          <a:xfrm>
            <a:off x="8828640" y="6503040"/>
            <a:ext cx="39960" cy="3996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bg object 29"/>
          <p:cNvSpPr/>
          <p:nvPr/>
        </p:nvSpPr>
        <p:spPr>
          <a:xfrm>
            <a:off x="8774640" y="6450480"/>
            <a:ext cx="60120" cy="6012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bg object 30"/>
          <p:cNvSpPr/>
          <p:nvPr/>
        </p:nvSpPr>
        <p:spPr>
          <a:xfrm>
            <a:off x="8586720" y="6442560"/>
            <a:ext cx="462960" cy="10044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adade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bg object 31"/>
          <p:cNvSpPr/>
          <p:nvPr/>
        </p:nvSpPr>
        <p:spPr>
          <a:xfrm>
            <a:off x="0" y="0"/>
            <a:ext cx="9140040" cy="70164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33880" y="591120"/>
            <a:ext cx="8075880" cy="43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7"/>
          </p:nvPr>
        </p:nvSpPr>
        <p:spPr>
          <a:xfrm>
            <a:off x="138960" y="6615720"/>
            <a:ext cx="2885040" cy="18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8"/>
          </p:nvPr>
        </p:nvSpPr>
        <p:spPr>
          <a:xfrm>
            <a:off x="457200" y="6378120"/>
            <a:ext cx="210276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sldNum" idx="9"/>
          </p:nvPr>
        </p:nvSpPr>
        <p:spPr>
          <a:xfrm>
            <a:off x="8606160" y="6615720"/>
            <a:ext cx="5007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0B10FF5A-439B-41A9-B599-5A06DD452CE8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lik-o-dil-es.blogspot.com/2020/04/kak-uzel-oslablyaet-veryovku.html" TargetMode="External"/><Relationship Id="rId2" Type="http://schemas.openxmlformats.org/officeDocument/2006/relationships/hyperlink" Target="https://lik-o-dil-es.blogspot.com/2020/04/kak-uzel-oslablyaet-veryovku.html" TargetMode="External"/><Relationship Id="rId3" Type="http://schemas.openxmlformats.org/officeDocument/2006/relationships/hyperlink" Target="https://lik-o-dil-es.blogspot.com/2020/04/kak-uzel-oslablyaet-veryovku.html" TargetMode="External"/><Relationship Id="rId4" Type="http://schemas.openxmlformats.org/officeDocument/2006/relationships/hyperlink" Target="https://lik-o-dil-es.blogspot.com/2020/04/kak-uzel-oslablyaet-veryovku.html" TargetMode="External"/><Relationship Id="rId5" Type="http://schemas.openxmlformats.org/officeDocument/2006/relationships/hyperlink" Target="https://lik-o-dil-es.blogspot.com/2020/04/kak-uzel-oslablyaet-veryovku.html" TargetMode="External"/><Relationship Id="rId6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33880" y="591120"/>
            <a:ext cx="8075880" cy="116424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p>
            <a:pPr marL="20160" indent="-2520" algn="ctr">
              <a:lnSpc>
                <a:spcPct val="106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ru-RU" sz="2400" spc="-279" strike="noStrike">
                <a:solidFill>
                  <a:srgbClr val="ffffff"/>
                </a:solidFill>
                <a:latin typeface="Lucida Sans Unicode"/>
              </a:rPr>
              <a:t>Исследование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08" strike="noStrike">
                <a:solidFill>
                  <a:srgbClr val="ffffff"/>
                </a:solidFill>
                <a:latin typeface="Lucida Sans Unicode"/>
              </a:rPr>
              <a:t>влияни</a:t>
            </a:r>
            <a:r>
              <a:rPr b="0" lang="ru-RU" sz="2400" spc="-171" strike="noStrike">
                <a:solidFill>
                  <a:srgbClr val="ffffff"/>
                </a:solidFill>
                <a:latin typeface="Lucida Sans Unicode"/>
              </a:rPr>
              <a:t>я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59" strike="noStrike">
                <a:solidFill>
                  <a:srgbClr val="ffffff"/>
                </a:solidFill>
                <a:latin typeface="Lucida Sans Unicode"/>
              </a:rPr>
              <a:t>различны</a:t>
            </a:r>
            <a:r>
              <a:rPr b="0" lang="ru-RU" sz="2400" spc="-248" strike="noStrike">
                <a:solidFill>
                  <a:srgbClr val="ffffff"/>
                </a:solidFill>
                <a:latin typeface="Lucida Sans Unicode"/>
              </a:rPr>
              <a:t>х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70" strike="noStrike">
                <a:solidFill>
                  <a:srgbClr val="ffffff"/>
                </a:solidFill>
                <a:latin typeface="Lucida Sans Unicode"/>
              </a:rPr>
              <a:t>типо</a:t>
            </a:r>
            <a:r>
              <a:rPr b="0" lang="ru-RU" sz="2400" spc="-239" strike="noStrike">
                <a:solidFill>
                  <a:srgbClr val="ffffff"/>
                </a:solidFill>
                <a:latin typeface="Lucida Sans Unicode"/>
              </a:rPr>
              <a:t>в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28" strike="noStrike">
                <a:solidFill>
                  <a:srgbClr val="ffffff"/>
                </a:solidFill>
                <a:latin typeface="Lucida Sans Unicode"/>
              </a:rPr>
              <a:t>узло</a:t>
            </a:r>
            <a:r>
              <a:rPr b="0" lang="ru-RU" sz="2400" spc="-208" strike="noStrike">
                <a:solidFill>
                  <a:srgbClr val="ffffff"/>
                </a:solidFill>
                <a:latin typeface="Lucida Sans Unicode"/>
              </a:rPr>
              <a:t>в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39" strike="noStrike">
                <a:solidFill>
                  <a:srgbClr val="ffffff"/>
                </a:solidFill>
                <a:latin typeface="Lucida Sans Unicode"/>
              </a:rPr>
              <a:t>на  </a:t>
            </a:r>
            <a:r>
              <a:rPr b="0" lang="ru-RU" sz="2400" spc="-259" strike="noStrike">
                <a:solidFill>
                  <a:srgbClr val="ffffff"/>
                </a:solidFill>
                <a:latin typeface="Lucida Sans Unicode"/>
              </a:rPr>
              <a:t>прочност</a:t>
            </a:r>
            <a:r>
              <a:rPr b="0" lang="ru-RU" sz="2400" spc="-219" strike="noStrike">
                <a:solidFill>
                  <a:srgbClr val="ffffff"/>
                </a:solidFill>
                <a:latin typeface="Lucida Sans Unicode"/>
              </a:rPr>
              <a:t>ь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70" strike="noStrike">
                <a:solidFill>
                  <a:srgbClr val="ffffff"/>
                </a:solidFill>
                <a:latin typeface="Lucida Sans Unicode"/>
              </a:rPr>
              <a:t>нит</a:t>
            </a:r>
            <a:r>
              <a:rPr b="0" lang="ru-RU" sz="2400" spc="-279" strike="noStrike">
                <a:solidFill>
                  <a:srgbClr val="ffffff"/>
                </a:solidFill>
                <a:latin typeface="Lucida Sans Unicode"/>
              </a:rPr>
              <a:t>и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87" strike="noStrike">
                <a:solidFill>
                  <a:srgbClr val="ffffff"/>
                </a:solidFill>
                <a:latin typeface="Lucida Sans Unicode"/>
              </a:rPr>
              <a:t>и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307" strike="noStrike">
                <a:solidFill>
                  <a:srgbClr val="ffffff"/>
                </a:solidFill>
                <a:latin typeface="Lucida Sans Unicode"/>
              </a:rPr>
              <a:t>м</a:t>
            </a:r>
            <a:r>
              <a:rPr b="0" lang="ru-RU" sz="2400" spc="-338" strike="noStrike">
                <a:solidFill>
                  <a:srgbClr val="ffffff"/>
                </a:solidFill>
                <a:latin typeface="Lucida Sans Unicode"/>
              </a:rPr>
              <a:t>о</a:t>
            </a:r>
            <a:r>
              <a:rPr b="0" lang="ru-RU" sz="2400" spc="-307" strike="noStrike">
                <a:solidFill>
                  <a:srgbClr val="ffffff"/>
                </a:solidFill>
                <a:latin typeface="Lucida Sans Unicode"/>
              </a:rPr>
              <a:t>делирование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87" strike="noStrike">
                <a:solidFill>
                  <a:srgbClr val="ffffff"/>
                </a:solidFill>
                <a:latin typeface="Lucida Sans Unicode"/>
              </a:rPr>
              <a:t>прочн</a:t>
            </a:r>
            <a:r>
              <a:rPr b="0" lang="ru-RU" sz="2400" spc="-239" strike="noStrike">
                <a:solidFill>
                  <a:srgbClr val="ffffff"/>
                </a:solidFill>
                <a:latin typeface="Lucida Sans Unicode"/>
              </a:rPr>
              <a:t>ост</a:t>
            </a:r>
            <a:r>
              <a:rPr b="0" lang="ru-RU" sz="2400" spc="-287" strike="noStrike">
                <a:solidFill>
                  <a:srgbClr val="ffffff"/>
                </a:solidFill>
                <a:latin typeface="Lucida Sans Unicode"/>
              </a:rPr>
              <a:t>и</a:t>
            </a:r>
            <a:r>
              <a:rPr b="0" lang="ru-RU" sz="24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400" spc="-248" strike="noStrike">
                <a:solidFill>
                  <a:srgbClr val="ffffff"/>
                </a:solidFill>
                <a:latin typeface="Lucida Sans Unicode"/>
              </a:rPr>
              <a:t>лавсана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0160" indent="-2520" algn="ctr">
              <a:lnSpc>
                <a:spcPct val="100000"/>
              </a:lnSpc>
              <a:spcBef>
                <a:spcPts val="624"/>
              </a:spcBef>
              <a:buNone/>
              <a:tabLst>
                <a:tab algn="l" pos="0"/>
              </a:tabLst>
            </a:pPr>
            <a:r>
              <a:rPr b="0" lang="ru-RU" sz="2000" spc="-131" strike="noStrike">
                <a:solidFill>
                  <a:srgbClr val="ffffff"/>
                </a:solidFill>
                <a:latin typeface="Tahoma"/>
              </a:rPr>
              <a:t>Где</a:t>
            </a:r>
            <a:r>
              <a:rPr b="0" lang="ru-RU" sz="20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ru-RU" sz="2000" spc="-100" strike="noStrike">
                <a:solidFill>
                  <a:srgbClr val="ffffff"/>
                </a:solidFill>
                <a:latin typeface="Tahoma"/>
              </a:rPr>
              <a:t>тонко,</a:t>
            </a:r>
            <a:r>
              <a:rPr b="0" lang="ru-RU" sz="2000" spc="9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ru-RU" sz="2000" spc="-52" strike="noStrike">
                <a:solidFill>
                  <a:srgbClr val="ffffff"/>
                </a:solidFill>
                <a:latin typeface="Tahoma"/>
              </a:rPr>
              <a:t>там</a:t>
            </a:r>
            <a:r>
              <a:rPr b="0" lang="ru-RU" sz="20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ru-RU" sz="2000" spc="-89" strike="noStrike">
                <a:solidFill>
                  <a:srgbClr val="ffffff"/>
                </a:solidFill>
                <a:latin typeface="Tahoma"/>
              </a:rPr>
              <a:t>и</a:t>
            </a:r>
            <a:r>
              <a:rPr b="0" lang="ru-RU" sz="2000" spc="9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ru-RU" sz="2000" spc="-100" strike="noStrike">
                <a:solidFill>
                  <a:srgbClr val="ffffff"/>
                </a:solidFill>
                <a:latin typeface="Tahoma"/>
              </a:rPr>
              <a:t>рвется?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object 3"/>
          <p:cNvSpPr/>
          <p:nvPr/>
        </p:nvSpPr>
        <p:spPr>
          <a:xfrm>
            <a:off x="878400" y="2652480"/>
            <a:ext cx="2352240" cy="14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 anchor="t">
            <a:spAutoFit/>
          </a:bodyPr>
          <a:p>
            <a:pPr marL="321120" indent="-246600">
              <a:lnSpc>
                <a:spcPct val="102000"/>
              </a:lnSpc>
              <a:spcBef>
                <a:spcPts val="108"/>
              </a:spcBef>
              <a:buNone/>
              <a:tabLst>
                <a:tab algn="l" pos="0"/>
              </a:tabLst>
            </a:pP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В.</a:t>
            </a:r>
            <a:r>
              <a:rPr b="0" lang="ru-RU" sz="22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49" strike="noStrike">
                <a:solidFill>
                  <a:srgbClr val="000000"/>
                </a:solidFill>
                <a:latin typeface="Tahoma"/>
              </a:rPr>
              <a:t>К.</a:t>
            </a:r>
            <a:r>
              <a:rPr b="0" lang="ru-RU" sz="22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0" strike="noStrike">
                <a:solidFill>
                  <a:srgbClr val="000000"/>
                </a:solidFill>
                <a:latin typeface="Tahoma"/>
              </a:rPr>
              <a:t>Колесников</a:t>
            </a:r>
            <a:r>
              <a:rPr b="0" lang="ru-RU" sz="2400" spc="-120" strike="noStrike" baseline="27000">
                <a:solidFill>
                  <a:srgbClr val="000000"/>
                </a:solidFill>
                <a:latin typeface="Microsoft Sans Serif"/>
              </a:rPr>
              <a:t>1 </a:t>
            </a:r>
            <a:r>
              <a:rPr b="0" lang="ru-RU" sz="2400" spc="-596" strike="noStrike" baseline="27000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В.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Соколов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object 4"/>
          <p:cNvSpPr/>
          <p:nvPr/>
        </p:nvSpPr>
        <p:spPr>
          <a:xfrm>
            <a:off x="3353400" y="2652480"/>
            <a:ext cx="494568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" bIns="0" anchor="t">
            <a:spAutoFit/>
          </a:bodyPr>
          <a:p>
            <a:pPr marL="177480">
              <a:lnSpc>
                <a:spcPct val="100000"/>
              </a:lnSpc>
              <a:spcBef>
                <a:spcPts val="179"/>
              </a:spcBef>
              <a:buNone/>
              <a:tabLst>
                <a:tab algn="l" pos="2797560"/>
              </a:tabLst>
            </a:pP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 В.</a:t>
            </a:r>
            <a:r>
              <a:rPr b="0" lang="ru-RU" sz="2200" spc="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Овчинников</a:t>
            </a:r>
            <a:r>
              <a:rPr b="0" lang="ru-RU" sz="2400" spc="-134" strike="noStrike" baseline="27000">
                <a:solidFill>
                  <a:srgbClr val="000000"/>
                </a:solidFill>
                <a:latin typeface="Microsoft Sans Serif"/>
              </a:rPr>
              <a:t>2</a:t>
            </a:r>
            <a:r>
              <a:rPr b="0" lang="ru-RU" sz="2400" spc="-134" strike="noStrike" baseline="27000">
                <a:solidFill>
                  <a:srgbClr val="000000"/>
                </a:solidFill>
                <a:latin typeface="Microsoft Sans Serif"/>
              </a:rPr>
              <a:t>	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Е. Д. </a:t>
            </a:r>
            <a:r>
              <a:rPr b="0" lang="ru-RU" sz="2200" spc="-80" strike="noStrike">
                <a:solidFill>
                  <a:srgbClr val="000000"/>
                </a:solidFill>
                <a:latin typeface="Tahoma"/>
              </a:rPr>
              <a:t>Лукьянов</a:t>
            </a:r>
            <a:r>
              <a:rPr b="0" lang="ru-RU" sz="22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3</a:t>
            </a:r>
            <a:endParaRPr b="0" lang="en-US" sz="24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68"/>
              </a:spcBef>
              <a:buNone/>
              <a:tabLst>
                <a:tab algn="l" pos="2525400"/>
              </a:tabLst>
            </a:pP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4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0" strike="noStrike">
                <a:solidFill>
                  <a:srgbClr val="000000"/>
                </a:solidFill>
                <a:latin typeface="Tahoma"/>
              </a:rPr>
              <a:t>Федотова</a:t>
            </a:r>
            <a:r>
              <a:rPr b="0" lang="ru-RU" sz="2200" spc="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5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	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В.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109" strike="noStrike">
                <a:solidFill>
                  <a:srgbClr val="000000"/>
                </a:solidFill>
                <a:latin typeface="Tahoma"/>
              </a:rPr>
              <a:t>Ерофеева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object 5"/>
          <p:cNvSpPr/>
          <p:nvPr/>
        </p:nvSpPr>
        <p:spPr>
          <a:xfrm>
            <a:off x="3343320" y="3715920"/>
            <a:ext cx="2453040" cy="29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760" bIns="0" anchor="t">
            <a:spAutoFit/>
          </a:bodyPr>
          <a:p>
            <a:pPr marL="70560" algn="ctr">
              <a:lnSpc>
                <a:spcPct val="100000"/>
              </a:lnSpc>
              <a:spcBef>
                <a:spcPts val="187"/>
              </a:spcBef>
              <a:buNone/>
            </a:pPr>
            <a:r>
              <a:rPr b="0" lang="ru-RU" sz="1800" spc="72" strike="noStrike" baseline="27000">
                <a:solidFill>
                  <a:srgbClr val="000000"/>
                </a:solidFill>
                <a:latin typeface="Verdana"/>
              </a:rPr>
              <a:t>1</a:t>
            </a:r>
            <a:r>
              <a:rPr b="0" lang="ru-RU" sz="1600" spc="49" strike="noStrike">
                <a:solidFill>
                  <a:srgbClr val="000000"/>
                </a:solidFill>
                <a:latin typeface="Microsoft Sans Serif"/>
              </a:rPr>
              <a:t>МАИ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  <a:buNone/>
            </a:pPr>
            <a:r>
              <a:rPr b="0" lang="ru-RU" sz="1800" spc="100" strike="noStrike" baseline="27000">
                <a:solidFill>
                  <a:srgbClr val="000000"/>
                </a:solidFill>
                <a:latin typeface="Verdana"/>
              </a:rPr>
              <a:t>2</a:t>
            </a:r>
            <a:r>
              <a:rPr b="0" lang="ru-RU" sz="1600" spc="66" strike="noStrike">
                <a:solidFill>
                  <a:srgbClr val="000000"/>
                </a:solidFill>
                <a:latin typeface="Microsoft Sans Serif"/>
              </a:rPr>
              <a:t>МФТИ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47"/>
              </a:spcBef>
              <a:buNone/>
            </a:pPr>
            <a:r>
              <a:rPr b="0" lang="ru-RU" sz="1800" spc="117" strike="noStrike" baseline="27000">
                <a:solidFill>
                  <a:srgbClr val="000000"/>
                </a:solidFill>
                <a:latin typeface="Verdana"/>
              </a:rPr>
              <a:t>3</a:t>
            </a:r>
            <a:r>
              <a:rPr b="0" lang="ru-RU" sz="1600" spc="77" strike="noStrike">
                <a:solidFill>
                  <a:srgbClr val="000000"/>
                </a:solidFill>
                <a:latin typeface="Microsoft Sans Serif"/>
              </a:rPr>
              <a:t>МГТУ</a:t>
            </a:r>
            <a:r>
              <a:rPr b="0" lang="ru-RU" sz="1600" spc="9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12" strike="noStrike">
                <a:solidFill>
                  <a:srgbClr val="000000"/>
                </a:solidFill>
                <a:latin typeface="Microsoft Sans Serif"/>
              </a:rPr>
              <a:t>им</a:t>
            </a:r>
            <a:r>
              <a:rPr b="0" lang="ru-RU" sz="1600" spc="10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60" strike="noStrike">
                <a:solidFill>
                  <a:srgbClr val="000000"/>
                </a:solidFill>
                <a:latin typeface="Microsoft Sans Serif"/>
              </a:rPr>
              <a:t>Г.</a:t>
            </a:r>
            <a:r>
              <a:rPr b="0" lang="ru-RU" sz="1600" spc="11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9" strike="noStrike">
                <a:solidFill>
                  <a:srgbClr val="000000"/>
                </a:solidFill>
                <a:latin typeface="Microsoft Sans Serif"/>
              </a:rPr>
              <a:t>И.</a:t>
            </a:r>
            <a:r>
              <a:rPr b="0" lang="ru-RU" sz="1600" spc="11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52" strike="noStrike">
                <a:solidFill>
                  <a:srgbClr val="000000"/>
                </a:solidFill>
                <a:latin typeface="Microsoft Sans Serif"/>
              </a:rPr>
              <a:t>Носова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  <a:buNone/>
            </a:pPr>
            <a:r>
              <a:rPr b="0" lang="ru-RU" sz="1800" spc="100" strike="noStrike" baseline="27000">
                <a:solidFill>
                  <a:srgbClr val="000000"/>
                </a:solidFill>
                <a:latin typeface="Verdana"/>
              </a:rPr>
              <a:t>4</a:t>
            </a:r>
            <a:r>
              <a:rPr b="0" lang="ru-RU" sz="1600" spc="66" strike="noStrike">
                <a:solidFill>
                  <a:srgbClr val="000000"/>
                </a:solidFill>
                <a:latin typeface="Microsoft Sans Serif"/>
              </a:rPr>
              <a:t>ЮФУ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  <a:buNone/>
            </a:pPr>
            <a:r>
              <a:rPr b="0" lang="ru-RU" sz="1800" spc="117" strike="noStrike" baseline="27000">
                <a:solidFill>
                  <a:srgbClr val="000000"/>
                </a:solidFill>
                <a:latin typeface="Verdana"/>
              </a:rPr>
              <a:t>5</a:t>
            </a:r>
            <a:r>
              <a:rPr b="0" lang="ru-RU" sz="1600" spc="77" strike="noStrike">
                <a:solidFill>
                  <a:srgbClr val="000000"/>
                </a:solidFill>
                <a:latin typeface="Microsoft Sans Serif"/>
              </a:rPr>
              <a:t>МГТУ</a:t>
            </a:r>
            <a:r>
              <a:rPr b="0" lang="ru-RU" sz="1600" spc="9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12" strike="noStrike">
                <a:solidFill>
                  <a:srgbClr val="000000"/>
                </a:solidFill>
                <a:latin typeface="Microsoft Sans Serif"/>
              </a:rPr>
              <a:t>им</a:t>
            </a:r>
            <a:r>
              <a:rPr b="0" lang="ru-RU" sz="1600" spc="10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12" strike="noStrike">
                <a:solidFill>
                  <a:srgbClr val="000000"/>
                </a:solidFill>
                <a:latin typeface="Microsoft Sans Serif"/>
              </a:rPr>
              <a:t>н.э.</a:t>
            </a:r>
            <a:r>
              <a:rPr b="0" lang="ru-RU" sz="1600" spc="28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41" strike="noStrike">
                <a:solidFill>
                  <a:srgbClr val="000000"/>
                </a:solidFill>
                <a:latin typeface="Microsoft Sans Serif"/>
              </a:rPr>
              <a:t>Баумана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47"/>
              </a:spcBef>
              <a:buNone/>
            </a:pPr>
            <a:r>
              <a:rPr b="0" lang="ru-RU" sz="1800" spc="43" strike="noStrike" baseline="27000">
                <a:solidFill>
                  <a:srgbClr val="000000"/>
                </a:solidFill>
                <a:latin typeface="Verdana"/>
              </a:rPr>
              <a:t>6</a:t>
            </a:r>
            <a:r>
              <a:rPr b="0" lang="ru-RU" sz="1600" spc="29" strike="noStrike">
                <a:solidFill>
                  <a:srgbClr val="000000"/>
                </a:solidFill>
                <a:latin typeface="Microsoft Sans Serif"/>
              </a:rPr>
              <a:t>ИГУ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28" name="object 6"/>
          <p:cNvGrpSpPr/>
          <p:nvPr/>
        </p:nvGrpSpPr>
        <p:grpSpPr>
          <a:xfrm>
            <a:off x="0" y="6631200"/>
            <a:ext cx="9139320" cy="217440"/>
            <a:chOff x="0" y="6631200"/>
            <a:chExt cx="9139320" cy="217440"/>
          </a:xfrm>
        </p:grpSpPr>
        <p:sp>
          <p:nvSpPr>
            <p:cNvPr id="229" name="object 7"/>
            <p:cNvSpPr/>
            <p:nvPr/>
          </p:nvSpPr>
          <p:spPr>
            <a:xfrm>
              <a:off x="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object 8"/>
            <p:cNvSpPr/>
            <p:nvPr/>
          </p:nvSpPr>
          <p:spPr>
            <a:xfrm>
              <a:off x="304668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object 9"/>
            <p:cNvSpPr/>
            <p:nvPr/>
          </p:nvSpPr>
          <p:spPr>
            <a:xfrm>
              <a:off x="609300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object 10"/>
          <p:cNvSpPr/>
          <p:nvPr/>
        </p:nvSpPr>
        <p:spPr>
          <a:xfrm>
            <a:off x="596160" y="6577920"/>
            <a:ext cx="2421720" cy="6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78"/>
              </a:lnSpc>
              <a:buNone/>
            </a:pPr>
            <a:r>
              <a:rPr b="0" lang="ru-RU" sz="2200" spc="-100" strike="noStrike">
                <a:solidFill>
                  <a:srgbClr val="000000"/>
                </a:solidFill>
                <a:latin typeface="Tahoma"/>
              </a:rPr>
              <a:t>Образовательны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й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21" strike="noStrike">
                <a:solidFill>
                  <a:srgbClr val="000000"/>
                </a:solidFill>
                <a:latin typeface="Tahoma"/>
              </a:rPr>
              <a:t>ф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ftr" idx="13"/>
          </p:nvPr>
        </p:nvSpPr>
        <p:spPr>
          <a:xfrm>
            <a:off x="138960" y="6615720"/>
            <a:ext cx="288504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32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(Образовательный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форум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52" strike="noStrike">
                <a:solidFill>
                  <a:srgbClr val="ffffff"/>
                </a:solidFill>
                <a:latin typeface="Verdana"/>
              </a:rPr>
              <a:t>в</a:t>
            </a:r>
            <a:r>
              <a:rPr b="0" lang="ru-RU" sz="12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28" strike="noStrike">
                <a:solidFill>
                  <a:srgbClr val="ffffff"/>
                </a:solidFill>
                <a:latin typeface="Verdana"/>
              </a:rPr>
              <a:t>МФТИ)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4"/>
          </p:nvPr>
        </p:nvSpPr>
        <p:spPr>
          <a:xfrm>
            <a:off x="8606160" y="6615720"/>
            <a:ext cx="50076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BB01F1E8-FF37-444B-924D-A47C9BF3ED70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0" y="2125800"/>
            <a:ext cx="77720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Lucida Sans Unicode"/>
              </a:rPr>
              <a:t>Использованные узлы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0" name="Picture 2" descr="https://blogger.googleusercontent.com/img/a/AVvXsEi5pLDN5X5iYYI41eTiSEwNjL7WghEpB1un1Q99YHT0dX_ueRCuXUpFwLcHA2ZynxRb8NcyaNobHv6rhfCnJwbYBUEN-h5k76lkbO8Si5FYA6teIGg_Ly7HiI21AQUg_4rwHC2xfU1pwX1cv7315stN7Zx5CbGIoS5js7x3zORbN14lwHFowBFoI7sw2Q=s1244"/>
          <p:cNvPicPr/>
          <p:nvPr/>
        </p:nvPicPr>
        <p:blipFill>
          <a:blip r:embed="rId1"/>
          <a:stretch/>
        </p:blipFill>
        <p:spPr>
          <a:xfrm>
            <a:off x="380880" y="1066680"/>
            <a:ext cx="2386440" cy="4840560"/>
          </a:xfrm>
          <a:prstGeom prst="rect">
            <a:avLst/>
          </a:prstGeom>
          <a:ln w="0">
            <a:noFill/>
          </a:ln>
        </p:spPr>
      </p:pic>
      <p:sp>
        <p:nvSpPr>
          <p:cNvPr id="291" name="TextBox 4"/>
          <p:cNvSpPr/>
          <p:nvPr/>
        </p:nvSpPr>
        <p:spPr>
          <a:xfrm>
            <a:off x="0" y="6019920"/>
            <a:ext cx="3428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Двойной булинь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2" name="Picture 4" descr="Как вязать дубовую петлю"/>
          <p:cNvPicPr/>
          <p:nvPr/>
        </p:nvPicPr>
        <p:blipFill>
          <a:blip r:embed="rId2"/>
          <a:stretch/>
        </p:blipFill>
        <p:spPr>
          <a:xfrm>
            <a:off x="3200400" y="1371600"/>
            <a:ext cx="2460240" cy="3646800"/>
          </a:xfrm>
          <a:prstGeom prst="rect">
            <a:avLst/>
          </a:prstGeom>
          <a:ln w="0">
            <a:noFill/>
          </a:ln>
        </p:spPr>
      </p:pic>
      <p:sp>
        <p:nvSpPr>
          <p:cNvPr id="293" name="TextBox 6"/>
          <p:cNvSpPr/>
          <p:nvPr/>
        </p:nvSpPr>
        <p:spPr>
          <a:xfrm>
            <a:off x="3429000" y="5334120"/>
            <a:ext cx="2428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Проводник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4" name="Picture 6" descr="Узел девятка"/>
          <p:cNvPicPr/>
          <p:nvPr/>
        </p:nvPicPr>
        <p:blipFill>
          <a:blip r:embed="rId3"/>
          <a:stretch/>
        </p:blipFill>
        <p:spPr>
          <a:xfrm>
            <a:off x="5857920" y="1905120"/>
            <a:ext cx="3285720" cy="3190680"/>
          </a:xfrm>
          <a:prstGeom prst="rect">
            <a:avLst/>
          </a:prstGeom>
          <a:ln w="0">
            <a:noFill/>
          </a:ln>
        </p:spPr>
      </p:pic>
      <p:sp>
        <p:nvSpPr>
          <p:cNvPr id="295" name="TextBox 8"/>
          <p:cNvSpPr/>
          <p:nvPr/>
        </p:nvSpPr>
        <p:spPr>
          <a:xfrm>
            <a:off x="6400800" y="5486400"/>
            <a:ext cx="19998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Девятка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6" name="Прямоугольник 9"/>
          <p:cNvSpPr/>
          <p:nvPr/>
        </p:nvSpPr>
        <p:spPr>
          <a:xfrm>
            <a:off x="0" y="0"/>
            <a:ext cx="6175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Эксперимент №2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0" y="2125800"/>
            <a:ext cx="777204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Lucida Sans Unicode"/>
              </a:rPr>
              <a:t>Результаты измерений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Box 3"/>
          <p:cNvSpPr/>
          <p:nvPr/>
        </p:nvSpPr>
        <p:spPr>
          <a:xfrm>
            <a:off x="533520" y="685800"/>
            <a:ext cx="807192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Видно, что узлы имеют разную остаточную прочность.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Эта зависимость в целом соответствует, однако имеется отклонения для узла «двойной булинь». Так, девятка имеет наибольшую остаточную прочность, равную 42%, а наименьшую – двойной булинь. Так видно, что узел с наименьшей кривизной нити выдерживает большее натяжение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9" name="AutoShape 2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AutoShape 4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AutoShape 6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AutoShape 8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Прямоугольник 7"/>
          <p:cNvSpPr/>
          <p:nvPr/>
        </p:nvSpPr>
        <p:spPr>
          <a:xfrm>
            <a:off x="0" y="0"/>
            <a:ext cx="609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Эксперимент №2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AutoShape 10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AutoShape 12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AutoShape 14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AutoShape 16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AutoShape 18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AutoShape 20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Picture 24" descr="C:\Users\Пользователь\Downloads\data_2_thread_max_to_node.png"/>
          <p:cNvPicPr/>
          <p:nvPr/>
        </p:nvPicPr>
        <p:blipFill>
          <a:blip r:embed="rId1"/>
          <a:stretch/>
        </p:blipFill>
        <p:spPr>
          <a:xfrm>
            <a:off x="0" y="2819520"/>
            <a:ext cx="4774680" cy="3580920"/>
          </a:xfrm>
          <a:prstGeom prst="rect">
            <a:avLst/>
          </a:prstGeom>
          <a:ln w="0">
            <a:noFill/>
          </a:ln>
        </p:spPr>
      </p:pic>
      <p:pic>
        <p:nvPicPr>
          <p:cNvPr id="311" name="Picture 22" descr="C:\Users\Пользователь\Downloads\data_1_thread_max_to_node.png"/>
          <p:cNvPicPr/>
          <p:nvPr/>
        </p:nvPicPr>
        <p:blipFill>
          <a:blip r:embed="rId2"/>
          <a:stretch/>
        </p:blipFill>
        <p:spPr>
          <a:xfrm>
            <a:off x="4419720" y="2971800"/>
            <a:ext cx="472392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Прямоугольник 1"/>
          <p:cNvSpPr/>
          <p:nvPr/>
        </p:nvSpPr>
        <p:spPr>
          <a:xfrm>
            <a:off x="0" y="0"/>
            <a:ext cx="8431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процесса разрыва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" name="TextBox 2"/>
          <p:cNvSpPr/>
          <p:nvPr/>
        </p:nvSpPr>
        <p:spPr>
          <a:xfrm>
            <a:off x="457200" y="1295280"/>
            <a:ext cx="761976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этой главе проведено компьютерное моделирование процесса разрыва нити в различных программах. Целью данного этапа является получение зависимостей, которые было невозможно получить экспериментально, а также проверка формул, представленных в статьях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2"/>
          <p:cNvSpPr/>
          <p:nvPr/>
        </p:nvSpPr>
        <p:spPr>
          <a:xfrm>
            <a:off x="1143000" y="0"/>
            <a:ext cx="6857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разрыва верёвки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5" name="TextBox 3"/>
          <p:cNvSpPr/>
          <p:nvPr/>
        </p:nvSpPr>
        <p:spPr>
          <a:xfrm>
            <a:off x="609480" y="849960"/>
            <a:ext cx="7772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Мы провели моделирование на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Python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удлинения верёвки с различными узлами и без них, используя верёвки с диаметрами 0.6 мм и 0.7 мм из лавсана. Воздействие силы происходило на конец верёвки, и расчёты основаны на законе Гука для упругих материалов.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TextBox 6"/>
          <p:cNvSpPr/>
          <p:nvPr/>
        </p:nvSpPr>
        <p:spPr>
          <a:xfrm>
            <a:off x="609480" y="5220360"/>
            <a:ext cx="7467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Параметры используемые при моделировании: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Предел прочности при растяжении для лавсана: 172 МПа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Модуль упругости при растяжении для лавсана: 146.64 Мпа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Диаметры верёвки: 0.6 мм, 0.7 мм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Длина верёвки: 1 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TextBox 7"/>
          <p:cNvSpPr/>
          <p:nvPr/>
        </p:nvSpPr>
        <p:spPr>
          <a:xfrm>
            <a:off x="609480" y="1941120"/>
            <a:ext cx="80006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S – площадь поперечного сечения [м2]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σ («сигма») – механическое напряжение [Н/м2]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F – величина деформирующей силы [Н]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ε («эпсилон») – относительное удлинение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изменение длины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[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м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E – модуль упругости (модуль Юнга) [Па]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Если происходит разрыв верёвки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Рисунок 2" descr=""/>
          <p:cNvPicPr/>
          <p:nvPr/>
        </p:nvPicPr>
        <p:blipFill>
          <a:blip r:embed="rId1"/>
          <a:stretch/>
        </p:blipFill>
        <p:spPr>
          <a:xfrm>
            <a:off x="-2520" y="2057400"/>
            <a:ext cx="4978080" cy="3733560"/>
          </a:xfrm>
          <a:prstGeom prst="rect">
            <a:avLst/>
          </a:prstGeom>
          <a:ln w="0">
            <a:noFill/>
          </a:ln>
        </p:spPr>
      </p:pic>
      <p:pic>
        <p:nvPicPr>
          <p:cNvPr id="319" name="Рисунок 4" descr=""/>
          <p:cNvPicPr/>
          <p:nvPr/>
        </p:nvPicPr>
        <p:blipFill>
          <a:blip r:embed="rId2"/>
          <a:stretch/>
        </p:blipFill>
        <p:spPr>
          <a:xfrm>
            <a:off x="4572000" y="2209680"/>
            <a:ext cx="4682520" cy="3511800"/>
          </a:xfrm>
          <a:prstGeom prst="rect">
            <a:avLst/>
          </a:prstGeom>
          <a:ln w="0">
            <a:noFill/>
          </a:ln>
        </p:spPr>
      </p:pic>
      <p:sp>
        <p:nvSpPr>
          <p:cNvPr id="320" name="TextBox 6"/>
          <p:cNvSpPr/>
          <p:nvPr/>
        </p:nvSpPr>
        <p:spPr>
          <a:xfrm>
            <a:off x="609480" y="990720"/>
            <a:ext cx="3428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Диаметр: 0.6 мм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1" name="TextBox 8"/>
          <p:cNvSpPr/>
          <p:nvPr/>
        </p:nvSpPr>
        <p:spPr>
          <a:xfrm>
            <a:off x="5181480" y="1066680"/>
            <a:ext cx="3428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Диаметр: 0.7 мм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2" name="TextBox 9"/>
          <p:cNvSpPr/>
          <p:nvPr/>
        </p:nvSpPr>
        <p:spPr>
          <a:xfrm>
            <a:off x="-675720" y="17640"/>
            <a:ext cx="10495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разрыва верёвки без узла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1"/>
          <p:cNvSpPr/>
          <p:nvPr/>
        </p:nvSpPr>
        <p:spPr>
          <a:xfrm>
            <a:off x="-639720" y="17640"/>
            <a:ext cx="10283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разрыва верёвки с узлом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4" name="Рисунок 3" descr=""/>
          <p:cNvPicPr/>
          <p:nvPr/>
        </p:nvPicPr>
        <p:blipFill>
          <a:blip r:embed="rId1"/>
          <a:srcRect l="0" t="0" r="66745" b="0"/>
          <a:stretch/>
        </p:blipFill>
        <p:spPr>
          <a:xfrm>
            <a:off x="0" y="2402640"/>
            <a:ext cx="4266720" cy="4270320"/>
          </a:xfrm>
          <a:prstGeom prst="rect">
            <a:avLst/>
          </a:prstGeom>
          <a:ln w="0">
            <a:noFill/>
          </a:ln>
        </p:spPr>
      </p:pic>
      <p:sp>
        <p:nvSpPr>
          <p:cNvPr id="325" name="TextBox 6"/>
          <p:cNvSpPr/>
          <p:nvPr/>
        </p:nvSpPr>
        <p:spPr>
          <a:xfrm>
            <a:off x="533520" y="1676520"/>
            <a:ext cx="234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Диаметр: 0.6 мм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2"/>
          <p:cNvSpPr/>
          <p:nvPr/>
        </p:nvSpPr>
        <p:spPr>
          <a:xfrm>
            <a:off x="3505320" y="1143000"/>
            <a:ext cx="2584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Эффективность узла: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Девятка – 70%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7" name="Рисунок 5" descr=""/>
          <p:cNvPicPr/>
          <p:nvPr/>
        </p:nvPicPr>
        <p:blipFill>
          <a:blip r:embed="rId2"/>
          <a:srcRect l="0" t="0" r="66415" b="0"/>
          <a:stretch/>
        </p:blipFill>
        <p:spPr>
          <a:xfrm>
            <a:off x="4648320" y="2402640"/>
            <a:ext cx="4495320" cy="4455000"/>
          </a:xfrm>
          <a:prstGeom prst="rect">
            <a:avLst/>
          </a:prstGeom>
          <a:ln w="0">
            <a:noFill/>
          </a:ln>
        </p:spPr>
      </p:pic>
      <p:sp>
        <p:nvSpPr>
          <p:cNvPr id="328" name="TextBox 7"/>
          <p:cNvSpPr/>
          <p:nvPr/>
        </p:nvSpPr>
        <p:spPr>
          <a:xfrm>
            <a:off x="6705720" y="1828800"/>
            <a:ext cx="201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Диаметр: 0.7 мм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1"/>
          <p:cNvSpPr/>
          <p:nvPr/>
        </p:nvSpPr>
        <p:spPr>
          <a:xfrm>
            <a:off x="-639720" y="17640"/>
            <a:ext cx="10283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разрыва верёвки с узлом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0" name="Рисунок 3" descr=""/>
          <p:cNvPicPr/>
          <p:nvPr/>
        </p:nvPicPr>
        <p:blipFill>
          <a:blip r:embed="rId1"/>
          <a:srcRect l="33788" t="0" r="33788" b="0"/>
          <a:stretch/>
        </p:blipFill>
        <p:spPr>
          <a:xfrm>
            <a:off x="0" y="2243880"/>
            <a:ext cx="4495320" cy="4613760"/>
          </a:xfrm>
          <a:prstGeom prst="rect">
            <a:avLst/>
          </a:prstGeom>
          <a:ln w="0">
            <a:noFill/>
          </a:ln>
        </p:spPr>
      </p:pic>
      <p:sp>
        <p:nvSpPr>
          <p:cNvPr id="331" name="TextBox 6"/>
          <p:cNvSpPr/>
          <p:nvPr/>
        </p:nvSpPr>
        <p:spPr>
          <a:xfrm>
            <a:off x="380880" y="1600200"/>
            <a:ext cx="234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Диаметр: 0.6 мм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TextBox 2"/>
          <p:cNvSpPr/>
          <p:nvPr/>
        </p:nvSpPr>
        <p:spPr>
          <a:xfrm>
            <a:off x="3276720" y="1066680"/>
            <a:ext cx="25840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Эффективность узла: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Двойной булинь – 53%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3" name="Рисунок 5" descr=""/>
          <p:cNvPicPr/>
          <p:nvPr/>
        </p:nvPicPr>
        <p:blipFill>
          <a:blip r:embed="rId2"/>
          <a:srcRect l="33637" t="0" r="33615" b="0"/>
          <a:stretch/>
        </p:blipFill>
        <p:spPr>
          <a:xfrm>
            <a:off x="4570200" y="2209680"/>
            <a:ext cx="4573440" cy="4647960"/>
          </a:xfrm>
          <a:prstGeom prst="rect">
            <a:avLst/>
          </a:prstGeom>
          <a:ln w="0">
            <a:noFill/>
          </a:ln>
        </p:spPr>
      </p:pic>
      <p:sp>
        <p:nvSpPr>
          <p:cNvPr id="334" name="TextBox 7"/>
          <p:cNvSpPr/>
          <p:nvPr/>
        </p:nvSpPr>
        <p:spPr>
          <a:xfrm>
            <a:off x="6705720" y="1905120"/>
            <a:ext cx="201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Диаметр: 0.7 мм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1"/>
          <p:cNvSpPr/>
          <p:nvPr/>
        </p:nvSpPr>
        <p:spPr>
          <a:xfrm>
            <a:off x="-639720" y="17640"/>
            <a:ext cx="10283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разрыва верёвки с узлом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6" name="Рисунок 2" descr=""/>
          <p:cNvPicPr/>
          <p:nvPr/>
        </p:nvPicPr>
        <p:blipFill>
          <a:blip r:embed="rId1"/>
          <a:srcRect l="66594" t="0" r="0" b="0"/>
          <a:stretch/>
        </p:blipFill>
        <p:spPr>
          <a:xfrm>
            <a:off x="4784400" y="2514600"/>
            <a:ext cx="4359240" cy="4343040"/>
          </a:xfrm>
          <a:prstGeom prst="rect">
            <a:avLst/>
          </a:prstGeom>
          <a:ln w="0">
            <a:noFill/>
          </a:ln>
        </p:spPr>
      </p:pic>
      <p:sp>
        <p:nvSpPr>
          <p:cNvPr id="337" name="TextBox 3"/>
          <p:cNvSpPr/>
          <p:nvPr/>
        </p:nvSpPr>
        <p:spPr>
          <a:xfrm>
            <a:off x="6477120" y="1981080"/>
            <a:ext cx="201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Диаметр: 0.7 мм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TextBox 4"/>
          <p:cNvSpPr/>
          <p:nvPr/>
        </p:nvSpPr>
        <p:spPr>
          <a:xfrm>
            <a:off x="3248280" y="1278720"/>
            <a:ext cx="2507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Эффективность узла: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Проводник – 50%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39" name="Рисунок 7" descr=""/>
          <p:cNvPicPr/>
          <p:nvPr/>
        </p:nvPicPr>
        <p:blipFill>
          <a:blip r:embed="rId2"/>
          <a:srcRect l="66354" t="980" r="0" b="0"/>
          <a:stretch/>
        </p:blipFill>
        <p:spPr>
          <a:xfrm>
            <a:off x="0" y="2590920"/>
            <a:ext cx="4356360" cy="4266720"/>
          </a:xfrm>
          <a:prstGeom prst="rect">
            <a:avLst/>
          </a:prstGeom>
          <a:ln w="0">
            <a:noFill/>
          </a:ln>
        </p:spPr>
      </p:pic>
      <p:sp>
        <p:nvSpPr>
          <p:cNvPr id="340" name="TextBox 9"/>
          <p:cNvSpPr/>
          <p:nvPr/>
        </p:nvSpPr>
        <p:spPr>
          <a:xfrm>
            <a:off x="838080" y="1981080"/>
            <a:ext cx="234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Диаметр: 0.6 мм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Прямоугольник 1"/>
          <p:cNvSpPr/>
          <p:nvPr/>
        </p:nvSpPr>
        <p:spPr>
          <a:xfrm>
            <a:off x="0" y="0"/>
            <a:ext cx="8762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во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flex PDE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2" name="Прямоугольник 2"/>
          <p:cNvSpPr/>
          <p:nvPr/>
        </p:nvSpPr>
        <p:spPr>
          <a:xfrm>
            <a:off x="2286000" y="2828880"/>
            <a:ext cx="4571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во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flex PDE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3" name="Picture 2" descr="C:\Users\Пользователь\Downloads\photo_5199632789341854277_y.jpg"/>
          <p:cNvPicPr/>
          <p:nvPr/>
        </p:nvPicPr>
        <p:blipFill>
          <a:blip r:embed="rId1"/>
          <a:stretch/>
        </p:blipFill>
        <p:spPr>
          <a:xfrm>
            <a:off x="762120" y="762120"/>
            <a:ext cx="7454520" cy="55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2"/>
          <p:cNvSpPr/>
          <p:nvPr/>
        </p:nvSpPr>
        <p:spPr>
          <a:xfrm>
            <a:off x="0" y="0"/>
            <a:ext cx="7543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Моделирование во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flex PDE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Прямоугольник 3"/>
          <p:cNvSpPr/>
          <p:nvPr/>
        </p:nvSpPr>
        <p:spPr>
          <a:xfrm>
            <a:off x="6477120" y="1295280"/>
            <a:ext cx="2666520" cy="601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404040"/>
                </a:solidFill>
                <a:latin typeface="Calibri Light"/>
              </a:rPr>
              <a:t>Диаграмма смещения</a:t>
            </a:r>
            <a:r>
              <a:rPr b="0" lang="en-US" sz="3600" spc="-1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0" lang="ru-RU" sz="3600" spc="-1" strike="noStrike">
                <a:solidFill>
                  <a:srgbClr val="404040"/>
                </a:solidFill>
                <a:latin typeface="Calibri Light"/>
              </a:rPr>
              <a:t>по оси </a:t>
            </a:r>
            <a:r>
              <a:rPr b="0" lang="en-US" sz="3600" spc="-1" strike="noStrike">
                <a:solidFill>
                  <a:srgbClr val="404040"/>
                </a:solidFill>
                <a:latin typeface="Calibri Light"/>
              </a:rPr>
              <a:t>y</a:t>
            </a:r>
            <a:r>
              <a:rPr b="0" lang="ru-RU" sz="3600" spc="-1" strike="noStrike">
                <a:solidFill>
                  <a:srgbClr val="404040"/>
                </a:solidFill>
                <a:latin typeface="Calibri Light"/>
              </a:rPr>
              <a:t> для нейлона при усилии растяжения 1000кг</a:t>
            </a:r>
            <a:r>
              <a:rPr b="0" lang="en-US" sz="3600" spc="-1" strike="noStrike">
                <a:solidFill>
                  <a:srgbClr val="404040"/>
                </a:solidFill>
                <a:latin typeface="Calibri Light"/>
              </a:rPr>
              <a:t>/</a:t>
            </a:r>
            <a:r>
              <a:rPr b="0" lang="ru-RU" sz="3600" spc="-1" strike="noStrike">
                <a:solidFill>
                  <a:srgbClr val="404040"/>
                </a:solidFill>
                <a:latin typeface="Calibri Light"/>
              </a:rPr>
              <a:t>см2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6" name="Picture 4" descr="C:\Users\Пользователь\Downloads\photo_5199632789341854273_y.jpg"/>
          <p:cNvPicPr/>
          <p:nvPr/>
        </p:nvPicPr>
        <p:blipFill>
          <a:blip r:embed="rId1"/>
          <a:stretch/>
        </p:blipFill>
        <p:spPr>
          <a:xfrm>
            <a:off x="0" y="1295280"/>
            <a:ext cx="629244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"/>
          <p:cNvSpPr/>
          <p:nvPr/>
        </p:nvSpPr>
        <p:spPr>
          <a:xfrm>
            <a:off x="-511920" y="0"/>
            <a:ext cx="5451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Задачи исследования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TextBox 3"/>
          <p:cNvSpPr/>
          <p:nvPr/>
        </p:nvSpPr>
        <p:spPr>
          <a:xfrm>
            <a:off x="685800" y="1371600"/>
            <a:ext cx="76197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Исследовать изменение прочности нитей с узлом и без </a:t>
            </a:r>
            <a:endParaRPr b="0" lang="en-US" sz="3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Исследовать прочность нитей в зависимости от типа узла</a:t>
            </a:r>
            <a:endParaRPr b="0" lang="en-US" sz="3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Провести моделирование процесса разрыва нити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"/>
          <p:cNvSpPr/>
          <p:nvPr/>
        </p:nvSpPr>
        <p:spPr>
          <a:xfrm>
            <a:off x="380880" y="762120"/>
            <a:ext cx="769572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 ходе работы было проведено исследование факторов влияющих на прочность нити, а также моделирование процесса разрыва. Было получено что узлы действительно снижают ее прочность. Также тип узла влияет на остаточную прочность, а разрыв всегда происходит в области наибольшей кривизны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TextBox 2"/>
          <p:cNvSpPr/>
          <p:nvPr/>
        </p:nvSpPr>
        <p:spPr>
          <a:xfrm>
            <a:off x="914400" y="0"/>
            <a:ext cx="4266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Вывод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1"/>
          <p:cNvSpPr/>
          <p:nvPr/>
        </p:nvSpPr>
        <p:spPr>
          <a:xfrm>
            <a:off x="838080" y="1204560"/>
            <a:ext cx="8000640" cy="2518560"/>
          </a:xfrm>
          <a:prstGeom prst="rect">
            <a:avLst/>
          </a:prstGeom>
          <a:solidFill>
            <a:srgbClr val="f4f4f5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57240" rIns="57240" tIns="38160" bIns="4752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1 -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Колесников А. А. Туристическое снаряжение — стр. 132 — Москва: профиздат, 1968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Roboto"/>
                <a:hlinkClick r:id="rId1"/>
              </a:rPr>
              <a:t>2- </a:t>
            </a:r>
            <a:r>
              <a:rPr b="0" lang="ru-RU" sz="1600" spc="-1" strike="noStrike" u="sng">
                <a:solidFill>
                  <a:srgbClr val="000000"/>
                </a:solidFill>
                <a:uFillTx/>
                <a:latin typeface="Times New Roman"/>
                <a:ea typeface="Roboto"/>
                <a:hlinkClick r:id="rId2"/>
              </a:rPr>
              <a:t>https://lik-o-dil-es.blogspot.com/2020/04/kak-uzel-oslablyaet-veryovku.html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Roboto"/>
              </a:rPr>
              <a:t>3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Roboto"/>
              </a:rPr>
              <a:t>Ломакина, Л.М. Прочность узловых соединений сетеснастных материалов/ Л. М. Ломакина; Госплан СССР, Всесоюзный научно-исследовательский институт морского рыбного хозяйства и океанографии (ВНИРО). — Москва: Рыбное хозяйство, 1959 — С.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 u="sng">
                <a:solidFill>
                  <a:srgbClr val="000000"/>
                </a:solidFill>
                <a:uFillTx/>
                <a:latin typeface="Times New Roman"/>
                <a:ea typeface="Roboto"/>
                <a:hlinkClick r:id="rId3"/>
              </a:rPr>
              <a:t>4 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Roboto"/>
                <a:hlinkClick r:id="rId4"/>
              </a:rPr>
              <a:t>https</a:t>
            </a:r>
            <a:r>
              <a:rPr b="0" lang="en-US" sz="1600" spc="-1" strike="noStrike" u="sng">
                <a:solidFill>
                  <a:srgbClr val="000000"/>
                </a:solidFill>
                <a:uFillTx/>
                <a:latin typeface="Times New Roman"/>
                <a:ea typeface="Roboto"/>
                <a:hlinkClick r:id="rId5"/>
              </a:rPr>
              <a:t>://www.researchgate.net/publication/264959195_The_rupture_of_knotted_strings_under_tension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0" name="AutoShape 2"/>
          <p:cNvSpPr/>
          <p:nvPr/>
        </p:nvSpPr>
        <p:spPr>
          <a:xfrm>
            <a:off x="100080" y="-5076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33520" y="838080"/>
            <a:ext cx="8075880" cy="1467720"/>
          </a:xfrm>
          <a:prstGeom prst="rect">
            <a:avLst/>
          </a:prstGeom>
          <a:noFill/>
          <a:ln w="0">
            <a:noFill/>
          </a:ln>
        </p:spPr>
        <p:txBody>
          <a:bodyPr lIns="0" rIns="0" tIns="5040" bIns="0" anchor="t">
            <a:noAutofit/>
          </a:bodyPr>
          <a:p>
            <a:pPr algn="ctr">
              <a:lnSpc>
                <a:spcPct val="100000"/>
              </a:lnSpc>
              <a:spcBef>
                <a:spcPts val="624"/>
              </a:spcBef>
              <a:buNone/>
            </a:pPr>
            <a:r>
              <a:rPr b="0" lang="ru-RU" sz="4800" spc="-1" strike="noStrike">
                <a:solidFill>
                  <a:srgbClr val="ffffff"/>
                </a:solidFill>
                <a:latin typeface="Tahoma"/>
              </a:rPr>
              <a:t>Благодарим за внимание !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object 3"/>
          <p:cNvSpPr/>
          <p:nvPr/>
        </p:nvSpPr>
        <p:spPr>
          <a:xfrm>
            <a:off x="878400" y="2652480"/>
            <a:ext cx="2352240" cy="14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 anchor="t">
            <a:spAutoFit/>
          </a:bodyPr>
          <a:p>
            <a:pPr marL="321120" indent="-246600">
              <a:lnSpc>
                <a:spcPct val="102000"/>
              </a:lnSpc>
              <a:spcBef>
                <a:spcPts val="108"/>
              </a:spcBef>
              <a:buNone/>
              <a:tabLst>
                <a:tab algn="l" pos="0"/>
              </a:tabLst>
            </a:pP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В.</a:t>
            </a:r>
            <a:r>
              <a:rPr b="0" lang="ru-RU" sz="22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49" strike="noStrike">
                <a:solidFill>
                  <a:srgbClr val="000000"/>
                </a:solidFill>
                <a:latin typeface="Tahoma"/>
              </a:rPr>
              <a:t>К.</a:t>
            </a:r>
            <a:r>
              <a:rPr b="0" lang="ru-RU" sz="22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0" strike="noStrike">
                <a:solidFill>
                  <a:srgbClr val="000000"/>
                </a:solidFill>
                <a:latin typeface="Tahoma"/>
              </a:rPr>
              <a:t>Колесников</a:t>
            </a:r>
            <a:r>
              <a:rPr b="0" lang="ru-RU" sz="2400" spc="-120" strike="noStrike" baseline="27000">
                <a:solidFill>
                  <a:srgbClr val="000000"/>
                </a:solidFill>
                <a:latin typeface="Microsoft Sans Serif"/>
              </a:rPr>
              <a:t>1 </a:t>
            </a:r>
            <a:r>
              <a:rPr b="0" lang="ru-RU" sz="2400" spc="-596" strike="noStrike" baseline="27000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В.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Соколов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object 4"/>
          <p:cNvSpPr/>
          <p:nvPr/>
        </p:nvSpPr>
        <p:spPr>
          <a:xfrm>
            <a:off x="3353400" y="2652480"/>
            <a:ext cx="494568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" bIns="0" anchor="t">
            <a:spAutoFit/>
          </a:bodyPr>
          <a:p>
            <a:pPr marL="177480">
              <a:lnSpc>
                <a:spcPct val="100000"/>
              </a:lnSpc>
              <a:spcBef>
                <a:spcPts val="179"/>
              </a:spcBef>
              <a:buNone/>
              <a:tabLst>
                <a:tab algn="l" pos="2797560"/>
              </a:tabLst>
            </a:pP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 В.</a:t>
            </a:r>
            <a:r>
              <a:rPr b="0" lang="ru-RU" sz="2200" spc="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Овчинников</a:t>
            </a:r>
            <a:r>
              <a:rPr b="0" lang="ru-RU" sz="2400" spc="-134" strike="noStrike" baseline="27000">
                <a:solidFill>
                  <a:srgbClr val="000000"/>
                </a:solidFill>
                <a:latin typeface="Microsoft Sans Serif"/>
              </a:rPr>
              <a:t>2</a:t>
            </a:r>
            <a:r>
              <a:rPr b="0" lang="ru-RU" sz="2400" spc="-134" strike="noStrike" baseline="27000">
                <a:solidFill>
                  <a:srgbClr val="000000"/>
                </a:solidFill>
                <a:latin typeface="Microsoft Sans Serif"/>
              </a:rPr>
              <a:t>	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Е. Д. </a:t>
            </a:r>
            <a:r>
              <a:rPr b="0" lang="ru-RU" sz="2200" spc="-80" strike="noStrike">
                <a:solidFill>
                  <a:srgbClr val="000000"/>
                </a:solidFill>
                <a:latin typeface="Tahoma"/>
              </a:rPr>
              <a:t>Лукьянов</a:t>
            </a:r>
            <a:r>
              <a:rPr b="0" lang="ru-RU" sz="22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3</a:t>
            </a:r>
            <a:endParaRPr b="0" lang="en-US" sz="24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68"/>
              </a:spcBef>
              <a:buNone/>
              <a:tabLst>
                <a:tab algn="l" pos="2525400"/>
              </a:tabLst>
            </a:pP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4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80" strike="noStrike">
                <a:solidFill>
                  <a:srgbClr val="000000"/>
                </a:solidFill>
                <a:latin typeface="Tahoma"/>
              </a:rPr>
              <a:t>Федотова</a:t>
            </a:r>
            <a:r>
              <a:rPr b="0" lang="ru-RU" sz="2200" spc="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5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	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В.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18" strike="noStrike">
                <a:solidFill>
                  <a:srgbClr val="000000"/>
                </a:solidFill>
                <a:latin typeface="Tahoma"/>
              </a:rPr>
              <a:t>А.</a:t>
            </a:r>
            <a:r>
              <a:rPr b="0" lang="ru-RU" sz="2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109" strike="noStrike">
                <a:solidFill>
                  <a:srgbClr val="000000"/>
                </a:solidFill>
                <a:latin typeface="Tahoma"/>
              </a:rPr>
              <a:t>Ерофеева</a:t>
            </a:r>
            <a:r>
              <a:rPr b="0" lang="ru-RU" sz="22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5" strike="noStrike" baseline="27000">
                <a:solidFill>
                  <a:srgbClr val="000000"/>
                </a:solidFill>
                <a:latin typeface="Microsoft Sans Serif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object 5"/>
          <p:cNvSpPr/>
          <p:nvPr/>
        </p:nvSpPr>
        <p:spPr>
          <a:xfrm>
            <a:off x="3343320" y="3715920"/>
            <a:ext cx="2453040" cy="29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760" bIns="0" anchor="t">
            <a:spAutoFit/>
          </a:bodyPr>
          <a:p>
            <a:pPr marL="70560" algn="ctr">
              <a:lnSpc>
                <a:spcPct val="100000"/>
              </a:lnSpc>
              <a:spcBef>
                <a:spcPts val="187"/>
              </a:spcBef>
              <a:buNone/>
            </a:pPr>
            <a:r>
              <a:rPr b="0" lang="ru-RU" sz="1800" spc="72" strike="noStrike" baseline="27000">
                <a:solidFill>
                  <a:srgbClr val="000000"/>
                </a:solidFill>
                <a:latin typeface="Verdana"/>
              </a:rPr>
              <a:t>1</a:t>
            </a:r>
            <a:r>
              <a:rPr b="0" lang="ru-RU" sz="1600" spc="49" strike="noStrike">
                <a:solidFill>
                  <a:srgbClr val="000000"/>
                </a:solidFill>
                <a:latin typeface="Microsoft Sans Serif"/>
              </a:rPr>
              <a:t>МАИ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  <a:buNone/>
            </a:pPr>
            <a:r>
              <a:rPr b="0" lang="ru-RU" sz="1800" spc="100" strike="noStrike" baseline="27000">
                <a:solidFill>
                  <a:srgbClr val="000000"/>
                </a:solidFill>
                <a:latin typeface="Verdana"/>
              </a:rPr>
              <a:t>2</a:t>
            </a:r>
            <a:r>
              <a:rPr b="0" lang="ru-RU" sz="1600" spc="66" strike="noStrike">
                <a:solidFill>
                  <a:srgbClr val="000000"/>
                </a:solidFill>
                <a:latin typeface="Microsoft Sans Serif"/>
              </a:rPr>
              <a:t>МФТИ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47"/>
              </a:spcBef>
              <a:buNone/>
            </a:pPr>
            <a:r>
              <a:rPr b="0" lang="ru-RU" sz="1800" spc="117" strike="noStrike" baseline="27000">
                <a:solidFill>
                  <a:srgbClr val="000000"/>
                </a:solidFill>
                <a:latin typeface="Verdana"/>
              </a:rPr>
              <a:t>3</a:t>
            </a:r>
            <a:r>
              <a:rPr b="0" lang="ru-RU" sz="1600" spc="77" strike="noStrike">
                <a:solidFill>
                  <a:srgbClr val="000000"/>
                </a:solidFill>
                <a:latin typeface="Microsoft Sans Serif"/>
              </a:rPr>
              <a:t>МГТУ</a:t>
            </a:r>
            <a:r>
              <a:rPr b="0" lang="ru-RU" sz="1600" spc="9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12" strike="noStrike">
                <a:solidFill>
                  <a:srgbClr val="000000"/>
                </a:solidFill>
                <a:latin typeface="Microsoft Sans Serif"/>
              </a:rPr>
              <a:t>им</a:t>
            </a:r>
            <a:r>
              <a:rPr b="0" lang="ru-RU" sz="1600" spc="10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60" strike="noStrike">
                <a:solidFill>
                  <a:srgbClr val="000000"/>
                </a:solidFill>
                <a:latin typeface="Microsoft Sans Serif"/>
              </a:rPr>
              <a:t>Г.</a:t>
            </a:r>
            <a:r>
              <a:rPr b="0" lang="ru-RU" sz="1600" spc="11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9" strike="noStrike">
                <a:solidFill>
                  <a:srgbClr val="000000"/>
                </a:solidFill>
                <a:latin typeface="Microsoft Sans Serif"/>
              </a:rPr>
              <a:t>И.</a:t>
            </a:r>
            <a:r>
              <a:rPr b="0" lang="ru-RU" sz="1600" spc="11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52" strike="noStrike">
                <a:solidFill>
                  <a:srgbClr val="000000"/>
                </a:solidFill>
                <a:latin typeface="Microsoft Sans Serif"/>
              </a:rPr>
              <a:t>Носова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  <a:buNone/>
            </a:pPr>
            <a:r>
              <a:rPr b="0" lang="ru-RU" sz="1800" spc="100" strike="noStrike" baseline="27000">
                <a:solidFill>
                  <a:srgbClr val="000000"/>
                </a:solidFill>
                <a:latin typeface="Verdana"/>
              </a:rPr>
              <a:t>4</a:t>
            </a:r>
            <a:r>
              <a:rPr b="0" lang="ru-RU" sz="1600" spc="66" strike="noStrike">
                <a:solidFill>
                  <a:srgbClr val="000000"/>
                </a:solidFill>
                <a:latin typeface="Microsoft Sans Serif"/>
              </a:rPr>
              <a:t>ЮФУ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55"/>
              </a:spcBef>
              <a:buNone/>
            </a:pPr>
            <a:r>
              <a:rPr b="0" lang="ru-RU" sz="1800" spc="117" strike="noStrike" baseline="27000">
                <a:solidFill>
                  <a:srgbClr val="000000"/>
                </a:solidFill>
                <a:latin typeface="Verdana"/>
              </a:rPr>
              <a:t>5</a:t>
            </a:r>
            <a:r>
              <a:rPr b="0" lang="ru-RU" sz="1600" spc="77" strike="noStrike">
                <a:solidFill>
                  <a:srgbClr val="000000"/>
                </a:solidFill>
                <a:latin typeface="Microsoft Sans Serif"/>
              </a:rPr>
              <a:t>МГТУ</a:t>
            </a:r>
            <a:r>
              <a:rPr b="0" lang="ru-RU" sz="1600" spc="97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12" strike="noStrike">
                <a:solidFill>
                  <a:srgbClr val="000000"/>
                </a:solidFill>
                <a:latin typeface="Microsoft Sans Serif"/>
              </a:rPr>
              <a:t>им</a:t>
            </a:r>
            <a:r>
              <a:rPr b="0" lang="ru-RU" sz="1600" spc="106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12" strike="noStrike">
                <a:solidFill>
                  <a:srgbClr val="000000"/>
                </a:solidFill>
                <a:latin typeface="Microsoft Sans Serif"/>
              </a:rPr>
              <a:t>н.э.</a:t>
            </a:r>
            <a:r>
              <a:rPr b="0" lang="ru-RU" sz="1600" spc="284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ru-RU" sz="1600" spc="-41" strike="noStrike">
                <a:solidFill>
                  <a:srgbClr val="000000"/>
                </a:solidFill>
                <a:latin typeface="Microsoft Sans Serif"/>
              </a:rPr>
              <a:t>Баумана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47"/>
              </a:spcBef>
              <a:buNone/>
            </a:pPr>
            <a:r>
              <a:rPr b="0" lang="ru-RU" sz="1800" spc="43" strike="noStrike" baseline="27000">
                <a:solidFill>
                  <a:srgbClr val="000000"/>
                </a:solidFill>
                <a:latin typeface="Verdana"/>
              </a:rPr>
              <a:t>6</a:t>
            </a:r>
            <a:r>
              <a:rPr b="0" lang="ru-RU" sz="1600" spc="29" strike="noStrike">
                <a:solidFill>
                  <a:srgbClr val="000000"/>
                </a:solidFill>
                <a:latin typeface="Microsoft Sans Serif"/>
              </a:rPr>
              <a:t>ИГУ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55" name="object 6"/>
          <p:cNvGrpSpPr/>
          <p:nvPr/>
        </p:nvGrpSpPr>
        <p:grpSpPr>
          <a:xfrm>
            <a:off x="0" y="6631200"/>
            <a:ext cx="9139320" cy="217440"/>
            <a:chOff x="0" y="6631200"/>
            <a:chExt cx="9139320" cy="217440"/>
          </a:xfrm>
        </p:grpSpPr>
        <p:sp>
          <p:nvSpPr>
            <p:cNvPr id="356" name="object 7"/>
            <p:cNvSpPr/>
            <p:nvPr/>
          </p:nvSpPr>
          <p:spPr>
            <a:xfrm>
              <a:off x="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object 8"/>
            <p:cNvSpPr/>
            <p:nvPr/>
          </p:nvSpPr>
          <p:spPr>
            <a:xfrm>
              <a:off x="304668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object 9"/>
            <p:cNvSpPr/>
            <p:nvPr/>
          </p:nvSpPr>
          <p:spPr>
            <a:xfrm>
              <a:off x="609300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9" name="object 10"/>
          <p:cNvSpPr/>
          <p:nvPr/>
        </p:nvSpPr>
        <p:spPr>
          <a:xfrm>
            <a:off x="596160" y="6577920"/>
            <a:ext cx="2421720" cy="6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78"/>
              </a:lnSpc>
              <a:buNone/>
            </a:pPr>
            <a:r>
              <a:rPr b="0" lang="ru-RU" sz="2200" spc="-100" strike="noStrike">
                <a:solidFill>
                  <a:srgbClr val="000000"/>
                </a:solidFill>
                <a:latin typeface="Tahoma"/>
              </a:rPr>
              <a:t>Образовательны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й</a:t>
            </a:r>
            <a:r>
              <a:rPr b="0" lang="ru-RU" sz="2200" spc="2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21" strike="noStrike">
                <a:solidFill>
                  <a:srgbClr val="000000"/>
                </a:solidFill>
                <a:latin typeface="Tahoma"/>
              </a:rPr>
              <a:t>ф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ftr" idx="21"/>
          </p:nvPr>
        </p:nvSpPr>
        <p:spPr>
          <a:xfrm>
            <a:off x="138960" y="6615720"/>
            <a:ext cx="288504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32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(Образовательный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форум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52" strike="noStrike">
                <a:solidFill>
                  <a:srgbClr val="ffffff"/>
                </a:solidFill>
                <a:latin typeface="Verdana"/>
              </a:rPr>
              <a:t>в</a:t>
            </a:r>
            <a:r>
              <a:rPr b="0" lang="ru-RU" sz="12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28" strike="noStrike">
                <a:solidFill>
                  <a:srgbClr val="ffffff"/>
                </a:solidFill>
                <a:latin typeface="Verdana"/>
              </a:rPr>
              <a:t>МФТИ)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22"/>
          </p:nvPr>
        </p:nvSpPr>
        <p:spPr>
          <a:xfrm>
            <a:off x="8606160" y="6615720"/>
            <a:ext cx="50076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977A60FF-B586-4459-8C75-2A1BE1987CA8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89000" y="122760"/>
            <a:ext cx="7887960" cy="1179000"/>
          </a:xfrm>
          <a:prstGeom prst="rect">
            <a:avLst/>
          </a:prstGeom>
          <a:noFill/>
          <a:ln w="0">
            <a:noFill/>
          </a:ln>
        </p:spPr>
        <p:txBody>
          <a:bodyPr lIns="0" rIns="0" tIns="33840" bIns="0" anchor="t">
            <a:noAutofit/>
          </a:bodyPr>
          <a:p>
            <a:pPr marL="25200">
              <a:lnSpc>
                <a:spcPct val="100000"/>
              </a:lnSpc>
              <a:spcBef>
                <a:spcPts val="269"/>
              </a:spcBef>
              <a:buNone/>
            </a:pPr>
            <a:r>
              <a:rPr b="0" lang="ru-RU" sz="2800" spc="-199" strike="noStrike">
                <a:solidFill>
                  <a:srgbClr val="ffffff"/>
                </a:solidFill>
                <a:latin typeface="Lucida Sans Unicode"/>
              </a:rPr>
              <a:t>Теория.  О</a:t>
            </a:r>
            <a:r>
              <a:rPr b="0" lang="ru-RU" sz="2800" spc="-120" strike="noStrike">
                <a:solidFill>
                  <a:srgbClr val="ffffff"/>
                </a:solidFill>
                <a:latin typeface="Lucida Sans Unicode"/>
              </a:rPr>
              <a:t>т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279" strike="noStrike">
                <a:solidFill>
                  <a:srgbClr val="ffffff"/>
                </a:solidFill>
                <a:latin typeface="Lucida Sans Unicode"/>
              </a:rPr>
              <a:t>самого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307" strike="noStrike">
                <a:solidFill>
                  <a:srgbClr val="ffffff"/>
                </a:solidFill>
                <a:latin typeface="Lucida Sans Unicode"/>
              </a:rPr>
              <a:t>прочного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object 3"/>
          <p:cNvSpPr/>
          <p:nvPr/>
        </p:nvSpPr>
        <p:spPr>
          <a:xfrm>
            <a:off x="762120" y="990720"/>
            <a:ext cx="7543440" cy="41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 anchor="t">
            <a:spAutoFit/>
          </a:bodyPr>
          <a:p>
            <a:pPr marL="25200" algn="just">
              <a:lnSpc>
                <a:spcPct val="102000"/>
              </a:lnSpc>
              <a:spcBef>
                <a:spcPts val="108"/>
              </a:spcBef>
              <a:buNone/>
            </a:pPr>
            <a:r>
              <a:rPr b="0" lang="ru-RU" sz="2200" spc="137" strike="noStrike">
                <a:solidFill>
                  <a:srgbClr val="000000"/>
                </a:solidFill>
                <a:latin typeface="Tahoma"/>
              </a:rPr>
              <a:t>В 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этой </a:t>
            </a:r>
            <a:r>
              <a:rPr b="0" lang="ru-RU" sz="2200" spc="-69" strike="noStrike">
                <a:solidFill>
                  <a:srgbClr val="000000"/>
                </a:solidFill>
                <a:latin typeface="Tahoma"/>
              </a:rPr>
              <a:t>части </a:t>
            </a:r>
            <a:r>
              <a:rPr b="0" lang="ru-RU" sz="2200" spc="-100" strike="noStrike">
                <a:solidFill>
                  <a:srgbClr val="000000"/>
                </a:solidFill>
                <a:latin typeface="Tahoma"/>
              </a:rPr>
              <a:t>работы </a:t>
            </a:r>
            <a:r>
              <a:rPr b="0" lang="ru-RU" sz="2200" spc="-109" strike="noStrike">
                <a:solidFill>
                  <a:srgbClr val="000000"/>
                </a:solidFill>
                <a:latin typeface="Tahoma"/>
              </a:rPr>
              <a:t>сравниваются результаты </a:t>
            </a:r>
            <a:r>
              <a:rPr b="0" lang="ru-RU" sz="2200" spc="-69" strike="noStrike">
                <a:solidFill>
                  <a:srgbClr val="000000"/>
                </a:solidFill>
                <a:latin typeface="Tahoma"/>
              </a:rPr>
              <a:t>статьи</a:t>
            </a:r>
            <a:r>
              <a:rPr b="0" lang="en-US" sz="2200" spc="-69" strike="noStrike">
                <a:solidFill>
                  <a:srgbClr val="000000"/>
                </a:solidFill>
                <a:latin typeface="Tahoma"/>
              </a:rPr>
              <a:t> 1</a:t>
            </a:r>
            <a:r>
              <a:rPr b="0" lang="ru-RU" sz="2200" spc="-6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131" strike="noStrike">
                <a:solidFill>
                  <a:srgbClr val="000000"/>
                </a:solidFill>
                <a:latin typeface="Tahoma"/>
              </a:rPr>
              <a:t>по </a:t>
            </a:r>
            <a:r>
              <a:rPr b="0" lang="ru-RU" sz="2200" spc="-12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109" strike="noStrike">
                <a:solidFill>
                  <a:srgbClr val="000000"/>
                </a:solidFill>
                <a:latin typeface="Tahoma"/>
              </a:rPr>
              <a:t>ранжированию </a:t>
            </a:r>
            <a:r>
              <a:rPr b="0" lang="ru-RU" sz="2200" spc="-100" strike="noStrike">
                <a:solidFill>
                  <a:srgbClr val="000000"/>
                </a:solidFill>
                <a:latin typeface="Tahoma"/>
              </a:rPr>
              <a:t>узлов </a:t>
            </a:r>
            <a:r>
              <a:rPr b="0" lang="ru-RU" sz="2200" spc="-131" strike="noStrike">
                <a:solidFill>
                  <a:srgbClr val="000000"/>
                </a:solidFill>
                <a:latin typeface="Tahoma"/>
              </a:rPr>
              <a:t>по </a:t>
            </a:r>
            <a:r>
              <a:rPr b="0" lang="ru-RU" sz="2200" spc="-100" strike="noStrike">
                <a:solidFill>
                  <a:srgbClr val="000000"/>
                </a:solidFill>
                <a:latin typeface="Tahoma"/>
              </a:rPr>
              <a:t>прочности </a:t>
            </a:r>
            <a:r>
              <a:rPr b="0" lang="ru-RU" sz="2200" spc="-60" strike="noStrike">
                <a:solidFill>
                  <a:srgbClr val="000000"/>
                </a:solidFill>
                <a:latin typeface="Tahoma"/>
              </a:rPr>
              <a:t>с </a:t>
            </a:r>
            <a:r>
              <a:rPr b="0" lang="ru-RU" sz="2200" spc="-100" strike="noStrike">
                <a:solidFill>
                  <a:srgbClr val="000000"/>
                </a:solidFill>
                <a:latin typeface="Tahoma"/>
              </a:rPr>
              <a:t>экспериментальным </a:t>
            </a:r>
            <a:r>
              <a:rPr b="0" lang="ru-RU" sz="2200" spc="-8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200" spc="-109" strike="noStrike">
                <a:solidFill>
                  <a:srgbClr val="000000"/>
                </a:solidFill>
                <a:latin typeface="Tahoma"/>
              </a:rPr>
              <a:t>ранжированием. А также определяется зависимость прочности нити от расположения узла на ней.</a:t>
            </a:r>
            <a:endParaRPr b="0" lang="en-US" sz="2200" spc="-1" strike="noStrike">
              <a:latin typeface="Arial"/>
            </a:endParaRPr>
          </a:p>
          <a:p>
            <a:pPr marL="25200" algn="just">
              <a:lnSpc>
                <a:spcPct val="102000"/>
              </a:lnSpc>
              <a:spcBef>
                <a:spcPts val="108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25200" algn="just">
              <a:lnSpc>
                <a:spcPct val="102000"/>
              </a:lnSpc>
              <a:spcBef>
                <a:spcPts val="108"/>
              </a:spcBef>
              <a:buNone/>
            </a:pPr>
            <a:r>
              <a:rPr b="0" lang="ru-RU" sz="2200" spc="-109" strike="noStrike">
                <a:solidFill>
                  <a:srgbClr val="000000"/>
                </a:solidFill>
                <a:latin typeface="Tahoma"/>
              </a:rPr>
              <a:t>Мы ожидаем увидеть, что нить без узла является наиболее прочной, а определяющим фактором является кривизна нити, так как возникают большие напряжения растятяжения-сжатия</a:t>
            </a:r>
            <a:endParaRPr b="0" lang="en-US" sz="2200" spc="-1" strike="noStrike">
              <a:latin typeface="Arial"/>
            </a:endParaRPr>
          </a:p>
          <a:p>
            <a:pPr marL="25200" algn="just">
              <a:lnSpc>
                <a:spcPct val="102000"/>
              </a:lnSpc>
              <a:spcBef>
                <a:spcPts val="108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25200" algn="just">
              <a:lnSpc>
                <a:spcPct val="102000"/>
              </a:lnSpc>
              <a:spcBef>
                <a:spcPts val="108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  <p:grpSp>
        <p:nvGrpSpPr>
          <p:cNvPr id="239" name="object 4"/>
          <p:cNvGrpSpPr/>
          <p:nvPr/>
        </p:nvGrpSpPr>
        <p:grpSpPr>
          <a:xfrm>
            <a:off x="0" y="6631200"/>
            <a:ext cx="9139320" cy="217440"/>
            <a:chOff x="0" y="6631200"/>
            <a:chExt cx="9139320" cy="217440"/>
          </a:xfrm>
        </p:grpSpPr>
        <p:sp>
          <p:nvSpPr>
            <p:cNvPr id="240" name="object 5"/>
            <p:cNvSpPr/>
            <p:nvPr/>
          </p:nvSpPr>
          <p:spPr>
            <a:xfrm>
              <a:off x="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bject 6"/>
            <p:cNvSpPr/>
            <p:nvPr/>
          </p:nvSpPr>
          <p:spPr>
            <a:xfrm>
              <a:off x="304668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object 7"/>
            <p:cNvSpPr/>
            <p:nvPr/>
          </p:nvSpPr>
          <p:spPr>
            <a:xfrm>
              <a:off x="609300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PlaceHolder 2"/>
          <p:cNvSpPr>
            <a:spLocks noGrp="1"/>
          </p:cNvSpPr>
          <p:nvPr>
            <p:ph type="ftr" idx="15"/>
          </p:nvPr>
        </p:nvSpPr>
        <p:spPr>
          <a:xfrm>
            <a:off x="138960" y="6615720"/>
            <a:ext cx="288504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32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(Образовательный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форум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52" strike="noStrike">
                <a:solidFill>
                  <a:srgbClr val="ffffff"/>
                </a:solidFill>
                <a:latin typeface="Verdana"/>
              </a:rPr>
              <a:t>в</a:t>
            </a:r>
            <a:r>
              <a:rPr b="0" lang="ru-RU" sz="12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28" strike="noStrike">
                <a:solidFill>
                  <a:srgbClr val="ffffff"/>
                </a:solidFill>
                <a:latin typeface="Verdana"/>
              </a:rPr>
              <a:t>МФТИ)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6"/>
          </p:nvPr>
        </p:nvSpPr>
        <p:spPr>
          <a:xfrm>
            <a:off x="8606160" y="6615720"/>
            <a:ext cx="50076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61F8BCD0-EEAC-4502-8E1E-F4981E0C3D31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2"/>
          <p:cNvSpPr/>
          <p:nvPr/>
        </p:nvSpPr>
        <p:spPr>
          <a:xfrm>
            <a:off x="189000" y="122760"/>
            <a:ext cx="826884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840" bIns="0" anchor="t">
            <a:spAutoFit/>
          </a:bodyPr>
          <a:p>
            <a:pPr marL="25200">
              <a:lnSpc>
                <a:spcPct val="100000"/>
              </a:lnSpc>
              <a:spcBef>
                <a:spcPts val="269"/>
              </a:spcBef>
              <a:buNone/>
            </a:pPr>
            <a:r>
              <a:rPr b="0" lang="ru-RU" sz="2800" spc="-199" strike="noStrike">
                <a:solidFill>
                  <a:srgbClr val="ffffff"/>
                </a:solidFill>
                <a:latin typeface="Lucida Sans Unicode"/>
              </a:rPr>
              <a:t>Теория.  О</a:t>
            </a:r>
            <a:r>
              <a:rPr b="0" lang="ru-RU" sz="2800" spc="-120" strike="noStrike">
                <a:solidFill>
                  <a:srgbClr val="ffffff"/>
                </a:solidFill>
                <a:latin typeface="Lucida Sans Unicode"/>
              </a:rPr>
              <a:t>т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279" strike="noStrike">
                <a:solidFill>
                  <a:srgbClr val="ffffff"/>
                </a:solidFill>
                <a:latin typeface="Lucida Sans Unicode"/>
              </a:rPr>
              <a:t>самого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307" strike="noStrike">
                <a:solidFill>
                  <a:srgbClr val="ffffff"/>
                </a:solidFill>
                <a:latin typeface="Lucida Sans Unicode"/>
              </a:rPr>
              <a:t>прочного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6" name="object 3" descr=""/>
          <p:cNvPicPr/>
          <p:nvPr/>
        </p:nvPicPr>
        <p:blipFill>
          <a:blip r:embed="rId1"/>
          <a:stretch/>
        </p:blipFill>
        <p:spPr>
          <a:xfrm>
            <a:off x="1397880" y="3278160"/>
            <a:ext cx="1914120" cy="2657160"/>
          </a:xfrm>
          <a:prstGeom prst="rect">
            <a:avLst/>
          </a:prstGeom>
          <a:ln w="0">
            <a:noFill/>
          </a:ln>
        </p:spPr>
      </p:pic>
      <p:sp>
        <p:nvSpPr>
          <p:cNvPr id="247" name="object 4"/>
          <p:cNvSpPr/>
          <p:nvPr/>
        </p:nvSpPr>
        <p:spPr>
          <a:xfrm>
            <a:off x="1475640" y="5929920"/>
            <a:ext cx="1621800" cy="9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760" bIns="0" anchor="t">
            <a:spAutoFit/>
          </a:bodyPr>
          <a:p>
            <a:pPr marL="25200" indent="423000">
              <a:lnSpc>
                <a:spcPct val="100000"/>
              </a:lnSpc>
              <a:spcBef>
                <a:spcPts val="187"/>
              </a:spcBef>
              <a:buNone/>
              <a:tabLst>
                <a:tab algn="l" pos="0"/>
              </a:tabLst>
            </a:pPr>
            <a:r>
              <a:rPr b="0" lang="ru-RU" sz="2000" spc="-69" strike="noStrike">
                <a:solidFill>
                  <a:srgbClr val="3333b2"/>
                </a:solidFill>
                <a:latin typeface="Microsoft Sans Serif"/>
              </a:rPr>
              <a:t>Figure: </a:t>
            </a:r>
            <a:r>
              <a:rPr b="0" lang="ru-RU" sz="2000" spc="-60" strike="noStrike">
                <a:solidFill>
                  <a:srgbClr val="3333b2"/>
                </a:solidFill>
                <a:latin typeface="Microsoft Sans Serif"/>
              </a:rPr>
              <a:t> </a:t>
            </a:r>
            <a:r>
              <a:rPr b="0" lang="ru-RU" sz="2000" spc="-109" strike="noStrike">
                <a:solidFill>
                  <a:srgbClr val="000000"/>
                </a:solidFill>
                <a:latin typeface="Microsoft Sans Serif"/>
              </a:rPr>
              <a:t>ранжирование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8" name="object 5" descr=""/>
          <p:cNvPicPr/>
          <p:nvPr/>
        </p:nvPicPr>
        <p:blipFill>
          <a:blip r:embed="rId2"/>
          <a:stretch/>
        </p:blipFill>
        <p:spPr>
          <a:xfrm>
            <a:off x="4874400" y="861840"/>
            <a:ext cx="3900240" cy="4904280"/>
          </a:xfrm>
          <a:prstGeom prst="rect">
            <a:avLst/>
          </a:prstGeom>
          <a:ln w="0">
            <a:noFill/>
          </a:ln>
        </p:spPr>
      </p:pic>
      <p:sp>
        <p:nvSpPr>
          <p:cNvPr id="249" name="object 6"/>
          <p:cNvSpPr/>
          <p:nvPr/>
        </p:nvSpPr>
        <p:spPr>
          <a:xfrm>
            <a:off x="5190840" y="5966640"/>
            <a:ext cx="138996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760" bIns="0" anchor="t">
            <a:spAutoFit/>
          </a:bodyPr>
          <a:p>
            <a:pPr marL="25200">
              <a:lnSpc>
                <a:spcPct val="100000"/>
              </a:lnSpc>
              <a:spcBef>
                <a:spcPts val="187"/>
              </a:spcBef>
              <a:buNone/>
            </a:pPr>
            <a:r>
              <a:rPr b="0" lang="ru-RU" sz="2000" spc="-69" strike="noStrike">
                <a:solidFill>
                  <a:srgbClr val="3333b2"/>
                </a:solidFill>
                <a:latin typeface="Microsoft Sans Serif"/>
              </a:rPr>
              <a:t>Figure:</a:t>
            </a:r>
            <a:r>
              <a:rPr b="0" lang="ru-RU" sz="2000" spc="-21" strike="noStrike">
                <a:solidFill>
                  <a:srgbClr val="3333b2"/>
                </a:solidFill>
                <a:latin typeface="Microsoft Sans Serif"/>
              </a:rPr>
              <a:t> </a:t>
            </a:r>
            <a:r>
              <a:rPr b="0" lang="ru-RU" sz="2000" spc="-89" strike="noStrike">
                <a:solidFill>
                  <a:srgbClr val="000000"/>
                </a:solidFill>
                <a:latin typeface="Microsoft Sans Serif"/>
              </a:rPr>
              <a:t>узлы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50" name="object 7"/>
          <p:cNvGrpSpPr/>
          <p:nvPr/>
        </p:nvGrpSpPr>
        <p:grpSpPr>
          <a:xfrm>
            <a:off x="0" y="6631200"/>
            <a:ext cx="9139320" cy="217440"/>
            <a:chOff x="0" y="6631200"/>
            <a:chExt cx="9139320" cy="217440"/>
          </a:xfrm>
        </p:grpSpPr>
        <p:sp>
          <p:nvSpPr>
            <p:cNvPr id="251" name="object 8"/>
            <p:cNvSpPr/>
            <p:nvPr/>
          </p:nvSpPr>
          <p:spPr>
            <a:xfrm>
              <a:off x="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bject 9"/>
            <p:cNvSpPr/>
            <p:nvPr/>
          </p:nvSpPr>
          <p:spPr>
            <a:xfrm>
              <a:off x="304668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object 10"/>
            <p:cNvSpPr/>
            <p:nvPr/>
          </p:nvSpPr>
          <p:spPr>
            <a:xfrm>
              <a:off x="609300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" name="PlaceHolder 1"/>
          <p:cNvSpPr>
            <a:spLocks noGrp="1"/>
          </p:cNvSpPr>
          <p:nvPr>
            <p:ph type="ftr" idx="17"/>
          </p:nvPr>
        </p:nvSpPr>
        <p:spPr>
          <a:xfrm>
            <a:off x="138960" y="6615720"/>
            <a:ext cx="288504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32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(Образовательный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форум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52" strike="noStrike">
                <a:solidFill>
                  <a:srgbClr val="ffffff"/>
                </a:solidFill>
                <a:latin typeface="Verdana"/>
              </a:rPr>
              <a:t>в</a:t>
            </a:r>
            <a:r>
              <a:rPr b="0" lang="ru-RU" sz="12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28" strike="noStrike">
                <a:solidFill>
                  <a:srgbClr val="ffffff"/>
                </a:solidFill>
                <a:latin typeface="Verdana"/>
              </a:rPr>
              <a:t>МФТИ)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18"/>
          </p:nvPr>
        </p:nvSpPr>
        <p:spPr>
          <a:xfrm>
            <a:off x="8606160" y="6615720"/>
            <a:ext cx="50076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DFA7889F-4F21-4D40-B48F-497E217E6D6F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6" name="TextBox 12"/>
          <p:cNvSpPr/>
          <p:nvPr/>
        </p:nvSpPr>
        <p:spPr>
          <a:xfrm>
            <a:off x="228600" y="838080"/>
            <a:ext cx="43826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1440" rIns="181440" tIns="90720" bIns="9072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статье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1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представлены типы узлов в различных исполнениях, а также экспериментально полученная закономерность их прочности.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1"/>
          <p:cNvSpPr/>
          <p:nvPr/>
        </p:nvSpPr>
        <p:spPr>
          <a:xfrm>
            <a:off x="2057400" y="0"/>
            <a:ext cx="56383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AutoShape 2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AutoShape 4"/>
          <p:cNvSpPr/>
          <p:nvPr/>
        </p:nvSpPr>
        <p:spPr>
          <a:xfrm>
            <a:off x="155520" y="-136440"/>
            <a:ext cx="29664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Picture 6" descr="C:\Users\Пользователь\Downloads\photo_5199632789341853944_y (1).jpg"/>
          <p:cNvPicPr/>
          <p:nvPr/>
        </p:nvPicPr>
        <p:blipFill>
          <a:blip r:embed="rId1"/>
          <a:stretch/>
        </p:blipFill>
        <p:spPr>
          <a:xfrm>
            <a:off x="990720" y="990720"/>
            <a:ext cx="7569000" cy="52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рямоугольник 1"/>
          <p:cNvSpPr/>
          <p:nvPr/>
        </p:nvSpPr>
        <p:spPr>
          <a:xfrm>
            <a:off x="0" y="0"/>
            <a:ext cx="8534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Схема проведения эксперимента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2" name="Picture 2" descr="C:\Users\Пользователь\Downloads\photo_5199632789341853969_y.jpg"/>
          <p:cNvPicPr/>
          <p:nvPr/>
        </p:nvPicPr>
        <p:blipFill>
          <a:blip r:embed="rId1"/>
          <a:stretch/>
        </p:blipFill>
        <p:spPr>
          <a:xfrm>
            <a:off x="914400" y="762120"/>
            <a:ext cx="2133360" cy="2832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4" descr="C:\Users\Пользователь\Downloads\photo_5199632789341853970_y.jpg"/>
          <p:cNvPicPr/>
          <p:nvPr/>
        </p:nvPicPr>
        <p:blipFill>
          <a:blip r:embed="rId2"/>
          <a:stretch/>
        </p:blipFill>
        <p:spPr>
          <a:xfrm>
            <a:off x="5638680" y="743040"/>
            <a:ext cx="2209320" cy="276444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6" descr="C:\Users\Пользователь\Downloads\photo_5199632789341853971_y.jpg"/>
          <p:cNvPicPr/>
          <p:nvPr/>
        </p:nvPicPr>
        <p:blipFill>
          <a:blip r:embed="rId3"/>
          <a:stretch/>
        </p:blipFill>
        <p:spPr>
          <a:xfrm>
            <a:off x="5715000" y="3809880"/>
            <a:ext cx="2133360" cy="283248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8" descr="C:\Users\Пользователь\Downloads\photo_5199632789341853972_y.jpg"/>
          <p:cNvPicPr/>
          <p:nvPr/>
        </p:nvPicPr>
        <p:blipFill>
          <a:blip r:embed="rId4"/>
          <a:stretch/>
        </p:blipFill>
        <p:spPr>
          <a:xfrm>
            <a:off x="304920" y="3962520"/>
            <a:ext cx="3504960" cy="2639520"/>
          </a:xfrm>
          <a:prstGeom prst="rect">
            <a:avLst/>
          </a:prstGeom>
          <a:ln w="0">
            <a:noFill/>
          </a:ln>
        </p:spPr>
      </p:pic>
      <p:sp>
        <p:nvSpPr>
          <p:cNvPr id="266" name="Стрелка вправо 6"/>
          <p:cNvSpPr/>
          <p:nvPr/>
        </p:nvSpPr>
        <p:spPr>
          <a:xfrm>
            <a:off x="3657600" y="1828800"/>
            <a:ext cx="1066320" cy="76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Стрелка вниз 7"/>
          <p:cNvSpPr/>
          <p:nvPr/>
        </p:nvSpPr>
        <p:spPr>
          <a:xfrm>
            <a:off x="8305920" y="3200400"/>
            <a:ext cx="533160" cy="1523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Стрелка влево 8"/>
          <p:cNvSpPr/>
          <p:nvPr/>
        </p:nvSpPr>
        <p:spPr>
          <a:xfrm>
            <a:off x="4191120" y="4419720"/>
            <a:ext cx="914040" cy="8377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/>
          <p:cNvSpPr/>
          <p:nvPr/>
        </p:nvSpPr>
        <p:spPr>
          <a:xfrm>
            <a:off x="189000" y="122760"/>
            <a:ext cx="849744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840" bIns="0" anchor="t">
            <a:spAutoFit/>
          </a:bodyPr>
          <a:p>
            <a:pPr marL="25200">
              <a:lnSpc>
                <a:spcPct val="100000"/>
              </a:lnSpc>
              <a:spcBef>
                <a:spcPts val="269"/>
              </a:spcBef>
              <a:buNone/>
            </a:pPr>
            <a:r>
              <a:rPr b="0" lang="ru-RU" sz="2800" spc="-199" strike="noStrike">
                <a:solidFill>
                  <a:srgbClr val="ffffff"/>
                </a:solidFill>
                <a:latin typeface="Lucida Sans Unicode"/>
              </a:rPr>
              <a:t>Результаты эксперимента  №1.  О</a:t>
            </a:r>
            <a:r>
              <a:rPr b="0" lang="ru-RU" sz="2800" spc="-120" strike="noStrike">
                <a:solidFill>
                  <a:srgbClr val="ffffff"/>
                </a:solidFill>
                <a:latin typeface="Lucida Sans Unicode"/>
              </a:rPr>
              <a:t>т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279" strike="noStrike">
                <a:solidFill>
                  <a:srgbClr val="ffffff"/>
                </a:solidFill>
                <a:latin typeface="Lucida Sans Unicode"/>
              </a:rPr>
              <a:t>самого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307" strike="noStrike">
                <a:solidFill>
                  <a:srgbClr val="ffffff"/>
                </a:solidFill>
                <a:latin typeface="Lucida Sans Unicode"/>
              </a:rPr>
              <a:t>прочного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0" name="object 3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1914120" cy="2657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1" name="object 4"/>
          <p:cNvGraphicFramePr/>
          <p:nvPr/>
        </p:nvGraphicFramePr>
        <p:xfrm>
          <a:off x="914400" y="4191120"/>
          <a:ext cx="6019560" cy="1357200"/>
        </p:xfrm>
        <a:graphic>
          <a:graphicData uri="http://schemas.openxmlformats.org/drawingml/2006/table">
            <a:tbl>
              <a:tblPr/>
              <a:tblGrid>
                <a:gridCol w="2438280"/>
                <a:gridCol w="990360"/>
                <a:gridCol w="914400"/>
                <a:gridCol w="1676520"/>
              </a:tblGrid>
              <a:tr h="346320">
                <a:tc rowSpan="2"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99"/>
                        </a:lnSpc>
                        <a:buNone/>
                      </a:pPr>
                      <a:r>
                        <a:rPr b="0" lang="en-US" sz="2200" spc="-46" strike="noStrike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  <a:r>
                        <a:rPr b="0" lang="en-US" sz="2400" spc="-69" strike="noStrike" baseline="-10000">
                          <a:solidFill>
                            <a:srgbClr val="000000"/>
                          </a:solidFill>
                          <a:latin typeface="Microsoft Sans Serif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99"/>
                        </a:lnSpc>
                        <a:buNone/>
                      </a:pPr>
                      <a:r>
                        <a:rPr b="0" lang="en-US" sz="22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6.8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75320" algn="ctr">
                        <a:lnSpc>
                          <a:spcPts val="1199"/>
                        </a:lnSpc>
                        <a:buNone/>
                      </a:pPr>
                      <a:r>
                        <a:rPr b="0" lang="en-US" sz="22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7.6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0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79"/>
                        </a:lnSpc>
                        <a:buNone/>
                      </a:pPr>
                      <a:r>
                        <a:rPr b="0" lang="en-US" sz="2200" spc="-46" strike="noStrike">
                          <a:solidFill>
                            <a:srgbClr val="000000"/>
                          </a:solidFill>
                          <a:latin typeface="Tahoma"/>
                        </a:rPr>
                        <a:t>7</a:t>
                      </a:r>
                      <a:r>
                        <a:rPr b="0" lang="en-US" sz="2400" spc="-69" strike="noStrike" baseline="-10000">
                          <a:solidFill>
                            <a:srgbClr val="000000"/>
                          </a:solidFill>
                          <a:latin typeface="Microsoft Sans Serif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79"/>
                        </a:lnSpc>
                        <a:buNone/>
                      </a:pPr>
                      <a:r>
                        <a:rPr b="0" lang="en-US" sz="22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8.0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75320" algn="ctr">
                        <a:lnSpc>
                          <a:spcPts val="1179"/>
                        </a:lnSpc>
                        <a:buNone/>
                      </a:pPr>
                      <a:r>
                        <a:rPr b="0" lang="en-US" sz="22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7.5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552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1196"/>
                        </a:lnSpc>
                        <a:buNone/>
                      </a:pPr>
                      <a:r>
                        <a:rPr b="0" lang="en-US" sz="2000" spc="-35" strike="noStrike">
                          <a:solidFill>
                            <a:srgbClr val="3333b2"/>
                          </a:solidFill>
                          <a:latin typeface="Microsoft Sans Serif"/>
                        </a:rPr>
                        <a:t>Figure: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79"/>
                        </a:lnSpc>
                        <a:buNone/>
                      </a:pPr>
                      <a:r>
                        <a:rPr b="0" lang="en-US" sz="2200" spc="-46" strike="noStrike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  <a:r>
                        <a:rPr b="0" lang="en-US" sz="2400" spc="-69" strike="noStrike" baseline="-10000">
                          <a:solidFill>
                            <a:srgbClr val="000000"/>
                          </a:solidFill>
                          <a:latin typeface="Microsoft Sans Serif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79"/>
                        </a:lnSpc>
                        <a:buNone/>
                      </a:pPr>
                      <a:r>
                        <a:rPr b="0" lang="en-US" sz="22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8.2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75320" algn="ctr">
                        <a:lnSpc>
                          <a:spcPts val="1179"/>
                        </a:lnSpc>
                        <a:buNone/>
                      </a:pPr>
                      <a:r>
                        <a:rPr b="0" lang="en-US" sz="22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8.1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444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1054"/>
                        </a:lnSpc>
                        <a:buNone/>
                      </a:pPr>
                      <a:r>
                        <a:rPr b="0" lang="en-US" sz="2000" spc="-55" strike="noStrike">
                          <a:solidFill>
                            <a:srgbClr val="000000"/>
                          </a:solidFill>
                          <a:latin typeface="Microsoft Sans Serif"/>
                        </a:rPr>
                        <a:t>ранжирование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99"/>
                        </a:lnSpc>
                        <a:buNone/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r">
                        <a:lnSpc>
                          <a:spcPts val="1199"/>
                        </a:lnSpc>
                        <a:buNone/>
                      </a:pPr>
                      <a:r>
                        <a:rPr b="0" lang="en-US" sz="2200" spc="-66" strike="noStrike">
                          <a:solidFill>
                            <a:srgbClr val="000000"/>
                          </a:solidFill>
                          <a:latin typeface="Tahoma"/>
                        </a:rPr>
                        <a:t>12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75320" algn="ctr">
                        <a:lnSpc>
                          <a:spcPts val="1199"/>
                        </a:lnSpc>
                        <a:buNone/>
                      </a:pPr>
                      <a:r>
                        <a:rPr b="0" lang="en-US" sz="2200" spc="-60" strike="noStrike">
                          <a:solidFill>
                            <a:srgbClr val="000000"/>
                          </a:solidFill>
                          <a:latin typeface="Tahoma"/>
                        </a:rPr>
                        <a:t>10.4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2" name="object 5"/>
          <p:cNvSpPr/>
          <p:nvPr/>
        </p:nvSpPr>
        <p:spPr>
          <a:xfrm>
            <a:off x="3581280" y="3657600"/>
            <a:ext cx="510516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" bIns="0" anchor="t">
            <a:spAutoFit/>
          </a:bodyPr>
          <a:p>
            <a:pPr marL="25200">
              <a:lnSpc>
                <a:spcPct val="100000"/>
              </a:lnSpc>
              <a:spcBef>
                <a:spcPts val="179"/>
              </a:spcBef>
              <a:buNone/>
              <a:tabLst>
                <a:tab algn="l" pos="1099080"/>
              </a:tabLst>
            </a:pPr>
            <a:r>
              <a:rPr b="0" lang="ru-RU" sz="2000" spc="-131" strike="noStrike">
                <a:solidFill>
                  <a:srgbClr val="000000"/>
                </a:solidFill>
                <a:latin typeface="Tahoma"/>
              </a:rPr>
              <a:t>Узел     </a:t>
            </a:r>
            <a:r>
              <a:rPr b="0" lang="ru-RU" sz="2000" spc="-69" strike="noStrike">
                <a:solidFill>
                  <a:srgbClr val="000000"/>
                </a:solidFill>
                <a:latin typeface="Tahoma"/>
              </a:rPr>
              <a:t>Сила ч, кгс  Сила б, кгс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73" name="object 6"/>
          <p:cNvGrpSpPr/>
          <p:nvPr/>
        </p:nvGrpSpPr>
        <p:grpSpPr>
          <a:xfrm>
            <a:off x="0" y="6631200"/>
            <a:ext cx="9139320" cy="217440"/>
            <a:chOff x="0" y="6631200"/>
            <a:chExt cx="9139320" cy="217440"/>
          </a:xfrm>
        </p:grpSpPr>
        <p:sp>
          <p:nvSpPr>
            <p:cNvPr id="274" name="object 7"/>
            <p:cNvSpPr/>
            <p:nvPr/>
          </p:nvSpPr>
          <p:spPr>
            <a:xfrm>
              <a:off x="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object 8"/>
            <p:cNvSpPr/>
            <p:nvPr/>
          </p:nvSpPr>
          <p:spPr>
            <a:xfrm>
              <a:off x="304668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object 9"/>
            <p:cNvSpPr/>
            <p:nvPr/>
          </p:nvSpPr>
          <p:spPr>
            <a:xfrm>
              <a:off x="6093000" y="6631200"/>
              <a:ext cx="3046320" cy="217440"/>
            </a:xfrm>
            <a:custGeom>
              <a:avLst/>
              <a:gdLst/>
              <a:ah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7" name="PlaceHolder 1"/>
          <p:cNvSpPr>
            <a:spLocks noGrp="1"/>
          </p:cNvSpPr>
          <p:nvPr>
            <p:ph type="ftr" idx="19"/>
          </p:nvPr>
        </p:nvSpPr>
        <p:spPr>
          <a:xfrm>
            <a:off x="138960" y="6615720"/>
            <a:ext cx="288504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25200">
              <a:lnSpc>
                <a:spcPct val="100000"/>
              </a:lnSpc>
              <a:spcBef>
                <a:spcPts val="119"/>
              </a:spcBef>
              <a:buNone/>
              <a:defRPr b="0" lang="ru-RU" sz="1200" spc="-32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252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(Образовательный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32" strike="noStrike">
                <a:solidFill>
                  <a:srgbClr val="ffffff"/>
                </a:solidFill>
                <a:latin typeface="Verdana"/>
              </a:rPr>
              <a:t>форум</a:t>
            </a:r>
            <a:r>
              <a:rPr b="0" lang="ru-RU" sz="1200" spc="1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52" strike="noStrike">
                <a:solidFill>
                  <a:srgbClr val="ffffff"/>
                </a:solidFill>
                <a:latin typeface="Verdana"/>
              </a:rPr>
              <a:t>в</a:t>
            </a:r>
            <a:r>
              <a:rPr b="0" lang="ru-RU" sz="1200" spc="2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28" strike="noStrike">
                <a:solidFill>
                  <a:srgbClr val="ffffff"/>
                </a:solidFill>
                <a:latin typeface="Verdana"/>
              </a:rPr>
              <a:t>МФТИ)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Num" idx="20"/>
          </p:nvPr>
        </p:nvSpPr>
        <p:spPr>
          <a:xfrm>
            <a:off x="8606160" y="6615720"/>
            <a:ext cx="500760" cy="39927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lstStyle>
            <a:lvl1pPr marL="75600">
              <a:lnSpc>
                <a:spcPct val="100000"/>
              </a:lnSpc>
              <a:spcBef>
                <a:spcPts val="119"/>
              </a:spcBef>
              <a:buNone/>
              <a:defRPr b="0" lang="ru-RU" sz="1200" spc="-69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marL="75600">
              <a:lnSpc>
                <a:spcPct val="100000"/>
              </a:lnSpc>
              <a:spcBef>
                <a:spcPts val="119"/>
              </a:spcBef>
              <a:buNone/>
            </a:pPr>
            <a:fld id="{7E23F0CB-058E-4449-9C8D-DCE2143E8D1A}" type="slidenum">
              <a:rPr b="0" lang="ru-RU" sz="1200" spc="-69" strike="noStrike">
                <a:solidFill>
                  <a:srgbClr val="ffffff"/>
                </a:solidFill>
                <a:latin typeface="Verdana"/>
              </a:rPr>
              <a:t>&lt;number&gt;</a:t>
            </a:fld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148" strike="noStrike">
                <a:solidFill>
                  <a:srgbClr val="ffffff"/>
                </a:solidFill>
                <a:latin typeface="Verdana"/>
              </a:rPr>
              <a:t>/</a:t>
            </a:r>
            <a:r>
              <a:rPr b="0" lang="ru-RU" sz="1200" spc="-18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ru-RU" sz="1200" spc="-69" strike="noStrike">
                <a:solidFill>
                  <a:srgbClr val="ffffff"/>
                </a:solidFill>
                <a:latin typeface="Verdana"/>
              </a:rPr>
              <a:t>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9" name="TextBox 11"/>
          <p:cNvSpPr/>
          <p:nvPr/>
        </p:nvSpPr>
        <p:spPr>
          <a:xfrm>
            <a:off x="3276720" y="1066680"/>
            <a:ext cx="533376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ходе проведенных нами экспериментов с узлами № 3.1, 7.1, 4.1 было получено, что прочность узлов действительно изменяется согласно закономерности, полученной в статье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. Также была подтверждена гипотеза о том, что узел ослабляет нить.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Прямоугольник 1"/>
          <p:cNvSpPr/>
          <p:nvPr/>
        </p:nvSpPr>
        <p:spPr>
          <a:xfrm>
            <a:off x="0" y="152280"/>
            <a:ext cx="878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5200">
              <a:lnSpc>
                <a:spcPct val="100000"/>
              </a:lnSpc>
              <a:spcBef>
                <a:spcPts val="269"/>
              </a:spcBef>
              <a:buNone/>
            </a:pPr>
            <a:r>
              <a:rPr b="0" lang="ru-RU" sz="2800" spc="-199" strike="noStrike">
                <a:solidFill>
                  <a:srgbClr val="ffffff"/>
                </a:solidFill>
                <a:latin typeface="Lucida Sans Unicode"/>
              </a:rPr>
              <a:t>Результаты эксперимента №1.  О</a:t>
            </a:r>
            <a:r>
              <a:rPr b="0" lang="ru-RU" sz="2800" spc="-120" strike="noStrike">
                <a:solidFill>
                  <a:srgbClr val="ffffff"/>
                </a:solidFill>
                <a:latin typeface="Lucida Sans Unicode"/>
              </a:rPr>
              <a:t>т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279" strike="noStrike">
                <a:solidFill>
                  <a:srgbClr val="ffffff"/>
                </a:solidFill>
                <a:latin typeface="Lucida Sans Unicode"/>
              </a:rPr>
              <a:t>самого</a:t>
            </a:r>
            <a:r>
              <a:rPr b="0" lang="ru-RU" sz="2800" spc="18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ru-RU" sz="2800" spc="-307" strike="noStrike">
                <a:solidFill>
                  <a:srgbClr val="ffffff"/>
                </a:solidFill>
                <a:latin typeface="Lucida Sans Unicode"/>
              </a:rPr>
              <a:t>прочного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81" name="Picture 2" descr="C:\Users\Пользователь\Downloads\photo_5199632789341853932_y.jpg"/>
          <p:cNvPicPr/>
          <p:nvPr/>
        </p:nvPicPr>
        <p:blipFill>
          <a:blip r:embed="rId1"/>
          <a:stretch/>
        </p:blipFill>
        <p:spPr>
          <a:xfrm>
            <a:off x="762120" y="1066680"/>
            <a:ext cx="3538080" cy="4698000"/>
          </a:xfrm>
          <a:prstGeom prst="rect">
            <a:avLst/>
          </a:prstGeom>
          <a:ln w="0">
            <a:noFill/>
          </a:ln>
        </p:spPr>
      </p:pic>
      <p:sp>
        <p:nvSpPr>
          <p:cNvPr id="282" name="TextBox 4"/>
          <p:cNvSpPr/>
          <p:nvPr/>
        </p:nvSpPr>
        <p:spPr>
          <a:xfrm>
            <a:off x="533520" y="6019920"/>
            <a:ext cx="4038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Разрыв на узле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3" name="Picture 10" descr="C:\Users\Пользователь\Downloads\photo_5199632789341853930_y.jpg"/>
          <p:cNvPicPr/>
          <p:nvPr/>
        </p:nvPicPr>
        <p:blipFill>
          <a:blip r:embed="rId2"/>
          <a:stretch/>
        </p:blipFill>
        <p:spPr>
          <a:xfrm>
            <a:off x="5105520" y="990720"/>
            <a:ext cx="3576600" cy="4754160"/>
          </a:xfrm>
          <a:prstGeom prst="rect">
            <a:avLst/>
          </a:prstGeom>
          <a:ln w="0">
            <a:noFill/>
          </a:ln>
        </p:spPr>
      </p:pic>
      <p:sp>
        <p:nvSpPr>
          <p:cNvPr id="284" name="TextBox 9"/>
          <p:cNvSpPr/>
          <p:nvPr/>
        </p:nvSpPr>
        <p:spPr>
          <a:xfrm>
            <a:off x="5181480" y="6019920"/>
            <a:ext cx="3733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Наличие «сильной»и «слабой» пары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4"/>
          <p:cNvSpPr/>
          <p:nvPr/>
        </p:nvSpPr>
        <p:spPr>
          <a:xfrm>
            <a:off x="2590920" y="0"/>
            <a:ext cx="4142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Calibri"/>
              </a:rPr>
              <a:t>Эксперимент №2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6" name="TextBox 5"/>
          <p:cNvSpPr/>
          <p:nvPr/>
        </p:nvSpPr>
        <p:spPr>
          <a:xfrm>
            <a:off x="500040" y="685800"/>
            <a:ext cx="2857320" cy="77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Во эксперименте №2 были взяты узлы, предложенные в статье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[2]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, для которых были получены значения остаточной прочности: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Поэтому суть эксперимента состоит в проверке полученных результатов и выявлении причин возможных отклонений.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7" name="Picture 3" descr=""/>
          <p:cNvPicPr/>
          <p:nvPr/>
        </p:nvPicPr>
        <p:blipFill>
          <a:blip r:embed="rId1"/>
          <a:stretch/>
        </p:blipFill>
        <p:spPr>
          <a:xfrm>
            <a:off x="0" y="2590920"/>
            <a:ext cx="4816440" cy="2437920"/>
          </a:xfrm>
          <a:prstGeom prst="rect">
            <a:avLst/>
          </a:prstGeom>
          <a:ln w="9525">
            <a:noFill/>
          </a:ln>
        </p:spPr>
      </p:pic>
      <p:pic>
        <p:nvPicPr>
          <p:cNvPr id="288" name="Picture 2" descr="Эффективность узла"/>
          <p:cNvPicPr/>
          <p:nvPr/>
        </p:nvPicPr>
        <p:blipFill>
          <a:blip r:embed="rId2"/>
          <a:stretch/>
        </p:blipFill>
        <p:spPr>
          <a:xfrm>
            <a:off x="4681800" y="1066680"/>
            <a:ext cx="4461840" cy="33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LibreOffice/7.3.7.2$Linux_X86_64 LibreOffice_project/30$Build-2</Application>
  <AppVersion>15.0000</AppVersion>
  <Words>746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2024-07-03T08:20:27Z</dcterms:created>
  <dc:creator>В. К. Колесников, А. В. Овчинников, Е. Д. Лукьянов , А. В. Соколов , А. А. Федотова , В. А. Ерофеева </dc:creator>
  <dc:description/>
  <dc:language>en-US</dc:language>
  <cp:lastModifiedBy>Пользователь</cp:lastModifiedBy>
  <dcterms:modified xsi:type="dcterms:W3CDTF">2024-07-03T11:18:32Z</dcterms:modified>
  <cp:revision>9</cp:revision>
  <dc:subject/>
  <dc:title>Исследование влияния различных типов узлов на прочность нити и моделирование прочности лавсана - Где тонко, там и рвется?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2024-07-03T00:00:00Z</vt:filetime>
  </property>
  <property fmtid="{D5CDD505-2E9C-101B-9397-08002B2CF9AE}" pid="5" name="Notes">
    <vt:i4>1</vt:i4>
  </property>
  <property fmtid="{D5CDD505-2E9C-101B-9397-08002B2CF9AE}" pid="6" name="PresentationFormat">
    <vt:lpwstr>Экран (4:3)</vt:lpwstr>
  </property>
  <property fmtid="{D5CDD505-2E9C-101B-9397-08002B2CF9AE}" pid="7" name="Slides">
    <vt:i4>22</vt:i4>
  </property>
</Properties>
</file>