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5" autoAdjust="0"/>
    <p:restoredTop sz="92362" autoAdjust="0"/>
  </p:normalViewPr>
  <p:slideViewPr>
    <p:cSldViewPr>
      <p:cViewPr>
        <p:scale>
          <a:sx n="66" d="100"/>
          <a:sy n="66" d="100"/>
        </p:scale>
        <p:origin x="-162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16C89-E2A8-4AEE-A624-0B613CE5A0CE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E3CAF-4681-451A-89AD-C0AF63727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39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9D0ABE-51FD-459E-BCC4-4135AD8DEC5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D0ABE-51FD-459E-BCC4-4135AD8DEC5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D0ABE-51FD-459E-BCC4-4135AD8DEC5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1328"/>
            <a:ext cx="8856984" cy="4611968"/>
          </a:xfrm>
        </p:spPr>
        <p:txBody>
          <a:bodyPr/>
          <a:lstStyle>
            <a:lvl1pPr marL="365760" indent="-256032" algn="just">
              <a:buClr>
                <a:schemeClr val="accent4">
                  <a:lumMod val="75000"/>
                </a:schemeClr>
              </a:buClr>
              <a:buSzPct val="88000"/>
              <a:buFont typeface="Wingdings" panose="05000000000000000000" pitchFamily="2" charset="2"/>
              <a:buChar char="q"/>
              <a:defRPr sz="2400" baseline="0">
                <a:latin typeface="Cambria" panose="02040503050406030204" pitchFamily="18" charset="0"/>
              </a:defRPr>
            </a:lvl1pPr>
            <a:lvl2pPr marL="621792" indent="-228600" algn="just">
              <a:buClr>
                <a:schemeClr val="accent4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aseline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defRPr>
            </a:lvl2pPr>
            <a:extLst/>
          </a:lstStyle>
          <a:p>
            <a:pPr lvl="0" eaLnBrk="1" latinLnBrk="0" hangingPunct="1"/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936104"/>
          </a:xfrm>
        </p:spPr>
        <p:txBody>
          <a:bodyPr rtlCol="0"/>
          <a:lstStyle>
            <a:lvl1pPr marL="0" indent="363538">
              <a:defRPr/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D0ABE-51FD-459E-BCC4-4135AD8DEC5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D0ABE-51FD-459E-BCC4-4135AD8DEC5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D0ABE-51FD-459E-BCC4-4135AD8DEC5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D0ABE-51FD-459E-BCC4-4135AD8DEC5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D0ABE-51FD-459E-BCC4-4135AD8DEC5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D9D0ABE-51FD-459E-BCC4-4135AD8DEC5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9D0ABE-51FD-459E-BCC4-4135AD8DEC5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D9D0ABE-51FD-459E-BCC4-4135AD8DEC5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3816423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Excel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Массивы</a:t>
            </a:r>
            <a:br>
              <a:rPr lang="ru-RU" dirty="0" smtClean="0"/>
            </a:br>
            <a:r>
              <a:rPr lang="ru-RU" dirty="0" smtClean="0"/>
              <a:t>Подбор параметра</a:t>
            </a:r>
            <a:br>
              <a:rPr lang="ru-RU" dirty="0" smtClean="0"/>
            </a:br>
            <a:r>
              <a:rPr lang="ru-RU" dirty="0" smtClean="0"/>
              <a:t>Поиск решения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1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Подбор параметра</a:t>
            </a:r>
            <a:r>
              <a:rPr lang="ru-RU" dirty="0"/>
              <a:t> является удобным средством для решения задач, которые имеют точное целевое значение, зависящее от одного неизвестного параметра. </a:t>
            </a:r>
            <a:endParaRPr lang="ru-RU" dirty="0" smtClean="0"/>
          </a:p>
          <a:p>
            <a:r>
              <a:rPr lang="ru-RU" dirty="0" smtClean="0"/>
              <a:t>С </a:t>
            </a:r>
            <a:r>
              <a:rPr lang="ru-RU" dirty="0"/>
              <a:t>помощью инструмента </a:t>
            </a:r>
            <a:r>
              <a:rPr lang="ru-RU" b="1" dirty="0"/>
              <a:t>Подбор параметра</a:t>
            </a:r>
            <a:r>
              <a:rPr lang="ru-RU" dirty="0"/>
              <a:t> можно определить значение, которое будет давать желаемый результат.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общем виде задачи, которые могут быть решены с помощью </a:t>
            </a:r>
            <a:r>
              <a:rPr lang="ru-RU" b="1" dirty="0"/>
              <a:t>Подбора параметра</a:t>
            </a:r>
            <a:r>
              <a:rPr lang="ru-RU" dirty="0"/>
              <a:t>, можно представить следующим образом. </a:t>
            </a:r>
            <a:endParaRPr lang="en-US" dirty="0" smtClean="0"/>
          </a:p>
          <a:p>
            <a:pPr marL="109728" indent="0">
              <a:buNone/>
            </a:pPr>
            <a:r>
              <a:rPr lang="ru-RU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Есть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значение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от которого зависит формула или цепочка последовательно зависящих друг от друга 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формул.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Требуется изменить х таким образом, чтобы в конечной формуле получить заданное значение.</a:t>
            </a:r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Подбор параметра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1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1328"/>
            <a:ext cx="8856984" cy="482799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Чтобы воспользоваться средством подбора параметра следует: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 smtClean="0"/>
              <a:t>Выделить ячейку с целевой формулой, которую необходимо подогнать под заданное значение.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 smtClean="0"/>
              <a:t>Выполнить команду </a:t>
            </a:r>
            <a:r>
              <a:rPr lang="ru-RU" b="1" dirty="0" smtClean="0">
                <a:latin typeface="Calibri" panose="020F0502020204030204" pitchFamily="34" charset="0"/>
              </a:rPr>
              <a:t>Данные</a:t>
            </a:r>
            <a:r>
              <a:rPr lang="ru-RU" dirty="0" smtClean="0"/>
              <a:t> – </a:t>
            </a:r>
            <a:r>
              <a:rPr lang="ru-RU" b="1" dirty="0">
                <a:latin typeface="Calibri" panose="020F0502020204030204" pitchFamily="34" charset="0"/>
              </a:rPr>
              <a:t>Анализ </a:t>
            </a:r>
            <a:r>
              <a:rPr lang="ru-RU" b="1" dirty="0" smtClean="0">
                <a:latin typeface="Calibri" panose="020F0502020204030204" pitchFamily="34" charset="0"/>
              </a:rPr>
              <a:t>«что-если</a:t>
            </a:r>
            <a:r>
              <a:rPr lang="ru-RU" b="1" dirty="0">
                <a:latin typeface="Calibri" panose="020F0502020204030204" pitchFamily="34" charset="0"/>
              </a:rPr>
              <a:t>» </a:t>
            </a:r>
            <a:r>
              <a:rPr lang="ru-RU" dirty="0" smtClean="0"/>
              <a:t>–</a:t>
            </a:r>
            <a:r>
              <a:rPr lang="ru-RU" b="1" dirty="0">
                <a:latin typeface="Calibri" panose="020F0502020204030204" pitchFamily="34" charset="0"/>
              </a:rPr>
              <a:t>Подбор параметра</a:t>
            </a:r>
            <a:r>
              <a:rPr lang="ru-RU" dirty="0" smtClean="0"/>
              <a:t>. Откроется  окно </a:t>
            </a:r>
            <a:r>
              <a:rPr lang="ru-RU" b="1" dirty="0">
                <a:latin typeface="Calibri" panose="020F0502020204030204" pitchFamily="34" charset="0"/>
              </a:rPr>
              <a:t>Подбор параметра</a:t>
            </a:r>
            <a:r>
              <a:rPr lang="ru-RU" dirty="0" smtClean="0"/>
              <a:t>. В поле </a:t>
            </a:r>
            <a:r>
              <a:rPr lang="ru-RU" b="1" dirty="0">
                <a:latin typeface="Calibri" panose="020F0502020204030204" pitchFamily="34" charset="0"/>
              </a:rPr>
              <a:t>Установить в ячейке </a:t>
            </a:r>
            <a:r>
              <a:rPr lang="ru-RU" dirty="0" smtClean="0"/>
              <a:t>уже будет находиться ссылка на выделенную ячейку.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 smtClean="0"/>
              <a:t>В поле </a:t>
            </a:r>
            <a:r>
              <a:rPr lang="ru-RU" b="1" dirty="0">
                <a:latin typeface="Calibri" panose="020F0502020204030204" pitchFamily="34" charset="0"/>
              </a:rPr>
              <a:t>Значение</a:t>
            </a:r>
            <a:r>
              <a:rPr lang="ru-RU" dirty="0" smtClean="0"/>
              <a:t> ввести величину, которую необходимо получить.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 smtClean="0"/>
              <a:t>В поле </a:t>
            </a:r>
            <a:r>
              <a:rPr lang="ru-RU" b="1" dirty="0">
                <a:latin typeface="Calibri" panose="020F0502020204030204" pitchFamily="34" charset="0"/>
              </a:rPr>
              <a:t>Изменяя значение ячейки </a:t>
            </a:r>
            <a:r>
              <a:rPr lang="ru-RU" dirty="0" smtClean="0"/>
              <a:t>ввести ссылку на исходную ячейку. Эта ячейка должна влиять на выбранную на шаге 1 целевую формулу. Средство </a:t>
            </a:r>
            <a:r>
              <a:rPr lang="ru-RU" b="1" dirty="0">
                <a:latin typeface="Calibri" panose="020F0502020204030204" pitchFamily="34" charset="0"/>
              </a:rPr>
              <a:t>Подбор параметра </a:t>
            </a:r>
            <a:r>
              <a:rPr lang="ru-RU" dirty="0" smtClean="0"/>
              <a:t>начнет процесс поиска решения.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 smtClean="0"/>
              <a:t>Если необходимо приостановить или отменить процесс подбора, надо нажать в открывшемся диалоговом окне результата кнопку </a:t>
            </a:r>
            <a:r>
              <a:rPr lang="ru-RU" b="1" dirty="0">
                <a:latin typeface="Calibri" panose="020F0502020204030204" pitchFamily="34" charset="0"/>
              </a:rPr>
              <a:t>Пауза</a:t>
            </a:r>
            <a:r>
              <a:rPr lang="ru-RU" dirty="0" smtClean="0"/>
              <a:t> или </a:t>
            </a:r>
            <a:r>
              <a:rPr lang="ru-RU" b="1" dirty="0">
                <a:latin typeface="Calibri" panose="020F0502020204030204" pitchFamily="34" charset="0"/>
              </a:rPr>
              <a:t>Отмена</a:t>
            </a:r>
            <a:r>
              <a:rPr lang="ru-RU" dirty="0" smtClean="0"/>
              <a:t>. После нажатия </a:t>
            </a:r>
            <a:r>
              <a:rPr lang="ru-RU" b="1" dirty="0">
                <a:latin typeface="Calibri" panose="020F0502020204030204" pitchFamily="34" charset="0"/>
              </a:rPr>
              <a:t>Пауза</a:t>
            </a:r>
            <a:r>
              <a:rPr lang="ru-RU" dirty="0" smtClean="0"/>
              <a:t> можно выполнять процесс поиска решения по шагам. Для этого используется кнопка </a:t>
            </a:r>
            <a:r>
              <a:rPr lang="ru-RU" b="1" dirty="0">
                <a:latin typeface="Calibri" panose="020F0502020204030204" pitchFamily="34" charset="0"/>
              </a:rPr>
              <a:t>Шаг</a:t>
            </a:r>
            <a:r>
              <a:rPr lang="ru-RU" dirty="0" smtClean="0"/>
              <a:t>. Для возобновления автоматического поиска надо нажать </a:t>
            </a:r>
            <a:r>
              <a:rPr lang="ru-RU" b="1" dirty="0">
                <a:latin typeface="Calibri" panose="020F0502020204030204" pitchFamily="34" charset="0"/>
              </a:rPr>
              <a:t>Продолжить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Подбор параметра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2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1328"/>
            <a:ext cx="8856984" cy="194767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Какую максимальную ссуду на год можно взять, </a:t>
            </a:r>
            <a:r>
              <a:rPr lang="ru-RU" dirty="0" smtClean="0"/>
              <a:t>если должны </a:t>
            </a:r>
            <a:r>
              <a:rPr lang="ru-RU" dirty="0"/>
              <a:t>ограничить ежемесячные выплаты суммой 250 р. </a:t>
            </a:r>
            <a:r>
              <a:rPr lang="ru-RU" dirty="0" smtClean="0"/>
              <a:t>и процентная </a:t>
            </a:r>
            <a:r>
              <a:rPr lang="ru-RU" dirty="0"/>
              <a:t>ставка </a:t>
            </a:r>
            <a:r>
              <a:rPr lang="ru-RU" dirty="0" smtClean="0"/>
              <a:t>– 8 </a:t>
            </a:r>
            <a:r>
              <a:rPr lang="ru-RU" dirty="0"/>
              <a:t>% годовых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 использованием финансовых функций решение будет следующее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Подбор параметра. Пример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09659"/>
            <a:ext cx="5616624" cy="299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7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1328"/>
            <a:ext cx="8856984" cy="2955784"/>
          </a:xfrm>
        </p:spPr>
        <p:txBody>
          <a:bodyPr/>
          <a:lstStyle/>
          <a:p>
            <a:r>
              <a:rPr lang="ru-RU" dirty="0" smtClean="0"/>
              <a:t>С использованием </a:t>
            </a:r>
            <a:r>
              <a:rPr lang="ru-RU" b="1" dirty="0" smtClean="0">
                <a:latin typeface="Calibri" panose="020F0502020204030204" pitchFamily="34" charset="0"/>
              </a:rPr>
              <a:t>Подбор параметра</a:t>
            </a:r>
            <a:r>
              <a:rPr lang="ru-RU" dirty="0" smtClean="0"/>
              <a:t>: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 smtClean="0"/>
              <a:t>Вначале необходимо найти величину ежемесячных выплат для произвольной величины ссуды по формуле </a:t>
            </a:r>
          </a:p>
          <a:p>
            <a:pPr marL="109728" indent="0" algn="ctr">
              <a:buNone/>
            </a:pPr>
            <a:r>
              <a:rPr lang="ru-RU" b="1" i="1" dirty="0" smtClean="0"/>
              <a:t>Платеж </a:t>
            </a:r>
            <a:r>
              <a:rPr lang="ru-RU" dirty="0"/>
              <a:t>= (</a:t>
            </a:r>
            <a:r>
              <a:rPr lang="ru-RU" b="1" i="1" dirty="0"/>
              <a:t>1 + Процентная ставка) * Величина займа / Срок в месяцах</a:t>
            </a:r>
            <a:r>
              <a:rPr lang="ru-RU" dirty="0"/>
              <a:t>. </a:t>
            </a:r>
            <a:endParaRPr lang="ru-RU" dirty="0" smtClean="0"/>
          </a:p>
          <a:p>
            <a:pPr marL="109538" indent="431800">
              <a:buNone/>
            </a:pPr>
            <a:r>
              <a:rPr lang="ru-RU" dirty="0" smtClean="0"/>
              <a:t>Для </a:t>
            </a:r>
            <a:r>
              <a:rPr lang="ru-RU" dirty="0"/>
              <a:t>этого в ячейке </a:t>
            </a:r>
            <a:r>
              <a:rPr lang="ru-RU" dirty="0" smtClean="0"/>
              <a:t>В6 </a:t>
            </a:r>
            <a:r>
              <a:rPr lang="ru-RU" dirty="0"/>
              <a:t>следует ввести формулу: </a:t>
            </a:r>
            <a:endParaRPr lang="ru-RU" dirty="0" smtClean="0"/>
          </a:p>
          <a:p>
            <a:pPr marL="109728" indent="0" algn="ctr">
              <a:buNone/>
            </a:pPr>
            <a:r>
              <a:rPr lang="ru-RU" b="1" dirty="0"/>
              <a:t>= (</a:t>
            </a:r>
            <a:r>
              <a:rPr lang="ru-RU" b="1" dirty="0" smtClean="0"/>
              <a:t>1+В</a:t>
            </a:r>
            <a:r>
              <a:rPr lang="en-US" b="1" dirty="0" smtClean="0"/>
              <a:t>3</a:t>
            </a:r>
            <a:r>
              <a:rPr lang="ru-RU" b="1" dirty="0" smtClean="0"/>
              <a:t>)*В1/В</a:t>
            </a:r>
            <a:r>
              <a:rPr lang="en-US" b="1" dirty="0" smtClean="0"/>
              <a:t>2</a:t>
            </a:r>
            <a:r>
              <a:rPr lang="ru-RU" b="1" dirty="0" smtClean="0"/>
              <a:t> </a:t>
            </a:r>
            <a:endParaRPr lang="ru-RU" b="1" dirty="0"/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Подбор параметра. Пример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424363"/>
            <a:ext cx="4104456" cy="238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1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1328"/>
            <a:ext cx="8856984" cy="306379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Применить инструмент </a:t>
            </a:r>
            <a:r>
              <a:rPr lang="ru-RU" b="1" dirty="0"/>
              <a:t>Подбор параметра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появившемся диалоговом окне </a:t>
            </a:r>
            <a:r>
              <a:rPr lang="ru-RU" dirty="0" smtClean="0"/>
              <a:t>в </a:t>
            </a:r>
            <a:r>
              <a:rPr lang="ru-RU" dirty="0"/>
              <a:t>окне </a:t>
            </a:r>
            <a:r>
              <a:rPr lang="ru-RU" b="1" dirty="0"/>
              <a:t>Установить в ячейке </a:t>
            </a:r>
            <a:r>
              <a:rPr lang="ru-RU" dirty="0"/>
              <a:t>ввести ссылку на ячейку, содержащую формулу </a:t>
            </a:r>
            <a:r>
              <a:rPr lang="ru-RU" dirty="0" smtClean="0"/>
              <a:t>(B6.) </a:t>
            </a:r>
            <a:endParaRPr lang="ru-RU" dirty="0"/>
          </a:p>
          <a:p>
            <a:r>
              <a:rPr lang="ru-RU" dirty="0"/>
              <a:t>Ввести искомый результат в поле </a:t>
            </a:r>
            <a:r>
              <a:rPr lang="ru-RU" b="1" dirty="0"/>
              <a:t>Значение </a:t>
            </a:r>
            <a:r>
              <a:rPr lang="ru-RU" dirty="0" smtClean="0"/>
              <a:t>(250р</a:t>
            </a:r>
            <a:r>
              <a:rPr lang="ru-RU" dirty="0"/>
              <a:t>.)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поле </a:t>
            </a:r>
            <a:r>
              <a:rPr lang="ru-RU" b="1" dirty="0"/>
              <a:t>Изменяя значение ячейки </a:t>
            </a:r>
            <a:r>
              <a:rPr lang="ru-RU" dirty="0"/>
              <a:t>ввести ссылку на ячейку, содержащую подбираемое </a:t>
            </a:r>
            <a:r>
              <a:rPr lang="ru-RU" dirty="0" smtClean="0"/>
              <a:t>значение (</a:t>
            </a:r>
            <a:r>
              <a:rPr lang="en-US" dirty="0" smtClean="0"/>
              <a:t>$</a:t>
            </a:r>
            <a:r>
              <a:rPr lang="ru-RU" dirty="0" smtClean="0"/>
              <a:t>В</a:t>
            </a:r>
            <a:r>
              <a:rPr lang="en-US" dirty="0" smtClean="0"/>
              <a:t>$</a:t>
            </a:r>
            <a:r>
              <a:rPr lang="ru-RU" dirty="0" smtClean="0"/>
              <a:t>1). </a:t>
            </a:r>
            <a:endParaRPr lang="en-US" dirty="0" smtClean="0"/>
          </a:p>
          <a:p>
            <a:r>
              <a:rPr lang="ru-RU" dirty="0" smtClean="0"/>
              <a:t>В итоге получим результат подбора  – значение суммы 2777,78руб. 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Подбор параметра. Пример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15814"/>
            <a:ext cx="324509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15789"/>
            <a:ext cx="3533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52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Поиск решений</a:t>
            </a:r>
            <a:r>
              <a:rPr lang="ru-RU" dirty="0"/>
              <a:t> – надстройка </a:t>
            </a:r>
            <a:r>
              <a:rPr lang="ru-RU" dirty="0" err="1"/>
              <a:t>Excel</a:t>
            </a:r>
            <a:r>
              <a:rPr lang="ru-RU" dirty="0"/>
              <a:t>, которая помогает найти решение с помощью изменения значений целевых ячеек. </a:t>
            </a:r>
            <a:endParaRPr lang="en-US" dirty="0" smtClean="0"/>
          </a:p>
          <a:p>
            <a:r>
              <a:rPr lang="ru-RU" b="1" dirty="0" smtClean="0"/>
              <a:t>Целью</a:t>
            </a:r>
            <a:r>
              <a:rPr lang="ru-RU" dirty="0" smtClean="0"/>
              <a:t> </a:t>
            </a:r>
            <a:r>
              <a:rPr lang="ru-RU" dirty="0"/>
              <a:t>может быть 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минимизация</a:t>
            </a:r>
            <a:r>
              <a:rPr lang="ru-RU" dirty="0"/>
              <a:t>, 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максимизация</a:t>
            </a:r>
            <a:r>
              <a:rPr lang="ru-RU" dirty="0"/>
              <a:t> или 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достижение</a:t>
            </a:r>
            <a:r>
              <a:rPr lang="ru-RU" dirty="0"/>
              <a:t> некоторого 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целевого значения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С </a:t>
            </a:r>
            <a:r>
              <a:rPr lang="ru-RU" dirty="0"/>
              <a:t>помощью инструмента </a:t>
            </a:r>
            <a:r>
              <a:rPr lang="ru-RU" b="1" dirty="0"/>
              <a:t>Поиск решения</a:t>
            </a:r>
            <a:r>
              <a:rPr lang="ru-RU" dirty="0"/>
              <a:t> можно решать следующие задачи:</a:t>
            </a:r>
          </a:p>
          <a:p>
            <a:pPr lvl="1"/>
            <a:r>
              <a:rPr lang="ru-RU" dirty="0"/>
              <a:t>транспортная задача,</a:t>
            </a:r>
          </a:p>
          <a:p>
            <a:pPr lvl="1"/>
            <a:r>
              <a:rPr lang="ru-RU" dirty="0"/>
              <a:t>задача о назначениях,</a:t>
            </a:r>
          </a:p>
          <a:p>
            <a:pPr lvl="1"/>
            <a:r>
              <a:rPr lang="ru-RU" dirty="0"/>
              <a:t>составление оптимального плана производства,</a:t>
            </a:r>
          </a:p>
          <a:p>
            <a:pPr lvl="1"/>
            <a:r>
              <a:rPr lang="ru-RU" dirty="0"/>
              <a:t>решение систем нелинейных уравнений,</a:t>
            </a:r>
          </a:p>
          <a:p>
            <a:pPr lvl="1"/>
            <a:r>
              <a:rPr lang="ru-RU" dirty="0"/>
              <a:t>решение уравнения регрессии.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решения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09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1328"/>
            <a:ext cx="8856984" cy="482799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Для </a:t>
            </a:r>
            <a:r>
              <a:rPr lang="ru-RU" dirty="0"/>
              <a:t>построения </a:t>
            </a:r>
            <a:r>
              <a:rPr lang="ru-RU" dirty="0" smtClean="0"/>
              <a:t>математической модели </a:t>
            </a:r>
            <a:r>
              <a:rPr lang="ru-RU" dirty="0"/>
              <a:t>необходимо:</a:t>
            </a:r>
          </a:p>
          <a:p>
            <a:pPr lvl="1"/>
            <a:r>
              <a:rPr lang="ru-RU" dirty="0"/>
              <a:t>определить, каковы </a:t>
            </a:r>
            <a:r>
              <a:rPr lang="ru-RU" u="sng" dirty="0"/>
              <a:t>переменные</a:t>
            </a:r>
            <a:r>
              <a:rPr lang="ru-RU" dirty="0"/>
              <a:t> модели,</a:t>
            </a:r>
          </a:p>
          <a:p>
            <a:pPr lvl="1"/>
            <a:r>
              <a:rPr lang="ru-RU" dirty="0"/>
              <a:t>выбрать </a:t>
            </a:r>
            <a:r>
              <a:rPr lang="ru-RU" u="sng" dirty="0"/>
              <a:t>целевую функцию</a:t>
            </a:r>
            <a:r>
              <a:rPr lang="ru-RU" dirty="0"/>
              <a:t>,</a:t>
            </a:r>
          </a:p>
          <a:p>
            <a:pPr lvl="1"/>
            <a:r>
              <a:rPr lang="ru-RU" dirty="0"/>
              <a:t>задать </a:t>
            </a:r>
            <a:r>
              <a:rPr lang="ru-RU" u="sng" dirty="0"/>
              <a:t>ограничения</a:t>
            </a:r>
            <a:r>
              <a:rPr lang="ru-RU" dirty="0"/>
              <a:t>, которым должны удовлетворять переменные.</a:t>
            </a:r>
          </a:p>
          <a:p>
            <a:r>
              <a:rPr lang="ru-RU" dirty="0" smtClean="0"/>
              <a:t>Проблема </a:t>
            </a:r>
            <a:r>
              <a:rPr lang="ru-RU" dirty="0"/>
              <a:t>решается путем регулировки входных критериев или ограничений, определенных пользователем.</a:t>
            </a:r>
          </a:p>
          <a:p>
            <a:r>
              <a:rPr lang="ru-RU" dirty="0"/>
              <a:t>При подготовке рабочего листа к решению задачи нужно:</a:t>
            </a:r>
          </a:p>
          <a:p>
            <a:pPr lvl="1"/>
            <a:r>
              <a:rPr lang="ru-RU" dirty="0"/>
              <a:t>отвести диапазон ячеек для хранения переменных величин;</a:t>
            </a:r>
          </a:p>
          <a:p>
            <a:pPr lvl="1"/>
            <a:r>
              <a:rPr lang="ru-RU" dirty="0"/>
              <a:t>в отдельную ячейку ввести функцию цели. Функция цели всегда зависит от переменных, поэтому в ячейке с целевой функцией всегда будут использованы ссылки на ячейки, где хранятся переменные;</a:t>
            </a:r>
          </a:p>
          <a:p>
            <a:pPr lvl="1"/>
            <a:r>
              <a:rPr lang="ru-RU" dirty="0"/>
              <a:t>подготовить значения и формулы для задания ограничений. Поскольку ограничения накладываются на переменные, то в формулах для задания ограничений будут использоваться ссылки на ячейки, где хранятся переменные.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решения. Формулировка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494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решения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245172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Надстройка </a:t>
            </a:r>
            <a:r>
              <a:rPr lang="ru-RU" b="1" dirty="0"/>
              <a:t>Поиск решений </a:t>
            </a:r>
            <a:r>
              <a:rPr lang="ru-RU" dirty="0"/>
              <a:t>поставляется вместе с </a:t>
            </a:r>
            <a:r>
              <a:rPr lang="ru-RU" dirty="0" err="1"/>
              <a:t>Excel</a:t>
            </a:r>
            <a:r>
              <a:rPr lang="ru-RU" dirty="0"/>
              <a:t>, но по умолчанию отключена. Чтобы включить </a:t>
            </a:r>
            <a:r>
              <a:rPr lang="ru-RU" dirty="0" smtClean="0"/>
              <a:t>надстройку, </a:t>
            </a:r>
            <a:r>
              <a:rPr lang="ru-RU" dirty="0" smtClean="0"/>
              <a:t>необходимо перейти </a:t>
            </a:r>
            <a:r>
              <a:rPr lang="ru-RU" dirty="0"/>
              <a:t>по вкладке </a:t>
            </a:r>
            <a:r>
              <a:rPr lang="ru-RU" b="1" dirty="0"/>
              <a:t>Файл </a:t>
            </a:r>
            <a:r>
              <a:rPr lang="ru-RU" dirty="0"/>
              <a:t>в группу</a:t>
            </a:r>
            <a:r>
              <a:rPr lang="ru-RU" b="1" dirty="0"/>
              <a:t> Параметры. </a:t>
            </a:r>
            <a:r>
              <a:rPr lang="ru-RU" dirty="0"/>
              <a:t>В появившемся диалоговом окне</a:t>
            </a:r>
            <a:r>
              <a:rPr lang="ru-RU" b="1" dirty="0"/>
              <a:t> Параметры</a:t>
            </a:r>
            <a:r>
              <a:rPr lang="ru-RU" b="1" dirty="0" smtClean="0"/>
              <a:t>, </a:t>
            </a:r>
            <a:r>
              <a:rPr lang="ru-RU" dirty="0" smtClean="0"/>
              <a:t>выбрать</a:t>
            </a:r>
            <a:r>
              <a:rPr lang="ru-RU" dirty="0"/>
              <a:t> </a:t>
            </a:r>
            <a:r>
              <a:rPr lang="ru-RU" b="1" dirty="0"/>
              <a:t>Надстройки -&gt; Управление: Надстройки </a:t>
            </a:r>
            <a:r>
              <a:rPr lang="ru-RU" b="1" dirty="0" err="1"/>
              <a:t>Excel</a:t>
            </a:r>
            <a:r>
              <a:rPr lang="ru-RU" b="1" dirty="0"/>
              <a:t> -&gt; Перейти. </a:t>
            </a:r>
            <a:endParaRPr lang="ru-RU" b="1" dirty="0" smtClean="0"/>
          </a:p>
          <a:p>
            <a:r>
              <a:rPr lang="ru-RU" dirty="0" smtClean="0"/>
              <a:t>В </a:t>
            </a:r>
            <a:r>
              <a:rPr lang="ru-RU" dirty="0"/>
              <a:t>окне </a:t>
            </a:r>
            <a:r>
              <a:rPr lang="ru-RU" b="1" dirty="0" smtClean="0"/>
              <a:t>Надстройки </a:t>
            </a:r>
            <a:r>
              <a:rPr lang="ru-RU" dirty="0" smtClean="0"/>
              <a:t>установить  </a:t>
            </a:r>
            <a:r>
              <a:rPr lang="ru-RU" dirty="0"/>
              <a:t>галочку напротив поля </a:t>
            </a:r>
            <a:r>
              <a:rPr lang="ru-RU" b="1" dirty="0"/>
              <a:t>Поиск </a:t>
            </a:r>
            <a:r>
              <a:rPr lang="ru-RU" b="1" dirty="0" smtClean="0"/>
              <a:t>решения.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44767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3501008"/>
            <a:ext cx="2697485" cy="317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поиск решения на лент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301208"/>
            <a:ext cx="40290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77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Начальник отдела должен распределить </a:t>
            </a:r>
            <a:r>
              <a:rPr lang="ru-RU" dirty="0"/>
              <a:t>премию в сумме </a:t>
            </a:r>
            <a:r>
              <a:rPr lang="ru-RU" dirty="0" smtClean="0"/>
              <a:t>100 руб</a:t>
            </a:r>
            <a:r>
              <a:rPr lang="ru-RU" dirty="0"/>
              <a:t>. между сотрудниками отдела пропорционально их должностным окладам. </a:t>
            </a:r>
            <a:r>
              <a:rPr lang="ru-RU" dirty="0" smtClean="0"/>
              <a:t>То есть, </a:t>
            </a:r>
            <a:r>
              <a:rPr lang="ru-RU" dirty="0" smtClean="0"/>
              <a:t>требуется </a:t>
            </a:r>
            <a:r>
              <a:rPr lang="ru-RU" dirty="0"/>
              <a:t>подобрать коэффициент пропорциональности для вычисления размера премии по окладу.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1. </a:t>
            </a:r>
            <a:r>
              <a:rPr lang="ru-RU" sz="3600" dirty="0"/>
              <a:t>Распределение премии</a:t>
            </a:r>
          </a:p>
        </p:txBody>
      </p:sp>
    </p:spTree>
    <p:extLst>
      <p:ext uri="{BB962C8B-B14F-4D97-AF65-F5344CB8AC3E}">
        <p14:creationId xmlns:p14="http://schemas.microsoft.com/office/powerpoint/2010/main" val="56367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54099" y="34685"/>
            <a:ext cx="8712968" cy="820688"/>
          </a:xfrm>
        </p:spPr>
        <p:txBody>
          <a:bodyPr/>
          <a:lstStyle/>
          <a:p>
            <a:r>
              <a:rPr lang="ru-RU" dirty="0" smtClean="0"/>
              <a:t>Пример 1. Поиск решения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54099" y="2151517"/>
            <a:ext cx="9071241" cy="4680520"/>
            <a:chOff x="72760" y="1196752"/>
            <a:chExt cx="9071241" cy="468052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60" y="1196752"/>
              <a:ext cx="6966215" cy="3456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Выноска 2 (без границы) 7"/>
            <p:cNvSpPr/>
            <p:nvPr/>
          </p:nvSpPr>
          <p:spPr>
            <a:xfrm>
              <a:off x="5292080" y="2636912"/>
              <a:ext cx="2520280" cy="1224136"/>
            </a:xfrm>
            <a:prstGeom prst="callout2">
              <a:avLst>
                <a:gd name="adj1" fmla="val 15048"/>
                <a:gd name="adj2" fmla="val 3185"/>
                <a:gd name="adj3" fmla="val 15048"/>
                <a:gd name="adj4" fmla="val -350"/>
                <a:gd name="adj5" fmla="val -34477"/>
                <a:gd name="adj6" fmla="val -43698"/>
              </a:avLst>
            </a:prstGeom>
            <a:solidFill>
              <a:schemeClr val="bg1">
                <a:lumMod val="95000"/>
              </a:schemeClr>
            </a:solidFill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Здесь формулы для подсчета премии каждому сотруднику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Выноска 2 (без границы) 9"/>
            <p:cNvSpPr/>
            <p:nvPr/>
          </p:nvSpPr>
          <p:spPr>
            <a:xfrm>
              <a:off x="6876257" y="1412776"/>
              <a:ext cx="2267744" cy="1008112"/>
            </a:xfrm>
            <a:prstGeom prst="callout2">
              <a:avLst>
                <a:gd name="adj1" fmla="val 15048"/>
                <a:gd name="adj2" fmla="val 3185"/>
                <a:gd name="adj3" fmla="val 15048"/>
                <a:gd name="adj4" fmla="val -350"/>
                <a:gd name="adj5" fmla="val 79551"/>
                <a:gd name="adj6" fmla="val -28723"/>
              </a:avLst>
            </a:prstGeom>
            <a:solidFill>
              <a:schemeClr val="bg1">
                <a:lumMod val="95000"/>
              </a:schemeClr>
            </a:solidFill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Это искомая ячейка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Изначально она пустая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3354750" y="1212980"/>
              <a:ext cx="1273242" cy="578498"/>
            </a:xfrm>
            <a:custGeom>
              <a:avLst/>
              <a:gdLst>
                <a:gd name="connsiteX0" fmla="*/ 1161266 w 1273242"/>
                <a:gd name="connsiteY0" fmla="*/ 149289 h 578498"/>
                <a:gd name="connsiteX1" fmla="*/ 1049299 w 1273242"/>
                <a:gd name="connsiteY1" fmla="*/ 55983 h 578498"/>
                <a:gd name="connsiteX2" fmla="*/ 993315 w 1273242"/>
                <a:gd name="connsiteY2" fmla="*/ 37322 h 578498"/>
                <a:gd name="connsiteX3" fmla="*/ 881348 w 1273242"/>
                <a:gd name="connsiteY3" fmla="*/ 18661 h 578498"/>
                <a:gd name="connsiteX4" fmla="*/ 806703 w 1273242"/>
                <a:gd name="connsiteY4" fmla="*/ 0 h 578498"/>
                <a:gd name="connsiteX5" fmla="*/ 321511 w 1273242"/>
                <a:gd name="connsiteY5" fmla="*/ 18661 h 578498"/>
                <a:gd name="connsiteX6" fmla="*/ 172221 w 1273242"/>
                <a:gd name="connsiteY6" fmla="*/ 37322 h 578498"/>
                <a:gd name="connsiteX7" fmla="*/ 134899 w 1273242"/>
                <a:gd name="connsiteY7" fmla="*/ 93306 h 578498"/>
                <a:gd name="connsiteX8" fmla="*/ 22932 w 1273242"/>
                <a:gd name="connsiteY8" fmla="*/ 149289 h 578498"/>
                <a:gd name="connsiteX9" fmla="*/ 22932 w 1273242"/>
                <a:gd name="connsiteY9" fmla="*/ 373224 h 578498"/>
                <a:gd name="connsiteX10" fmla="*/ 78915 w 1273242"/>
                <a:gd name="connsiteY10" fmla="*/ 503853 h 578498"/>
                <a:gd name="connsiteX11" fmla="*/ 190883 w 1273242"/>
                <a:gd name="connsiteY11" fmla="*/ 541175 h 578498"/>
                <a:gd name="connsiteX12" fmla="*/ 246866 w 1273242"/>
                <a:gd name="connsiteY12" fmla="*/ 559836 h 578498"/>
                <a:gd name="connsiteX13" fmla="*/ 302850 w 1273242"/>
                <a:gd name="connsiteY13" fmla="*/ 578498 h 578498"/>
                <a:gd name="connsiteX14" fmla="*/ 638752 w 1273242"/>
                <a:gd name="connsiteY14" fmla="*/ 559836 h 578498"/>
                <a:gd name="connsiteX15" fmla="*/ 769381 w 1273242"/>
                <a:gd name="connsiteY15" fmla="*/ 522514 h 578498"/>
                <a:gd name="connsiteX16" fmla="*/ 1011977 w 1273242"/>
                <a:gd name="connsiteY16" fmla="*/ 503853 h 578498"/>
                <a:gd name="connsiteX17" fmla="*/ 1123944 w 1273242"/>
                <a:gd name="connsiteY17" fmla="*/ 447869 h 578498"/>
                <a:gd name="connsiteX18" fmla="*/ 1217250 w 1273242"/>
                <a:gd name="connsiteY18" fmla="*/ 410547 h 578498"/>
                <a:gd name="connsiteX19" fmla="*/ 1254572 w 1273242"/>
                <a:gd name="connsiteY19" fmla="*/ 373224 h 578498"/>
                <a:gd name="connsiteX20" fmla="*/ 1235911 w 1273242"/>
                <a:gd name="connsiteY20" fmla="*/ 242596 h 578498"/>
                <a:gd name="connsiteX21" fmla="*/ 1179928 w 1273242"/>
                <a:gd name="connsiteY21" fmla="*/ 223934 h 578498"/>
                <a:gd name="connsiteX22" fmla="*/ 1161266 w 1273242"/>
                <a:gd name="connsiteY22" fmla="*/ 149289 h 57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73242" h="578498">
                  <a:moveTo>
                    <a:pt x="1161266" y="149289"/>
                  </a:moveTo>
                  <a:cubicBezTo>
                    <a:pt x="1123944" y="118187"/>
                    <a:pt x="1089722" y="82932"/>
                    <a:pt x="1049299" y="55983"/>
                  </a:cubicBezTo>
                  <a:cubicBezTo>
                    <a:pt x="1032932" y="45072"/>
                    <a:pt x="1012517" y="41589"/>
                    <a:pt x="993315" y="37322"/>
                  </a:cubicBezTo>
                  <a:cubicBezTo>
                    <a:pt x="956379" y="29114"/>
                    <a:pt x="918450" y="26081"/>
                    <a:pt x="881348" y="18661"/>
                  </a:cubicBezTo>
                  <a:cubicBezTo>
                    <a:pt x="856199" y="13631"/>
                    <a:pt x="831585" y="6220"/>
                    <a:pt x="806703" y="0"/>
                  </a:cubicBezTo>
                  <a:cubicBezTo>
                    <a:pt x="644972" y="6220"/>
                    <a:pt x="483082" y="9157"/>
                    <a:pt x="321511" y="18661"/>
                  </a:cubicBezTo>
                  <a:cubicBezTo>
                    <a:pt x="271447" y="21606"/>
                    <a:pt x="218785" y="18696"/>
                    <a:pt x="172221" y="37322"/>
                  </a:cubicBezTo>
                  <a:cubicBezTo>
                    <a:pt x="151397" y="45652"/>
                    <a:pt x="150758" y="77447"/>
                    <a:pt x="134899" y="93306"/>
                  </a:cubicBezTo>
                  <a:cubicBezTo>
                    <a:pt x="98725" y="129480"/>
                    <a:pt x="68463" y="134112"/>
                    <a:pt x="22932" y="149289"/>
                  </a:cubicBezTo>
                  <a:cubicBezTo>
                    <a:pt x="-11629" y="252967"/>
                    <a:pt x="-3385" y="202169"/>
                    <a:pt x="22932" y="373224"/>
                  </a:cubicBezTo>
                  <a:cubicBezTo>
                    <a:pt x="27998" y="406149"/>
                    <a:pt x="44012" y="482039"/>
                    <a:pt x="78915" y="503853"/>
                  </a:cubicBezTo>
                  <a:cubicBezTo>
                    <a:pt x="112277" y="524704"/>
                    <a:pt x="153560" y="528734"/>
                    <a:pt x="190883" y="541175"/>
                  </a:cubicBezTo>
                  <a:lnTo>
                    <a:pt x="246866" y="559836"/>
                  </a:lnTo>
                  <a:lnTo>
                    <a:pt x="302850" y="578498"/>
                  </a:lnTo>
                  <a:cubicBezTo>
                    <a:pt x="414817" y="572277"/>
                    <a:pt x="527073" y="569989"/>
                    <a:pt x="638752" y="559836"/>
                  </a:cubicBezTo>
                  <a:cubicBezTo>
                    <a:pt x="935042" y="532900"/>
                    <a:pt x="533708" y="551973"/>
                    <a:pt x="769381" y="522514"/>
                  </a:cubicBezTo>
                  <a:cubicBezTo>
                    <a:pt x="849859" y="512454"/>
                    <a:pt x="931112" y="510073"/>
                    <a:pt x="1011977" y="503853"/>
                  </a:cubicBezTo>
                  <a:cubicBezTo>
                    <a:pt x="1211483" y="453974"/>
                    <a:pt x="994539" y="521814"/>
                    <a:pt x="1123944" y="447869"/>
                  </a:cubicBezTo>
                  <a:cubicBezTo>
                    <a:pt x="1153028" y="431250"/>
                    <a:pt x="1186148" y="422988"/>
                    <a:pt x="1217250" y="410547"/>
                  </a:cubicBezTo>
                  <a:cubicBezTo>
                    <a:pt x="1229691" y="398106"/>
                    <a:pt x="1245520" y="388311"/>
                    <a:pt x="1254572" y="373224"/>
                  </a:cubicBezTo>
                  <a:cubicBezTo>
                    <a:pt x="1283531" y="324959"/>
                    <a:pt x="1279911" y="286596"/>
                    <a:pt x="1235911" y="242596"/>
                  </a:cubicBezTo>
                  <a:cubicBezTo>
                    <a:pt x="1222002" y="228687"/>
                    <a:pt x="1198589" y="230155"/>
                    <a:pt x="1179928" y="223934"/>
                  </a:cubicBezTo>
                  <a:lnTo>
                    <a:pt x="1161266" y="149289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 flipV="1">
              <a:off x="4283968" y="1502229"/>
              <a:ext cx="1008112" cy="127869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Выноска 2 (без границы) 14"/>
            <p:cNvSpPr/>
            <p:nvPr/>
          </p:nvSpPr>
          <p:spPr>
            <a:xfrm>
              <a:off x="5004048" y="4869160"/>
              <a:ext cx="2808312" cy="1008112"/>
            </a:xfrm>
            <a:prstGeom prst="callout2">
              <a:avLst>
                <a:gd name="adj1" fmla="val 15048"/>
                <a:gd name="adj2" fmla="val 3185"/>
                <a:gd name="adj3" fmla="val 15048"/>
                <a:gd name="adj4" fmla="val -350"/>
                <a:gd name="adj5" fmla="val -87049"/>
                <a:gd name="adj6" fmla="val -26957"/>
              </a:avLst>
            </a:prstGeom>
            <a:solidFill>
              <a:schemeClr val="bg1">
                <a:lumMod val="95000"/>
              </a:schemeClr>
            </a:solidFill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Это целевая ячейка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В ней формула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=</a:t>
              </a:r>
              <a:r>
                <a:rPr lang="ru-RU" b="1" cap="all" dirty="0" smtClean="0">
                  <a:solidFill>
                    <a:schemeClr val="tx1"/>
                  </a:solidFill>
                </a:rPr>
                <a:t>сумм(с2:с7</a:t>
              </a:r>
              <a:r>
                <a:rPr lang="ru-RU" b="1" dirty="0" smtClean="0">
                  <a:solidFill>
                    <a:schemeClr val="tx1"/>
                  </a:solidFill>
                </a:rPr>
                <a:t>)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35439" y="836712"/>
            <a:ext cx="90899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latin typeface="Cambria" panose="02040503050406030204" pitchFamily="18" charset="0"/>
              </a:rPr>
              <a:t>Создаём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ru-RU" sz="1600" dirty="0" smtClean="0">
                <a:latin typeface="Cambria" panose="02040503050406030204" pitchFamily="18" charset="0"/>
              </a:rPr>
              <a:t> </a:t>
            </a:r>
            <a:r>
              <a:rPr lang="ru-RU" sz="1600" dirty="0">
                <a:latin typeface="Cambria" panose="02040503050406030204" pitchFamily="18" charset="0"/>
              </a:rPr>
              <a:t>таблицу с исходными данными и формулами, с помощью которых должен быть получен результат. В </a:t>
            </a:r>
            <a:r>
              <a:rPr lang="ru-RU" sz="1600" dirty="0" smtClean="0">
                <a:latin typeface="Cambria" panose="02040503050406030204" pitchFamily="18" charset="0"/>
              </a:rPr>
              <a:t>примере результат </a:t>
            </a:r>
            <a:r>
              <a:rPr lang="ru-RU" sz="1600" dirty="0">
                <a:latin typeface="Cambria" panose="02040503050406030204" pitchFamily="18" charset="0"/>
              </a:rPr>
              <a:t>- это суммарная величина премии. Очень важно, чтобы целевая ячейка (С8) посредством формул была связана с искомой изменяемой ячейкой (Е2). В примере они связаны через промежуточные формулы, вычисляющие размер премии для каждого сотрудника (С2:С7</a:t>
            </a:r>
            <a:r>
              <a:rPr lang="ru-RU" sz="1600" dirty="0" smtClean="0">
                <a:latin typeface="Cambria" panose="02040503050406030204" pitchFamily="18" charset="0"/>
              </a:rPr>
              <a:t>).</a:t>
            </a:r>
            <a:endParaRPr lang="ru-RU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7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150" y="980728"/>
            <a:ext cx="8856984" cy="4611968"/>
          </a:xfrm>
        </p:spPr>
        <p:txBody>
          <a:bodyPr>
            <a:normAutofit/>
          </a:bodyPr>
          <a:lstStyle/>
          <a:p>
            <a:r>
              <a:rPr lang="ru-RU" sz="2000" dirty="0"/>
              <a:t>Под </a:t>
            </a:r>
            <a:r>
              <a:rPr lang="ru-RU" sz="2000" b="1" i="1" dirty="0"/>
              <a:t>массивом</a:t>
            </a:r>
            <a:r>
              <a:rPr lang="ru-RU" sz="2000" dirty="0"/>
              <a:t> обычно понимают набор данных, объединенных в группу. </a:t>
            </a:r>
            <a:endParaRPr lang="ru-RU" sz="2000" dirty="0" smtClean="0"/>
          </a:p>
          <a:p>
            <a:r>
              <a:rPr lang="ru-RU" sz="2000" b="1" dirty="0"/>
              <a:t>Массивы в </a:t>
            </a:r>
            <a:r>
              <a:rPr lang="ru-RU" sz="2000" b="1" dirty="0" err="1"/>
              <a:t>Excel</a:t>
            </a:r>
            <a:r>
              <a:rPr lang="ru-RU" sz="2000" dirty="0"/>
              <a:t> используют для создания формул, которые возвращают некоторое множество результатов или оперируют множеством значений.</a:t>
            </a:r>
            <a:endParaRPr lang="en-US" sz="2000" dirty="0" smtClean="0"/>
          </a:p>
          <a:p>
            <a:r>
              <a:rPr lang="ru-RU" sz="2000" dirty="0" smtClean="0"/>
              <a:t>Массивы в </a:t>
            </a:r>
            <a:r>
              <a:rPr lang="en-US" sz="2000" dirty="0" smtClean="0"/>
              <a:t>Excel </a:t>
            </a:r>
            <a:r>
              <a:rPr lang="ru-RU" sz="2000" dirty="0" smtClean="0"/>
              <a:t>бывают</a:t>
            </a:r>
            <a:r>
              <a:rPr lang="ru-RU" sz="2000" dirty="0"/>
              <a:t> </a:t>
            </a:r>
            <a:r>
              <a:rPr lang="ru-RU" sz="2000" b="1" i="1" dirty="0"/>
              <a:t>одномерные</a:t>
            </a:r>
            <a:r>
              <a:rPr lang="ru-RU" sz="2000" dirty="0"/>
              <a:t> (элементы массива образуют строку или столбец) </a:t>
            </a:r>
            <a:r>
              <a:rPr lang="ru-RU" sz="2000" dirty="0" smtClean="0"/>
              <a:t>или</a:t>
            </a:r>
            <a:r>
              <a:rPr lang="en-US" sz="2000" dirty="0" smtClean="0"/>
              <a:t> </a:t>
            </a:r>
            <a:r>
              <a:rPr lang="ru-RU" sz="2000" b="1" i="1" dirty="0" smtClean="0"/>
              <a:t>двумерные</a:t>
            </a:r>
            <a:r>
              <a:rPr lang="ru-RU" sz="2000" dirty="0"/>
              <a:t> (матрица</a:t>
            </a:r>
            <a:r>
              <a:rPr lang="ru-RU" sz="2000" dirty="0" smtClean="0"/>
              <a:t>).</a:t>
            </a:r>
            <a:endParaRPr lang="en-US" sz="2000" dirty="0" smtClean="0"/>
          </a:p>
          <a:p>
            <a:r>
              <a:rPr lang="ru-RU" sz="2000" dirty="0" smtClean="0"/>
              <a:t>Почти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ru-RU" sz="2000" dirty="0"/>
              <a:t>любой таблице </a:t>
            </a:r>
            <a:r>
              <a:rPr lang="ru-RU" sz="2000" dirty="0" err="1"/>
              <a:t>Excel</a:t>
            </a:r>
            <a:r>
              <a:rPr lang="ru-RU" sz="2000" dirty="0"/>
              <a:t> при желании можно найти один или несколько таких массивов: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 в </a:t>
            </a:r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6146" name="Picture 2" descr="arrays0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8" r="2388" b="5418"/>
          <a:stretch/>
        </p:blipFill>
        <p:spPr bwMode="auto">
          <a:xfrm>
            <a:off x="2326048" y="3899140"/>
            <a:ext cx="6638440" cy="277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0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 txBox="1">
            <a:spLocks/>
          </p:cNvSpPr>
          <p:nvPr/>
        </p:nvSpPr>
        <p:spPr>
          <a:xfrm>
            <a:off x="54099" y="34685"/>
            <a:ext cx="8712968" cy="82068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marL="0" indent="363538"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Пример 1. Поиск решения</a:t>
            </a:r>
            <a:endParaRPr lang="ru-RU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1170281" y="855373"/>
            <a:ext cx="7272808" cy="5999711"/>
            <a:chOff x="1170281" y="855373"/>
            <a:chExt cx="7272808" cy="5999711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281" y="855373"/>
              <a:ext cx="7272808" cy="5999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Скругленный прямоугольник 4"/>
            <p:cNvSpPr/>
            <p:nvPr/>
          </p:nvSpPr>
          <p:spPr>
            <a:xfrm>
              <a:off x="4355976" y="1385738"/>
              <a:ext cx="665473" cy="288032"/>
            </a:xfrm>
            <a:prstGeom prst="roundRect">
              <a:avLst/>
            </a:prstGeom>
            <a:noFill/>
            <a:ln w="57150" cmpd="thinThick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4211960" y="1754425"/>
              <a:ext cx="2088232" cy="432048"/>
            </a:xfrm>
            <a:prstGeom prst="roundRect">
              <a:avLst/>
            </a:prstGeom>
            <a:noFill/>
            <a:ln w="57150" cmpd="thinThick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547664" y="2276872"/>
              <a:ext cx="665473" cy="432048"/>
            </a:xfrm>
            <a:prstGeom prst="roundRect">
              <a:avLst/>
            </a:prstGeom>
            <a:noFill/>
            <a:ln w="57150" cmpd="thinThick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1547663" y="4615814"/>
              <a:ext cx="504057" cy="360040"/>
            </a:xfrm>
            <a:prstGeom prst="roundRect">
              <a:avLst/>
            </a:prstGeom>
            <a:noFill/>
            <a:ln w="57150" cmpd="thinThick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5077432" y="6255973"/>
              <a:ext cx="1638783" cy="432048"/>
            </a:xfrm>
            <a:prstGeom prst="roundRect">
              <a:avLst/>
            </a:prstGeom>
            <a:noFill/>
            <a:ln w="57150" cmpd="thinThick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12727" y="1154905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1</a:t>
              </a:r>
              <a:endPara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9058" y="152359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2</a:t>
              </a:r>
              <a:endPara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32328" y="2031231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3</a:t>
              </a:r>
              <a:endPara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624395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4</a:t>
              </a:r>
              <a:endPara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0799" y="6025140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5</a:t>
              </a:r>
              <a:endPara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23828" y="3212976"/>
              <a:ext cx="2872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Можно указать ограничения явно, используя кнопку ДОБАВИТЬ</a:t>
              </a:r>
              <a:endParaRPr lang="ru-RU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76227" y="4086060"/>
              <a:ext cx="2872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и</a:t>
              </a:r>
              <a:r>
                <a:rPr lang="ru-RU" sz="1200" dirty="0" smtClean="0"/>
                <a:t>ли поставить соответствующий флажок</a:t>
              </a:r>
              <a:endParaRPr lang="ru-RU" sz="1200" dirty="0"/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 flipV="1">
              <a:off x="2213137" y="3212976"/>
              <a:ext cx="630671" cy="461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2051722" y="4086060"/>
              <a:ext cx="792086" cy="52975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 flipV="1">
              <a:off x="5445549" y="3068960"/>
              <a:ext cx="1070667" cy="48286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4518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 txBox="1">
            <a:spLocks/>
          </p:cNvSpPr>
          <p:nvPr/>
        </p:nvSpPr>
        <p:spPr>
          <a:xfrm>
            <a:off x="54099" y="34685"/>
            <a:ext cx="8712968" cy="82068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marL="0" indent="363538"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Пример 1. Поиск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877272"/>
          </a:xfrm>
        </p:spPr>
        <p:txBody>
          <a:bodyPr>
            <a:normAutofit fontScale="70000" lnSpcReduction="20000"/>
          </a:bodyPr>
          <a:lstStyle/>
          <a:p>
            <a:pPr marL="566928" indent="-457200">
              <a:buFont typeface="+mj-lt"/>
              <a:buAutoNum type="arabicPeriod"/>
            </a:pPr>
            <a:r>
              <a:rPr lang="ru-RU" dirty="0"/>
              <a:t>Целевая ячейка, в которой должен получиться желаемый результат. Целевая ячейка может быть только одна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/>
              <a:t>Варианты оптимизации:  максимальное возможное значение, минимальное возможное значение или конкретное значение. Если требуется получить конкретное значение, то его следует указать в поле ввода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/>
              <a:t>Изменяемых ячеек может быть несколько: отдельные ячейки или диапазоны. Собственно, именно в них </a:t>
            </a:r>
            <a:r>
              <a:rPr lang="ru-RU" dirty="0" err="1"/>
              <a:t>Excel</a:t>
            </a:r>
            <a:r>
              <a:rPr lang="ru-RU" dirty="0"/>
              <a:t> перебирает варианты с тем, чтобы получить в целевой ячейке заданное значение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/>
              <a:t>Ограничения задаются с помощью кнопки </a:t>
            </a:r>
            <a:r>
              <a:rPr lang="ru-RU" b="1" dirty="0"/>
              <a:t>Добавить</a:t>
            </a:r>
            <a:r>
              <a:rPr lang="ru-RU" dirty="0"/>
              <a:t>. Задание ограничений, пожалуй, не менее важный и сложный этап, чем построение формул. Именно ограничения обеспечивают получение правильного результата. Ограничения можно задавать как для отдельных ячеек, так и для диапазонов. Помимо всем понятных знаков =, &gt;=, &lt;=, при задании ограничений можно использовать варианты </a:t>
            </a:r>
            <a:r>
              <a:rPr lang="ru-RU" b="1" dirty="0"/>
              <a:t>цел </a:t>
            </a:r>
            <a:r>
              <a:rPr lang="ru-RU" dirty="0"/>
              <a:t>(целое), </a:t>
            </a:r>
            <a:r>
              <a:rPr lang="ru-RU" b="1" dirty="0"/>
              <a:t>бин </a:t>
            </a:r>
            <a:r>
              <a:rPr lang="ru-RU" dirty="0"/>
              <a:t>(бинарное или двоичное, т.е. 0 или 1), </a:t>
            </a:r>
            <a:r>
              <a:rPr lang="ru-RU" b="1" dirty="0" smtClean="0"/>
              <a:t>раз </a:t>
            </a:r>
            <a:r>
              <a:rPr lang="ru-RU" dirty="0" smtClean="0"/>
              <a:t>(все разные)</a:t>
            </a:r>
            <a:r>
              <a:rPr lang="ru-RU" b="1" dirty="0" smtClean="0"/>
              <a:t>.</a:t>
            </a:r>
          </a:p>
          <a:p>
            <a:pPr marL="109728" indent="0">
              <a:buNone/>
            </a:pPr>
            <a:r>
              <a:rPr lang="ru-RU" dirty="0"/>
              <a:t>В данном примере ограничение только одно: коэффициент должен быть положительным. Это ограничение можно задать по-разному: либо установить явно, воспользовавшись </a:t>
            </a:r>
            <a:r>
              <a:rPr lang="ru-RU" dirty="0" smtClean="0"/>
              <a:t>кнопкой </a:t>
            </a:r>
            <a:r>
              <a:rPr lang="ru-RU" b="1" dirty="0" smtClean="0"/>
              <a:t>Добавить</a:t>
            </a:r>
            <a:r>
              <a:rPr lang="ru-RU" dirty="0"/>
              <a:t>, либо поставить флажок </a:t>
            </a:r>
            <a:r>
              <a:rPr lang="ru-RU" b="1" dirty="0"/>
              <a:t>Сделать переменные без ограничений неотрицательными</a:t>
            </a:r>
            <a:r>
              <a:rPr lang="ru-RU" b="1" dirty="0" smtClean="0"/>
              <a:t>.</a:t>
            </a:r>
          </a:p>
          <a:p>
            <a:pPr marL="566928" indent="-457200">
              <a:buFont typeface="+mj-lt"/>
              <a:buAutoNum type="arabicPeriod" startAt="5"/>
            </a:pPr>
            <a:r>
              <a:rPr lang="ru-RU" dirty="0"/>
              <a:t>После нажатия кнопки </a:t>
            </a:r>
            <a:r>
              <a:rPr lang="ru-RU" b="1" dirty="0"/>
              <a:t>Найти решение (Выполнить)</a:t>
            </a:r>
            <a:r>
              <a:rPr lang="ru-RU" dirty="0"/>
              <a:t> </a:t>
            </a:r>
            <a:r>
              <a:rPr lang="ru-RU" dirty="0" smtClean="0"/>
              <a:t> можно видеть </a:t>
            </a:r>
            <a:r>
              <a:rPr lang="ru-RU" dirty="0"/>
              <a:t>в таблице полученный результат. При этом на экране появляется диалоговое окно </a:t>
            </a:r>
            <a:r>
              <a:rPr lang="ru-RU" b="1" dirty="0"/>
              <a:t>Результаты поиска решения. 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785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5875"/>
            <a:ext cx="79057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marL="0" indent="363538"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Пример 1. Поиск решения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38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ru-RU" dirty="0"/>
              <a:t>Фирма производит две модели А и </a:t>
            </a:r>
            <a:r>
              <a:rPr lang="ru-RU" dirty="0" smtClean="0"/>
              <a:t>В.</a:t>
            </a:r>
            <a:endParaRPr lang="ru-RU" dirty="0"/>
          </a:p>
          <a:p>
            <a:pPr marL="109728" indent="0">
              <a:buNone/>
            </a:pPr>
            <a:r>
              <a:rPr lang="ru-RU" dirty="0"/>
              <a:t>Их производство ограничено наличием сырья </a:t>
            </a:r>
            <a:r>
              <a:rPr lang="ru-RU" dirty="0" smtClean="0"/>
              <a:t>и </a:t>
            </a:r>
            <a:r>
              <a:rPr lang="ru-RU" dirty="0"/>
              <a:t>временем машинной обработки.</a:t>
            </a:r>
          </a:p>
          <a:p>
            <a:pPr marL="109728" indent="0">
              <a:buNone/>
            </a:pPr>
            <a:r>
              <a:rPr lang="ru-RU" dirty="0"/>
              <a:t>Для каждого изделия модели А требуется 3 м² </a:t>
            </a:r>
            <a:r>
              <a:rPr lang="ru-RU" dirty="0" smtClean="0"/>
              <a:t>сырья, </a:t>
            </a:r>
            <a:r>
              <a:rPr lang="ru-RU" dirty="0"/>
              <a:t>а для изделия модели В - 4 м². Фирма может получить от своих поставщиков до 1700 м² </a:t>
            </a:r>
            <a:r>
              <a:rPr lang="ru-RU" dirty="0" smtClean="0"/>
              <a:t>сырья в </a:t>
            </a:r>
            <a:r>
              <a:rPr lang="ru-RU" dirty="0"/>
              <a:t>неделю.</a:t>
            </a:r>
          </a:p>
          <a:p>
            <a:pPr marL="109728" indent="0">
              <a:buNone/>
            </a:pPr>
            <a:r>
              <a:rPr lang="ru-RU" dirty="0"/>
              <a:t>Для каждого изделия модели А требуется 12 мин машинного времени, а для изделия модели В - 30 мин. </a:t>
            </a:r>
            <a:r>
              <a:rPr lang="ru-RU" dirty="0" smtClean="0"/>
              <a:t> В неделю </a:t>
            </a:r>
            <a:r>
              <a:rPr lang="ru-RU" dirty="0"/>
              <a:t>можно использовать 160 ч машинного времени.</a:t>
            </a:r>
          </a:p>
          <a:p>
            <a:pPr marL="109728" indent="0">
              <a:buNone/>
            </a:pPr>
            <a:r>
              <a:rPr lang="ru-RU" dirty="0"/>
              <a:t>Сколько изделий каждой модели следует выпускать фирме в неделю для достижения максимальной прибыли, если каждое изделие модели А приносит 60 руб. прибыли, а каждое изделие модели В - 120 руб. прибыли?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2. </a:t>
            </a:r>
            <a:r>
              <a:rPr lang="ru-RU" sz="3600" dirty="0" smtClean="0"/>
              <a:t>Максимизация прибыли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1824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54099" y="34685"/>
            <a:ext cx="8712968" cy="820688"/>
          </a:xfrm>
        </p:spPr>
        <p:txBody>
          <a:bodyPr/>
          <a:lstStyle/>
          <a:p>
            <a:r>
              <a:rPr lang="ru-RU" dirty="0" smtClean="0"/>
              <a:t>Пример 2. Поиск решения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79512" y="969099"/>
            <a:ext cx="8964487" cy="5888901"/>
            <a:chOff x="179512" y="969099"/>
            <a:chExt cx="8964487" cy="5888901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969099"/>
              <a:ext cx="6527427" cy="5366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Выноска 2 (без границы) 5"/>
            <p:cNvSpPr/>
            <p:nvPr/>
          </p:nvSpPr>
          <p:spPr>
            <a:xfrm>
              <a:off x="5723724" y="1628800"/>
              <a:ext cx="3096748" cy="648072"/>
            </a:xfrm>
            <a:prstGeom prst="callout2">
              <a:avLst>
                <a:gd name="adj1" fmla="val 15048"/>
                <a:gd name="adj2" fmla="val 3185"/>
                <a:gd name="adj3" fmla="val 15048"/>
                <a:gd name="adj4" fmla="val -350"/>
                <a:gd name="adj5" fmla="val 87984"/>
                <a:gd name="adj6" fmla="val -17139"/>
              </a:avLst>
            </a:prstGeom>
            <a:solidFill>
              <a:schemeClr val="bg1">
                <a:lumMod val="95000"/>
              </a:schemeClr>
            </a:solidFill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Исходные данные (минуты переведены в часы)</a:t>
              </a:r>
              <a:endParaRPr lang="ru-RU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" name="Выноска 2 (без границы) 6"/>
            <p:cNvSpPr/>
            <p:nvPr/>
          </p:nvSpPr>
          <p:spPr>
            <a:xfrm>
              <a:off x="5580112" y="2882753"/>
              <a:ext cx="2267744" cy="1008112"/>
            </a:xfrm>
            <a:prstGeom prst="callout2">
              <a:avLst>
                <a:gd name="adj1" fmla="val 15048"/>
                <a:gd name="adj2" fmla="val 3185"/>
                <a:gd name="adj3" fmla="val 15048"/>
                <a:gd name="adj4" fmla="val -350"/>
                <a:gd name="adj5" fmla="val 90658"/>
                <a:gd name="adj6" fmla="val -18026"/>
              </a:avLst>
            </a:prstGeom>
            <a:solidFill>
              <a:schemeClr val="bg1">
                <a:lumMod val="95000"/>
              </a:schemeClr>
            </a:solidFill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Искомые данные (изначально пустые)</a:t>
              </a:r>
              <a:endParaRPr lang="ru-RU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8" name="Выноска 2 (без границы) 7"/>
            <p:cNvSpPr/>
            <p:nvPr/>
          </p:nvSpPr>
          <p:spPr>
            <a:xfrm>
              <a:off x="5868144" y="4156652"/>
              <a:ext cx="3275855" cy="1008112"/>
            </a:xfrm>
            <a:prstGeom prst="callout2">
              <a:avLst>
                <a:gd name="adj1" fmla="val 15048"/>
                <a:gd name="adj2" fmla="val 3185"/>
                <a:gd name="adj3" fmla="val 15048"/>
                <a:gd name="adj4" fmla="val -350"/>
                <a:gd name="adj5" fmla="val 48083"/>
                <a:gd name="adj6" fmla="val -51766"/>
              </a:avLst>
            </a:prstGeom>
            <a:solidFill>
              <a:schemeClr val="bg1">
                <a:lumMod val="95000"/>
              </a:schemeClr>
            </a:solidFill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Целевая ячейка с формулой, подсчитывающей прибыль</a:t>
              </a:r>
            </a:p>
            <a:p>
              <a:r>
                <a:rPr lang="ru-RU" dirty="0">
                  <a:solidFill>
                    <a:schemeClr val="tx1"/>
                  </a:solidFill>
                  <a:latin typeface="Cambria" panose="02040503050406030204" pitchFamily="18" charset="0"/>
                </a:rPr>
                <a:t>=СУММПРОИЗВ(</a:t>
              </a:r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B5:C5;B9:C9</a:t>
              </a:r>
              <a:r>
                <a:rPr lang="ru-RU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)</a:t>
              </a:r>
              <a:endParaRPr lang="ru-RU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9" name="Выноска 2 (без границы) 8"/>
            <p:cNvSpPr/>
            <p:nvPr/>
          </p:nvSpPr>
          <p:spPr>
            <a:xfrm>
              <a:off x="179512" y="6021288"/>
              <a:ext cx="4104456" cy="836712"/>
            </a:xfrm>
            <a:prstGeom prst="callout2">
              <a:avLst>
                <a:gd name="adj1" fmla="val 8357"/>
                <a:gd name="adj2" fmla="val 91843"/>
                <a:gd name="adj3" fmla="val 8357"/>
                <a:gd name="adj4" fmla="val 86945"/>
                <a:gd name="adj5" fmla="val -50026"/>
                <a:gd name="adj6" fmla="val 75083"/>
              </a:avLst>
            </a:prstGeom>
            <a:solidFill>
              <a:schemeClr val="bg1">
                <a:lumMod val="95000"/>
              </a:schemeClr>
            </a:solidFill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Формулы для подсчета суммарного кол-ва сырья и машин. времени для дальнейшего задания ограничений</a:t>
              </a:r>
            </a:p>
          </p:txBody>
        </p:sp>
        <p:sp>
          <p:nvSpPr>
            <p:cNvPr id="10" name="Выноска 2 (без границы) 9"/>
            <p:cNvSpPr/>
            <p:nvPr/>
          </p:nvSpPr>
          <p:spPr>
            <a:xfrm>
              <a:off x="5162564" y="6021288"/>
              <a:ext cx="3441884" cy="836712"/>
            </a:xfrm>
            <a:prstGeom prst="callout2">
              <a:avLst>
                <a:gd name="adj1" fmla="val 8357"/>
                <a:gd name="adj2" fmla="val 91843"/>
                <a:gd name="adj3" fmla="val 8357"/>
                <a:gd name="adj4" fmla="val 86945"/>
                <a:gd name="adj5" fmla="val -67869"/>
                <a:gd name="adj6" fmla="val 23576"/>
              </a:avLst>
            </a:prstGeom>
            <a:solidFill>
              <a:schemeClr val="bg1">
                <a:lumMod val="95000"/>
              </a:schemeClr>
            </a:solidFill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Эти ячейки будут использоваться для задания ограничений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36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54099" y="34685"/>
            <a:ext cx="8712968" cy="820688"/>
          </a:xfrm>
        </p:spPr>
        <p:txBody>
          <a:bodyPr/>
          <a:lstStyle/>
          <a:p>
            <a:r>
              <a:rPr lang="ru-RU" dirty="0" smtClean="0"/>
              <a:t>Пример 2. Поиск решения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421632" y="855282"/>
            <a:ext cx="5958680" cy="6030102"/>
            <a:chOff x="1421632" y="855282"/>
            <a:chExt cx="5958680" cy="6030102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632" y="855282"/>
              <a:ext cx="5958680" cy="6030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Скругленный прямоугольник 10"/>
            <p:cNvSpPr/>
            <p:nvPr/>
          </p:nvSpPr>
          <p:spPr>
            <a:xfrm>
              <a:off x="3818350" y="1322377"/>
              <a:ext cx="792088" cy="432048"/>
            </a:xfrm>
            <a:prstGeom prst="roundRect">
              <a:avLst/>
            </a:prstGeom>
            <a:noFill/>
            <a:ln w="57150" cmpd="thinThick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2107907" y="1700808"/>
              <a:ext cx="1044116" cy="432048"/>
            </a:xfrm>
            <a:prstGeom prst="roundRect">
              <a:avLst/>
            </a:prstGeom>
            <a:noFill/>
            <a:ln w="57150" cmpd="thinThick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1585849" y="2280048"/>
              <a:ext cx="1044116" cy="432048"/>
            </a:xfrm>
            <a:prstGeom prst="roundRect">
              <a:avLst/>
            </a:prstGeom>
            <a:noFill/>
            <a:ln w="57150" cmpd="thinThick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Скругленный прямоугольник 13"/>
            <p:cNvSpPr/>
            <p:nvPr/>
          </p:nvSpPr>
          <p:spPr>
            <a:xfrm>
              <a:off x="1730118" y="2887621"/>
              <a:ext cx="1185698" cy="945389"/>
            </a:xfrm>
            <a:prstGeom prst="roundRect">
              <a:avLst/>
            </a:prstGeom>
            <a:noFill/>
            <a:ln w="57150" cmpd="thinThick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4499992" y="6309320"/>
              <a:ext cx="1539180" cy="432048"/>
            </a:xfrm>
            <a:prstGeom prst="roundRect">
              <a:avLst/>
            </a:prstGeom>
            <a:noFill/>
            <a:ln w="57150" cmpd="thinThick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6923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66928" indent="-457200">
              <a:buFont typeface="+mj-lt"/>
              <a:buAutoNum type="arabicPeriod"/>
            </a:pPr>
            <a:r>
              <a:rPr lang="ru-RU" dirty="0"/>
              <a:t>Целевая ячейка B12 содержит формулу для расчёта прибыли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/>
              <a:t>Параметр оптимизации - максимум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/>
              <a:t>Изменяемые ячейки B9:C9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/>
              <a:t>Ограничения: найденные значения должны быть целыми, неотрицательными; общее количество машинного времени не должно превышать 160 ч (ссылка на ячейку D16); общее количество сырья не должно превышать 1700 м² (ссылка на ячейку D15). Здесь вместо ссылок на ячейки D15 и D16 можно было указать числа, но при использовании ссылок какие-либо изменения ограничений можно производить прямо в таблице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/>
              <a:t>Нажимаем кнопку </a:t>
            </a:r>
            <a:r>
              <a:rPr lang="ru-RU" b="1" dirty="0"/>
              <a:t>Найти решение (Выполнить)</a:t>
            </a:r>
            <a:r>
              <a:rPr lang="ru-RU" dirty="0"/>
              <a:t> и после подтверждения получаем </a:t>
            </a:r>
            <a:r>
              <a:rPr lang="ru-RU" dirty="0" smtClean="0"/>
              <a:t>результат</a:t>
            </a:r>
            <a:r>
              <a:rPr lang="ru-RU" dirty="0"/>
              <a:t> </a:t>
            </a:r>
          </a:p>
          <a:p>
            <a:endParaRPr lang="ru-RU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2. Поиск решения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1924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2. Поиск решения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2776"/>
            <a:ext cx="5177557" cy="444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862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ru-RU" dirty="0" smtClean="0"/>
              <a:t>На заказ строительной </a:t>
            </a:r>
            <a:r>
              <a:rPr lang="ru-RU" dirty="0"/>
              <a:t>компании песок </a:t>
            </a:r>
            <a:r>
              <a:rPr lang="ru-RU" dirty="0" smtClean="0"/>
              <a:t>перевозится </a:t>
            </a:r>
            <a:r>
              <a:rPr lang="ru-RU" dirty="0"/>
              <a:t>от трех поставщиков (карьеров) пяти потребителям (строительным площадкам). Стоимость на доставку включается в себестоимость объекта,  поэтому строительная компания заинтересована обеспечить потребности своих стройплощадок в песке самым дешевым способом.</a:t>
            </a:r>
          </a:p>
          <a:p>
            <a:pPr marL="109728" indent="0">
              <a:buNone/>
            </a:pPr>
            <a:r>
              <a:rPr lang="ru-RU" dirty="0"/>
              <a:t>Дано: запасы песка на карьерах; потребности в песке стройплощадок; затраты на транспортировку между каждой парой «поставщик-потребитель».</a:t>
            </a:r>
          </a:p>
          <a:p>
            <a:pPr marL="109728" indent="0">
              <a:buNone/>
            </a:pPr>
            <a:r>
              <a:rPr lang="ru-RU" dirty="0"/>
              <a:t> </a:t>
            </a:r>
          </a:p>
          <a:p>
            <a:pPr marL="109728" indent="0">
              <a:buNone/>
            </a:pPr>
            <a:r>
              <a:rPr lang="ru-RU" dirty="0"/>
              <a:t>Нужно найти схему оптимальных перевозок для удовлетворения нужд (откуда и куда), при которой общие затраты на транспортировку были бы минимальными.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3. </a:t>
            </a:r>
            <a:r>
              <a:rPr lang="ru-RU" sz="3600" dirty="0" smtClean="0"/>
              <a:t>Транспортная задача (минимизация затрат)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59380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54099" y="34685"/>
            <a:ext cx="8712968" cy="820688"/>
          </a:xfrm>
        </p:spPr>
        <p:txBody>
          <a:bodyPr/>
          <a:lstStyle/>
          <a:p>
            <a:r>
              <a:rPr lang="ru-RU" dirty="0" smtClean="0"/>
              <a:t>Пример 3. Поиск решения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26969" y="978092"/>
            <a:ext cx="8778549" cy="5619260"/>
            <a:chOff x="226969" y="978092"/>
            <a:chExt cx="8778549" cy="5619260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969" y="978092"/>
              <a:ext cx="6619875" cy="435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Выноска 2 (без границы) 5"/>
            <p:cNvSpPr/>
            <p:nvPr/>
          </p:nvSpPr>
          <p:spPr>
            <a:xfrm>
              <a:off x="6047252" y="1556792"/>
              <a:ext cx="2773220" cy="1008112"/>
            </a:xfrm>
            <a:prstGeom prst="callout2">
              <a:avLst>
                <a:gd name="adj1" fmla="val 15048"/>
                <a:gd name="adj2" fmla="val 3185"/>
                <a:gd name="adj3" fmla="val 15048"/>
                <a:gd name="adj4" fmla="val -350"/>
                <a:gd name="adj5" fmla="val 50635"/>
                <a:gd name="adj6" fmla="val -18344"/>
              </a:avLst>
            </a:prstGeom>
            <a:solidFill>
              <a:schemeClr val="bg1">
                <a:lumMod val="95000"/>
              </a:schemeClr>
            </a:solidFill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Исходные данные: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ru-RU" sz="150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Затраты на перевозку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ru-RU" sz="150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Потребности потребителей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ru-RU" sz="150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Запасы поставщиков</a:t>
              </a:r>
              <a:endParaRPr lang="ru-RU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" name="Выноска 2 (без границы) 6"/>
            <p:cNvSpPr/>
            <p:nvPr/>
          </p:nvSpPr>
          <p:spPr>
            <a:xfrm>
              <a:off x="6804248" y="3068794"/>
              <a:ext cx="2201270" cy="864262"/>
            </a:xfrm>
            <a:prstGeom prst="callout2">
              <a:avLst>
                <a:gd name="adj1" fmla="val 12889"/>
                <a:gd name="adj2" fmla="val 5728"/>
                <a:gd name="adj3" fmla="val 12890"/>
                <a:gd name="adj4" fmla="val -69865"/>
                <a:gd name="adj5" fmla="val 61431"/>
                <a:gd name="adj6" fmla="val -88481"/>
              </a:avLst>
            </a:prstGeom>
            <a:solidFill>
              <a:schemeClr val="bg1">
                <a:lumMod val="95000"/>
              </a:schemeClr>
            </a:solidFill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Искомые значения (изначально пустые</a:t>
              </a:r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 -</a:t>
              </a:r>
              <a:r>
                <a:rPr lang="ru-RU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B12:F14)</a:t>
              </a:r>
              <a:endParaRPr lang="ru-RU" dirty="0" smtClean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9" name="Выноска 2 (без границы) 8"/>
            <p:cNvSpPr/>
            <p:nvPr/>
          </p:nvSpPr>
          <p:spPr>
            <a:xfrm>
              <a:off x="5652120" y="4581128"/>
              <a:ext cx="2773220" cy="1008112"/>
            </a:xfrm>
            <a:prstGeom prst="callout2">
              <a:avLst>
                <a:gd name="adj1" fmla="val 15048"/>
                <a:gd name="adj2" fmla="val 3185"/>
                <a:gd name="adj3" fmla="val 15048"/>
                <a:gd name="adj4" fmla="val -350"/>
                <a:gd name="adj5" fmla="val -53027"/>
                <a:gd name="adj6" fmla="val -11615"/>
              </a:avLst>
            </a:prstGeom>
            <a:solidFill>
              <a:schemeClr val="bg1">
                <a:lumMod val="95000"/>
              </a:schemeClr>
            </a:solidFill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Формулы для расчета суммарных объемов перевозки песка</a:t>
              </a:r>
              <a:endParaRPr lang="ru-RU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 flipH="1" flipV="1">
              <a:off x="3923928" y="4221088"/>
              <a:ext cx="1728192" cy="50405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Выноска 2 (без границы) 11"/>
            <p:cNvSpPr/>
            <p:nvPr/>
          </p:nvSpPr>
          <p:spPr>
            <a:xfrm>
              <a:off x="2537318" y="5589240"/>
              <a:ext cx="3690866" cy="1008112"/>
            </a:xfrm>
            <a:prstGeom prst="callout2">
              <a:avLst>
                <a:gd name="adj1" fmla="val 15048"/>
                <a:gd name="adj2" fmla="val 3185"/>
                <a:gd name="adj3" fmla="val 15048"/>
                <a:gd name="adj4" fmla="val -350"/>
                <a:gd name="adj5" fmla="val -56729"/>
                <a:gd name="adj6" fmla="val -848"/>
              </a:avLst>
            </a:prstGeom>
            <a:solidFill>
              <a:schemeClr val="bg1">
                <a:lumMod val="95000"/>
              </a:schemeClr>
            </a:solidFill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Целевая ячейка с формулой, подсчитывающей затраты на транспортировку:</a:t>
              </a:r>
            </a:p>
            <a:p>
              <a:r>
                <a:rPr lang="ru-RU" dirty="0">
                  <a:solidFill>
                    <a:schemeClr val="tx1"/>
                  </a:solidFill>
                  <a:latin typeface="Cambria" panose="02040503050406030204" pitchFamily="18" charset="0"/>
                </a:rPr>
                <a:t>=</a:t>
              </a:r>
              <a:r>
                <a:rPr lang="ru-RU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СУММПРОИЗВ(</a:t>
              </a:r>
              <a:r>
                <a:rPr lang="en-US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B4:F6;B12:F14</a:t>
              </a:r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)</a:t>
              </a:r>
              <a:endParaRPr lang="ru-RU" dirty="0" smtClean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708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говорят о формулах массива, подразумевается, что это нормальная формула </a:t>
            </a:r>
            <a:r>
              <a:rPr lang="ru-RU" dirty="0" err="1"/>
              <a:t>Excel</a:t>
            </a:r>
            <a:r>
              <a:rPr lang="ru-RU" dirty="0"/>
              <a:t> (СУММ, МАКС, СЧЁТЕСЛИ…), но немного измененная, чтобы принять в качестве входных данных массив или набор массивов. </a:t>
            </a:r>
          </a:p>
          <a:p>
            <a:r>
              <a:rPr lang="ru-RU" b="1" i="1" dirty="0" smtClean="0"/>
              <a:t>Формулы </a:t>
            </a:r>
            <a:r>
              <a:rPr lang="ru-RU" b="1" i="1" dirty="0"/>
              <a:t>массива</a:t>
            </a:r>
            <a:r>
              <a:rPr lang="ru-RU" dirty="0"/>
              <a:t> в </a:t>
            </a:r>
            <a:r>
              <a:rPr lang="ru-RU" dirty="0" err="1"/>
              <a:t>Excel</a:t>
            </a:r>
            <a:r>
              <a:rPr lang="ru-RU" dirty="0"/>
              <a:t> - это специальные формулы для обработки данных из </a:t>
            </a:r>
            <a:r>
              <a:rPr lang="ru-RU" dirty="0" smtClean="0"/>
              <a:t>одномерных и двумерных массивов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Формулы </a:t>
            </a:r>
            <a:r>
              <a:rPr lang="ru-RU" dirty="0"/>
              <a:t>массива делятся на две категории - те, что возвращают одно значение и те, что дают на выходе целый набор (массив) </a:t>
            </a:r>
            <a:r>
              <a:rPr lang="ru-RU" dirty="0" smtClean="0"/>
              <a:t>значен</a:t>
            </a:r>
            <a:r>
              <a:rPr lang="ru-RU" dirty="0"/>
              <a:t>ий</a:t>
            </a:r>
            <a:r>
              <a:rPr lang="ru-RU" dirty="0" smtClean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Формулы массивов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8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54099" y="34685"/>
            <a:ext cx="8712968" cy="820688"/>
          </a:xfrm>
        </p:spPr>
        <p:txBody>
          <a:bodyPr/>
          <a:lstStyle/>
          <a:p>
            <a:r>
              <a:rPr lang="ru-RU" dirty="0" smtClean="0"/>
              <a:t>Пример 3. Поиск решения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2267744" y="908720"/>
            <a:ext cx="5562600" cy="5629275"/>
            <a:chOff x="2267744" y="908720"/>
            <a:chExt cx="5562600" cy="5629275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908720"/>
              <a:ext cx="5562600" cy="562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Скругленный прямоугольник 10"/>
            <p:cNvSpPr/>
            <p:nvPr/>
          </p:nvSpPr>
          <p:spPr>
            <a:xfrm>
              <a:off x="4594211" y="1322377"/>
              <a:ext cx="792088" cy="432048"/>
            </a:xfrm>
            <a:prstGeom prst="roundRect">
              <a:avLst/>
            </a:prstGeom>
            <a:noFill/>
            <a:ln w="57150" cmpd="thinThick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3839445" y="1714533"/>
              <a:ext cx="792088" cy="432048"/>
            </a:xfrm>
            <a:prstGeom prst="roundRect">
              <a:avLst/>
            </a:prstGeom>
            <a:noFill/>
            <a:ln w="57150" cmpd="thinThick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Скругленный прямоугольник 13"/>
            <p:cNvSpPr/>
            <p:nvPr/>
          </p:nvSpPr>
          <p:spPr>
            <a:xfrm>
              <a:off x="2483768" y="2162672"/>
              <a:ext cx="936104" cy="432048"/>
            </a:xfrm>
            <a:prstGeom prst="roundRect">
              <a:avLst/>
            </a:prstGeom>
            <a:noFill/>
            <a:ln w="57150" cmpd="thinThick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2555775" y="2708920"/>
              <a:ext cx="2038435" cy="576064"/>
            </a:xfrm>
            <a:prstGeom prst="roundRect">
              <a:avLst/>
            </a:prstGeom>
            <a:noFill/>
            <a:ln w="57150" cmpd="thinThick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Скругленный прямоугольник 15"/>
            <p:cNvSpPr/>
            <p:nvPr/>
          </p:nvSpPr>
          <p:spPr>
            <a:xfrm>
              <a:off x="2267744" y="4437112"/>
              <a:ext cx="3672408" cy="432048"/>
            </a:xfrm>
            <a:prstGeom prst="roundRect">
              <a:avLst/>
            </a:prstGeom>
            <a:noFill/>
            <a:ln w="57150" cmpd="thinThick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5239848" y="5911957"/>
              <a:ext cx="1276367" cy="504057"/>
            </a:xfrm>
            <a:prstGeom prst="roundRect">
              <a:avLst/>
            </a:prstGeom>
            <a:noFill/>
            <a:ln w="57150" cmpd="thinThick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58155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54099" y="34685"/>
            <a:ext cx="8712968" cy="820688"/>
          </a:xfrm>
        </p:spPr>
        <p:txBody>
          <a:bodyPr/>
          <a:lstStyle/>
          <a:p>
            <a:r>
              <a:rPr lang="ru-RU" dirty="0" smtClean="0"/>
              <a:t>Пример 3. Поиск решения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814502" cy="517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3645024"/>
            <a:ext cx="8784976" cy="79208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чтобы </a:t>
            </a:r>
            <a:r>
              <a:rPr lang="ru-RU" dirty="0" err="1"/>
              <a:t>Excel</a:t>
            </a:r>
            <a:r>
              <a:rPr lang="ru-RU" dirty="0"/>
              <a:t> воспринял </a:t>
            </a:r>
            <a:r>
              <a:rPr lang="ru-RU" dirty="0" smtClean="0"/>
              <a:t>формулу </a:t>
            </a:r>
            <a:r>
              <a:rPr lang="ru-RU" dirty="0"/>
              <a:t>как формулу массива нажимают не </a:t>
            </a:r>
            <a:r>
              <a:rPr lang="ru-RU" b="1" dirty="0" err="1"/>
              <a:t>Enter</a:t>
            </a:r>
            <a:r>
              <a:rPr lang="ru-RU" dirty="0"/>
              <a:t>, как обычно, а </a:t>
            </a:r>
            <a:r>
              <a:rPr lang="ru-RU" b="1" dirty="0" err="1"/>
              <a:t>Ctrl</a:t>
            </a:r>
            <a:r>
              <a:rPr lang="ru-RU" b="1" dirty="0"/>
              <a:t> + </a:t>
            </a:r>
            <a:r>
              <a:rPr lang="ru-RU" b="1" dirty="0" err="1"/>
              <a:t>Shift</a:t>
            </a:r>
            <a:r>
              <a:rPr lang="ru-RU" b="1" dirty="0"/>
              <a:t> + </a:t>
            </a:r>
            <a:r>
              <a:rPr lang="ru-RU" b="1" dirty="0" err="1"/>
              <a:t>Enter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Формулы массивов</a:t>
            </a:r>
            <a:endParaRPr lang="ru-RU" dirty="0"/>
          </a:p>
        </p:txBody>
      </p:sp>
      <p:pic>
        <p:nvPicPr>
          <p:cNvPr id="7170" name="Picture 2" descr="arrays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3962267" cy="221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rrays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93564"/>
            <a:ext cx="4227667" cy="211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rrays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41" y="4342137"/>
            <a:ext cx="4010372" cy="233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7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Если формула массива расположена не в одной </a:t>
            </a:r>
            <a:r>
              <a:rPr lang="ru-RU" dirty="0" smtClean="0"/>
              <a:t>ячейке, </a:t>
            </a:r>
            <a:r>
              <a:rPr lang="ru-RU" dirty="0"/>
              <a:t>а в нескольких </a:t>
            </a:r>
            <a:r>
              <a:rPr lang="ru-RU" dirty="0" smtClean="0"/>
              <a:t>ячейках, </a:t>
            </a:r>
            <a:r>
              <a:rPr lang="ru-RU" dirty="0"/>
              <a:t>то </a:t>
            </a:r>
            <a:r>
              <a:rPr lang="ru-RU" dirty="0" err="1"/>
              <a:t>Excel</a:t>
            </a:r>
            <a:r>
              <a:rPr lang="ru-RU" dirty="0"/>
              <a:t> не позволит редактировать или удалить одну отдельно взятую </a:t>
            </a:r>
            <a:r>
              <a:rPr lang="ru-RU" dirty="0" smtClean="0"/>
              <a:t>и </a:t>
            </a:r>
            <a:r>
              <a:rPr lang="ru-RU" dirty="0"/>
              <a:t>выдаст предупреждающее сообщение </a:t>
            </a:r>
            <a:r>
              <a:rPr lang="en-US" dirty="0" smtClean="0"/>
              <a:t>”</a:t>
            </a:r>
            <a:r>
              <a:rPr lang="ru-RU" b="1" dirty="0" smtClean="0"/>
              <a:t>Невозможно </a:t>
            </a:r>
            <a:r>
              <a:rPr lang="ru-RU" b="1" dirty="0"/>
              <a:t>изменить часть </a:t>
            </a:r>
            <a:r>
              <a:rPr lang="ru-RU" b="1" dirty="0" smtClean="0"/>
              <a:t>массива</a:t>
            </a:r>
            <a:r>
              <a:rPr lang="en-US" b="1" dirty="0" smtClean="0"/>
              <a:t>”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Для редактирования формулы массива необходимо выделить весь диапазон </a:t>
            </a:r>
            <a:r>
              <a:rPr lang="ru-RU" dirty="0" smtClean="0"/>
              <a:t>и </a:t>
            </a:r>
            <a:r>
              <a:rPr lang="ru-RU" dirty="0"/>
              <a:t>изменить формулу в строке формул (или нажав </a:t>
            </a:r>
            <a:r>
              <a:rPr lang="ru-RU" b="1" dirty="0"/>
              <a:t>F2</a:t>
            </a:r>
            <a:r>
              <a:rPr lang="ru-RU" dirty="0"/>
              <a:t>). Затем необходимо повторить ввод измененной формулы массива, нажав сочетание клавиш </a:t>
            </a:r>
            <a:r>
              <a:rPr lang="ru-RU" b="1" dirty="0" err="1"/>
              <a:t>Ctrl</a:t>
            </a:r>
            <a:r>
              <a:rPr lang="ru-RU" b="1" dirty="0"/>
              <a:t> + </a:t>
            </a:r>
            <a:r>
              <a:rPr lang="ru-RU" b="1" dirty="0" err="1"/>
              <a:t>Shift</a:t>
            </a:r>
            <a:r>
              <a:rPr lang="ru-RU" b="1" dirty="0"/>
              <a:t> + </a:t>
            </a:r>
            <a:r>
              <a:rPr lang="ru-RU" b="1" dirty="0" err="1"/>
              <a:t>Enter</a:t>
            </a:r>
            <a:r>
              <a:rPr lang="ru-RU" b="1" dirty="0"/>
              <a:t>.</a:t>
            </a:r>
            <a:endParaRPr lang="ru-RU" dirty="0"/>
          </a:p>
          <a:p>
            <a:r>
              <a:rPr lang="ru-RU" dirty="0" err="1"/>
              <a:t>Excel</a:t>
            </a:r>
            <a:r>
              <a:rPr lang="ru-RU" dirty="0"/>
              <a:t> также не позволит свободно перемещать ячейки, входящие в формулу массива или добавлять новые строки-столбцы-ячейки в диапазон формулы массива 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0"/>
            <a:r>
              <a:rPr lang="ru-RU" dirty="0" smtClean="0"/>
              <a:t>Редактирование формулы массива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16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1328"/>
            <a:ext cx="8856984" cy="939560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en-US" dirty="0"/>
              <a:t>Excel</a:t>
            </a:r>
            <a:r>
              <a:rPr lang="ru-RU" dirty="0"/>
              <a:t> имеются функции рабочего листа для работы с матрицами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Матрицы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8542"/>
              </p:ext>
            </p:extLst>
          </p:nvPr>
        </p:nvGraphicFramePr>
        <p:xfrm>
          <a:off x="467544" y="2492898"/>
          <a:ext cx="8496944" cy="3251967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3960440"/>
                <a:gridCol w="4536504"/>
              </a:tblGrid>
              <a:tr h="44723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1" dirty="0">
                          <a:effectLst/>
                          <a:latin typeface="Calibri" panose="020F0502020204030204" pitchFamily="34" charset="0"/>
                        </a:rPr>
                        <a:t>Функция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1" dirty="0">
                          <a:effectLst/>
                          <a:latin typeface="Calibri" panose="020F0502020204030204" pitchFamily="34" charset="0"/>
                        </a:rPr>
                        <a:t>Описание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44723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1" dirty="0">
                          <a:effectLst/>
                          <a:latin typeface="Calibri" panose="020F0502020204030204" pitchFamily="34" charset="0"/>
                        </a:rPr>
                        <a:t>МОБР(массив)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dirty="0">
                          <a:effectLst/>
                          <a:latin typeface="Cambria" panose="02040503050406030204" pitchFamily="18" charset="0"/>
                        </a:rPr>
                        <a:t>Возвращает обратную матрицу</a:t>
                      </a:r>
                      <a:endParaRPr lang="ru-RU" sz="24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723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1" dirty="0">
                          <a:effectLst/>
                          <a:latin typeface="Calibri" panose="020F0502020204030204" pitchFamily="34" charset="0"/>
                        </a:rPr>
                        <a:t>МОПРЕД(массив)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dirty="0">
                          <a:effectLst/>
                          <a:latin typeface="Cambria" panose="02040503050406030204" pitchFamily="18" charset="0"/>
                        </a:rPr>
                        <a:t>Возвращает определитель матрицы</a:t>
                      </a:r>
                      <a:endParaRPr lang="ru-RU" sz="24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9446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1" dirty="0" smtClean="0">
                          <a:effectLst/>
                          <a:latin typeface="Calibri" panose="020F0502020204030204" pitchFamily="34" charset="0"/>
                        </a:rPr>
                        <a:t>МУМНОЖ(массив1;массив2</a:t>
                      </a:r>
                      <a:r>
                        <a:rPr lang="ru-RU" sz="2400" b="1" dirty="0"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dirty="0">
                          <a:effectLst/>
                          <a:latin typeface="Cambria" panose="02040503050406030204" pitchFamily="18" charset="0"/>
                        </a:rPr>
                        <a:t>Возвращает матричное произведение двух матриц</a:t>
                      </a:r>
                      <a:endParaRPr lang="ru-RU" sz="24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723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1" dirty="0">
                          <a:effectLst/>
                          <a:latin typeface="Calibri" panose="020F0502020204030204" pitchFamily="34" charset="0"/>
                        </a:rPr>
                        <a:t>ТРАНСП(массив)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dirty="0">
                          <a:effectLst/>
                          <a:latin typeface="Cambria" panose="02040503050406030204" pitchFamily="18" charset="0"/>
                        </a:rPr>
                        <a:t>Возвращает транспонированную матрицу</a:t>
                      </a:r>
                      <a:endParaRPr lang="ru-RU" sz="24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1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Решить систему линейных уравнений А</a:t>
            </a:r>
            <a:r>
              <a:rPr lang="ru-RU" baseline="30000" dirty="0"/>
              <a:t>2</a:t>
            </a:r>
            <a:r>
              <a:rPr lang="ru-RU" dirty="0"/>
              <a:t>А</a:t>
            </a:r>
            <a:r>
              <a:rPr lang="ru-RU" baseline="30000" dirty="0"/>
              <a:t>Т</a:t>
            </a:r>
            <a:r>
              <a:rPr lang="ru-RU" dirty="0"/>
              <a:t>Х=В, </a:t>
            </a:r>
            <a:r>
              <a:rPr lang="ru-RU" dirty="0" smtClean="0"/>
              <a:t>где</a:t>
            </a:r>
          </a:p>
          <a:p>
            <a:pPr lvl="0"/>
            <a:endParaRPr lang="ru-RU" dirty="0"/>
          </a:p>
          <a:p>
            <a:pPr lvl="0"/>
            <a:endParaRPr lang="ru-RU" dirty="0" smtClean="0"/>
          </a:p>
          <a:p>
            <a:pPr lvl="0"/>
            <a:endParaRPr lang="ru-RU" dirty="0"/>
          </a:p>
          <a:p>
            <a:pPr lvl="0"/>
            <a:endParaRPr lang="ru-RU" dirty="0" smtClean="0"/>
          </a:p>
          <a:p>
            <a:r>
              <a:rPr lang="ru-RU" dirty="0" smtClean="0"/>
              <a:t>Решение линейной </a:t>
            </a:r>
            <a:r>
              <a:rPr lang="ru-RU" dirty="0"/>
              <a:t>системы </a:t>
            </a:r>
            <a:r>
              <a:rPr lang="ru-RU" b="1" dirty="0"/>
              <a:t>АХ = В</a:t>
            </a:r>
            <a:r>
              <a:rPr lang="ru-RU" dirty="0"/>
              <a:t>, где А – матрица коэффициентов, В – столбец (вектор) свободных членов, Х – столбец (вектор) неизвестных, имеет вид Х = А</a:t>
            </a:r>
            <a:r>
              <a:rPr lang="ru-RU" baseline="30000" dirty="0"/>
              <a:t>-1</a:t>
            </a:r>
            <a:r>
              <a:rPr lang="ru-RU" dirty="0"/>
              <a:t>В, где А</a:t>
            </a:r>
            <a:r>
              <a:rPr lang="ru-RU" baseline="30000" dirty="0"/>
              <a:t>-1</a:t>
            </a:r>
            <a:r>
              <a:rPr lang="ru-RU" dirty="0"/>
              <a:t> – обратная матрица к А.</a:t>
            </a:r>
          </a:p>
          <a:p>
            <a:pPr lvl="0"/>
            <a:r>
              <a:rPr lang="ru-RU" dirty="0" smtClean="0"/>
              <a:t>Тогда для исходного уравнения А</a:t>
            </a:r>
            <a:r>
              <a:rPr lang="ru-RU" baseline="30000" dirty="0" smtClean="0"/>
              <a:t>2</a:t>
            </a:r>
            <a:r>
              <a:rPr lang="ru-RU" dirty="0" smtClean="0"/>
              <a:t>А</a:t>
            </a:r>
            <a:r>
              <a:rPr lang="ru-RU" baseline="30000" dirty="0" smtClean="0"/>
              <a:t>Т</a:t>
            </a:r>
            <a:r>
              <a:rPr lang="ru-RU" dirty="0" smtClean="0"/>
              <a:t>Х=В, решение будет находиться по формуле: Х= (А</a:t>
            </a:r>
            <a:r>
              <a:rPr lang="ru-RU" baseline="30000" dirty="0" smtClean="0"/>
              <a:t>2</a:t>
            </a:r>
            <a:r>
              <a:rPr lang="ru-RU" dirty="0" smtClean="0"/>
              <a:t>А</a:t>
            </a:r>
            <a:r>
              <a:rPr lang="ru-RU" baseline="30000" dirty="0" smtClean="0"/>
              <a:t>Т</a:t>
            </a:r>
            <a:r>
              <a:rPr lang="ru-RU" dirty="0" smtClean="0"/>
              <a:t>)</a:t>
            </a:r>
            <a:r>
              <a:rPr lang="ru-RU" baseline="30000" dirty="0" smtClean="0"/>
              <a:t>-1</a:t>
            </a:r>
            <a:r>
              <a:rPr lang="ru-RU" dirty="0"/>
              <a:t>В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rmAutofit fontScale="90000"/>
          </a:bodyPr>
          <a:lstStyle/>
          <a:p>
            <a:pPr indent="269875"/>
            <a:r>
              <a:rPr lang="ru-RU" dirty="0" smtClean="0"/>
              <a:t>Пример. </a:t>
            </a:r>
            <a:r>
              <a:rPr lang="ru-RU" sz="2900" dirty="0" smtClean="0"/>
              <a:t>Решение системы линейных уравнений</a:t>
            </a:r>
            <a:endParaRPr lang="ru-RU" sz="29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924846"/>
              </p:ext>
            </p:extLst>
          </p:nvPr>
        </p:nvGraphicFramePr>
        <p:xfrm>
          <a:off x="683568" y="1916832"/>
          <a:ext cx="2016224" cy="156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Формула" r:id="rId3" imgW="1180800" imgH="914400" progId="Equation.3">
                  <p:embed/>
                </p:oleObj>
              </mc:Choice>
              <mc:Fallback>
                <p:oleObj name="Формула" r:id="rId3" imgW="11808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1916832"/>
                        <a:ext cx="2016224" cy="156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086289"/>
              </p:ext>
            </p:extLst>
          </p:nvPr>
        </p:nvGraphicFramePr>
        <p:xfrm>
          <a:off x="2987824" y="1844824"/>
          <a:ext cx="936104" cy="164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Формула" r:id="rId5" imgW="520560" imgH="914400" progId="Equation.3">
                  <p:embed/>
                </p:oleObj>
              </mc:Choice>
              <mc:Fallback>
                <p:oleObj name="Формула" r:id="rId5" imgW="52056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824" y="1844824"/>
                        <a:ext cx="936104" cy="1643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63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616624"/>
          </a:xfrm>
        </p:spPr>
        <p:txBody>
          <a:bodyPr>
            <a:normAutofit fontScale="85000" lnSpcReduction="10000"/>
          </a:bodyPr>
          <a:lstStyle/>
          <a:p>
            <a:pPr lvl="0">
              <a:spcBef>
                <a:spcPts val="0"/>
              </a:spcBef>
            </a:pPr>
            <a:r>
              <a:rPr lang="ru-RU" dirty="0" smtClean="0"/>
              <a:t>Ввести </a:t>
            </a:r>
            <a:r>
              <a:rPr lang="ru-RU" dirty="0"/>
              <a:t>элементы матрицы А в диапазон ячеек </a:t>
            </a:r>
            <a:r>
              <a:rPr lang="ru-RU" dirty="0" smtClean="0"/>
              <a:t>А2:</a:t>
            </a:r>
            <a:r>
              <a:rPr lang="en-US" dirty="0" smtClean="0"/>
              <a:t>D6</a:t>
            </a:r>
            <a:r>
              <a:rPr lang="ru-RU" dirty="0" smtClean="0"/>
              <a:t>.</a:t>
            </a:r>
            <a:endParaRPr lang="ru-RU" dirty="0"/>
          </a:p>
          <a:p>
            <a:pPr lvl="0">
              <a:spcBef>
                <a:spcPts val="0"/>
              </a:spcBef>
            </a:pPr>
            <a:r>
              <a:rPr lang="ru-RU" dirty="0" smtClean="0"/>
              <a:t>Ввести </a:t>
            </a:r>
            <a:r>
              <a:rPr lang="ru-RU" dirty="0"/>
              <a:t>элементы вектора В </a:t>
            </a:r>
            <a:r>
              <a:rPr lang="ru-RU" dirty="0" err="1"/>
              <a:t>в</a:t>
            </a:r>
            <a:r>
              <a:rPr lang="ru-RU" dirty="0"/>
              <a:t> диапазон ячеек </a:t>
            </a:r>
            <a:r>
              <a:rPr lang="en-US" dirty="0" smtClean="0"/>
              <a:t>F</a:t>
            </a:r>
            <a:r>
              <a:rPr lang="ru-RU" dirty="0" smtClean="0"/>
              <a:t>2:</a:t>
            </a:r>
            <a:r>
              <a:rPr lang="en-US" dirty="0" smtClean="0"/>
              <a:t>F6</a:t>
            </a:r>
            <a:r>
              <a:rPr lang="ru-RU" dirty="0" smtClean="0"/>
              <a:t>.</a:t>
            </a:r>
            <a:endParaRPr lang="ru-RU" dirty="0"/>
          </a:p>
          <a:p>
            <a:pPr lvl="0">
              <a:spcBef>
                <a:spcPts val="0"/>
              </a:spcBef>
            </a:pPr>
            <a:r>
              <a:rPr lang="ru-RU" dirty="0" smtClean="0"/>
              <a:t>Для нахождения промежуточных значений ввести: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В диапазон А10:</a:t>
            </a:r>
            <a:r>
              <a:rPr lang="en-US" dirty="0" smtClean="0"/>
              <a:t>D</a:t>
            </a:r>
            <a:r>
              <a:rPr lang="ru-RU" dirty="0" smtClean="0"/>
              <a:t>13 формулу: </a:t>
            </a:r>
            <a:r>
              <a:rPr lang="en-US" dirty="0" smtClean="0"/>
              <a:t> </a:t>
            </a:r>
            <a:r>
              <a:rPr lang="ru-RU" b="1" dirty="0" smtClean="0"/>
              <a:t>=МУМНОЖ(</a:t>
            </a:r>
            <a:r>
              <a:rPr lang="en-US" b="1" dirty="0"/>
              <a:t>A3:D6;A3:D6) </a:t>
            </a:r>
            <a:endParaRPr lang="ru-RU" b="1" dirty="0" smtClean="0"/>
          </a:p>
          <a:p>
            <a:pPr marL="109728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/>
              <a:t>Завершить </a:t>
            </a:r>
            <a:r>
              <a:rPr lang="ru-RU" dirty="0"/>
              <a:t>ввод формулы нажатием комбинации клавиш </a:t>
            </a:r>
            <a:r>
              <a:rPr lang="ru-RU" b="1" dirty="0"/>
              <a:t>&lt;</a:t>
            </a:r>
            <a:r>
              <a:rPr lang="en-US" b="1" dirty="0"/>
              <a:t>Ctrl</a:t>
            </a:r>
            <a:r>
              <a:rPr lang="ru-RU" b="1" dirty="0"/>
              <a:t>&gt;+&lt;</a:t>
            </a:r>
            <a:r>
              <a:rPr lang="en-US" b="1" dirty="0"/>
              <a:t>Shift</a:t>
            </a:r>
            <a:r>
              <a:rPr lang="ru-RU" b="1" dirty="0"/>
              <a:t>&gt;+&lt;</a:t>
            </a:r>
            <a:r>
              <a:rPr lang="en-US" b="1" dirty="0"/>
              <a:t>Enter</a:t>
            </a:r>
            <a:r>
              <a:rPr lang="ru-RU" b="1" dirty="0"/>
              <a:t>&gt;.</a:t>
            </a:r>
            <a:r>
              <a:rPr lang="ru-RU" dirty="0"/>
              <a:t> </a:t>
            </a:r>
            <a:r>
              <a:rPr lang="en-US" dirty="0"/>
              <a:t>Excel</a:t>
            </a:r>
            <a:r>
              <a:rPr lang="ru-RU" dirty="0"/>
              <a:t> возьмет формулу  в строке формул в фигурные скобки и произведет требуемые вычисления с элементами </a:t>
            </a:r>
            <a:r>
              <a:rPr lang="ru-RU" dirty="0" smtClean="0"/>
              <a:t>массива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ru-RU" dirty="0"/>
              <a:t>В диапазон </a:t>
            </a:r>
            <a:r>
              <a:rPr lang="en-US" dirty="0" smtClean="0"/>
              <a:t>F</a:t>
            </a:r>
            <a:r>
              <a:rPr lang="ru-RU" dirty="0" smtClean="0"/>
              <a:t>10:</a:t>
            </a:r>
            <a:r>
              <a:rPr lang="en-US" dirty="0" smtClean="0"/>
              <a:t>I</a:t>
            </a:r>
            <a:r>
              <a:rPr lang="ru-RU" dirty="0" smtClean="0"/>
              <a:t>13 </a:t>
            </a:r>
            <a:r>
              <a:rPr lang="ru-RU" dirty="0"/>
              <a:t>формулу: </a:t>
            </a:r>
            <a:r>
              <a:rPr lang="en-US" dirty="0" smtClean="0"/>
              <a:t> </a:t>
            </a:r>
            <a:r>
              <a:rPr lang="ru-RU" b="1" dirty="0" smtClean="0"/>
              <a:t>=</a:t>
            </a:r>
            <a:r>
              <a:rPr lang="ru-RU" b="1" dirty="0"/>
              <a:t>ТРАНСП(</a:t>
            </a:r>
            <a:r>
              <a:rPr lang="en-US" b="1" dirty="0"/>
              <a:t>A3:D6)</a:t>
            </a:r>
            <a:endParaRPr lang="ru-RU" b="1" dirty="0"/>
          </a:p>
          <a:p>
            <a:pPr marL="109728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/>
              <a:t>Завершить ввод формулы нажатием комбинации клавиш </a:t>
            </a:r>
            <a:r>
              <a:rPr lang="ru-RU" b="1" dirty="0"/>
              <a:t>&lt;</a:t>
            </a:r>
            <a:r>
              <a:rPr lang="en-US" b="1" dirty="0"/>
              <a:t>Ctrl</a:t>
            </a:r>
            <a:r>
              <a:rPr lang="ru-RU" b="1" dirty="0"/>
              <a:t>&gt;+&lt;</a:t>
            </a:r>
            <a:r>
              <a:rPr lang="en-US" b="1" dirty="0"/>
              <a:t>Shift</a:t>
            </a:r>
            <a:r>
              <a:rPr lang="ru-RU" b="1" dirty="0"/>
              <a:t>&gt;+&lt;</a:t>
            </a:r>
            <a:r>
              <a:rPr lang="en-US" b="1" dirty="0"/>
              <a:t>Enter</a:t>
            </a:r>
            <a:r>
              <a:rPr lang="ru-RU" b="1" dirty="0" smtClean="0"/>
              <a:t>&gt;.</a:t>
            </a:r>
            <a:endParaRPr lang="en-US" b="1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smtClean="0"/>
              <a:t>диапазон</a:t>
            </a:r>
            <a:r>
              <a:rPr lang="en-US" dirty="0" smtClean="0"/>
              <a:t>A</a:t>
            </a:r>
            <a:r>
              <a:rPr lang="ru-RU" dirty="0" smtClean="0"/>
              <a:t>1</a:t>
            </a:r>
            <a:r>
              <a:rPr lang="en-US" dirty="0" smtClean="0"/>
              <a:t>7</a:t>
            </a:r>
            <a:r>
              <a:rPr lang="ru-RU" dirty="0" smtClean="0"/>
              <a:t>:</a:t>
            </a:r>
            <a:r>
              <a:rPr lang="en-US" dirty="0" smtClean="0"/>
              <a:t>D20 </a:t>
            </a:r>
            <a:r>
              <a:rPr lang="ru-RU" dirty="0" smtClean="0"/>
              <a:t>формулу</a:t>
            </a:r>
            <a:r>
              <a:rPr lang="ru-RU" dirty="0"/>
              <a:t>: </a:t>
            </a:r>
            <a:r>
              <a:rPr lang="en-US" dirty="0" smtClean="0"/>
              <a:t> </a:t>
            </a:r>
            <a:r>
              <a:rPr lang="ru-RU" b="1" dirty="0" smtClean="0"/>
              <a:t>=</a:t>
            </a:r>
            <a:r>
              <a:rPr lang="ru-RU" b="1" dirty="0"/>
              <a:t>МОБР(МУМНОЖ(</a:t>
            </a:r>
            <a:r>
              <a:rPr lang="en-US" b="1" dirty="0"/>
              <a:t>A10:D13;F10:I13))</a:t>
            </a:r>
            <a:endParaRPr lang="ru-RU" b="1" dirty="0"/>
          </a:p>
          <a:p>
            <a:pPr marL="109728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/>
              <a:t>Завершить </a:t>
            </a:r>
            <a:r>
              <a:rPr lang="ru-RU" dirty="0" smtClean="0"/>
              <a:t>нажатием </a:t>
            </a:r>
            <a:r>
              <a:rPr lang="ru-RU" dirty="0"/>
              <a:t>комбинации клавиш </a:t>
            </a:r>
            <a:r>
              <a:rPr lang="ru-RU" b="1" dirty="0"/>
              <a:t>&lt;</a:t>
            </a:r>
            <a:r>
              <a:rPr lang="en-US" b="1" dirty="0"/>
              <a:t>Ctrl</a:t>
            </a:r>
            <a:r>
              <a:rPr lang="ru-RU" b="1" dirty="0"/>
              <a:t>&gt;+&lt;</a:t>
            </a:r>
            <a:r>
              <a:rPr lang="en-US" b="1" dirty="0"/>
              <a:t>Shift</a:t>
            </a:r>
            <a:r>
              <a:rPr lang="ru-RU" b="1" dirty="0"/>
              <a:t>&gt;+&lt;</a:t>
            </a:r>
            <a:r>
              <a:rPr lang="en-US" b="1" dirty="0"/>
              <a:t>Enter</a:t>
            </a:r>
            <a:r>
              <a:rPr lang="ru-RU" b="1" dirty="0"/>
              <a:t>&gt;.</a:t>
            </a:r>
            <a:endParaRPr lang="en-US" b="1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Выбрать </a:t>
            </a:r>
            <a:r>
              <a:rPr lang="ru-RU" dirty="0"/>
              <a:t>диапазон </a:t>
            </a:r>
            <a:r>
              <a:rPr lang="en-US" dirty="0"/>
              <a:t>I3</a:t>
            </a:r>
            <a:r>
              <a:rPr lang="ru-RU" dirty="0"/>
              <a:t>:</a:t>
            </a:r>
            <a:r>
              <a:rPr lang="en-US" dirty="0" smtClean="0"/>
              <a:t>I6</a:t>
            </a:r>
            <a:r>
              <a:rPr lang="ru-RU" dirty="0" smtClean="0"/>
              <a:t> и ввести формулу для </a:t>
            </a:r>
            <a:r>
              <a:rPr lang="ru-RU" dirty="0"/>
              <a:t>нахождения корней СЛАУ: </a:t>
            </a:r>
            <a:r>
              <a:rPr lang="ru-RU" sz="2200" b="1" dirty="0">
                <a:solidFill>
                  <a:schemeClr val="accent5">
                    <a:lumMod val="75000"/>
                  </a:schemeClr>
                </a:solidFill>
              </a:rPr>
              <a:t>=МУМНОЖ(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A17:D20;F3:F6)</a:t>
            </a:r>
            <a:endParaRPr lang="ru-RU" sz="2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109728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/>
              <a:t>Завершить </a:t>
            </a:r>
            <a:r>
              <a:rPr lang="ru-RU" dirty="0" smtClean="0"/>
              <a:t>нажатием </a:t>
            </a:r>
            <a:r>
              <a:rPr lang="ru-RU" dirty="0"/>
              <a:t>комбинации клавиш </a:t>
            </a:r>
            <a:r>
              <a:rPr lang="ru-RU" b="1" dirty="0"/>
              <a:t>&lt;</a:t>
            </a:r>
            <a:r>
              <a:rPr lang="en-US" b="1" dirty="0"/>
              <a:t>Ctrl</a:t>
            </a:r>
            <a:r>
              <a:rPr lang="ru-RU" b="1" dirty="0"/>
              <a:t>&gt;+&lt;</a:t>
            </a:r>
            <a:r>
              <a:rPr lang="en-US" b="1" dirty="0"/>
              <a:t>Shift</a:t>
            </a:r>
            <a:r>
              <a:rPr lang="ru-RU" b="1" dirty="0"/>
              <a:t>&gt;+&lt;</a:t>
            </a:r>
            <a:r>
              <a:rPr lang="en-US" b="1" dirty="0"/>
              <a:t>Enter</a:t>
            </a:r>
            <a:r>
              <a:rPr lang="ru-RU" b="1" dirty="0" smtClean="0"/>
              <a:t>&gt;. </a:t>
            </a:r>
          </a:p>
          <a:p>
            <a:pPr marL="109728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/>
              <a:t>В </a:t>
            </a:r>
            <a:r>
              <a:rPr lang="ru-RU" dirty="0"/>
              <a:t>итоге в диапазоне ячеек </a:t>
            </a:r>
            <a:r>
              <a:rPr lang="en-US" dirty="0" smtClean="0"/>
              <a:t>I3</a:t>
            </a:r>
            <a:r>
              <a:rPr lang="ru-RU" dirty="0" smtClean="0"/>
              <a:t>:</a:t>
            </a:r>
            <a:r>
              <a:rPr lang="en-US" dirty="0" smtClean="0"/>
              <a:t>I6</a:t>
            </a:r>
            <a:r>
              <a:rPr lang="ru-RU" dirty="0" smtClean="0"/>
              <a:t> </a:t>
            </a:r>
            <a:r>
              <a:rPr lang="ru-RU" dirty="0"/>
              <a:t>будет найдено решение системы уравнений</a:t>
            </a:r>
          </a:p>
          <a:p>
            <a:pPr marL="709613" indent="185738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Для проверки решения в диапазоне ввести формулу </a:t>
            </a:r>
          </a:p>
          <a:p>
            <a:pPr marL="635000" indent="-187325">
              <a:spcBef>
                <a:spcPts val="0"/>
              </a:spcBef>
              <a:buNone/>
            </a:pPr>
            <a:r>
              <a:rPr lang="ru-RU" dirty="0"/>
              <a:t>=</a:t>
            </a:r>
            <a:r>
              <a:rPr lang="ru-RU" sz="2200" b="1" dirty="0">
                <a:solidFill>
                  <a:schemeClr val="accent5">
                    <a:lumMod val="75000"/>
                  </a:schemeClr>
                </a:solidFill>
              </a:rPr>
              <a:t>МУМНОЖ(МУМНОЖ(МУМНОЖ(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A3:D6;A3:D6);</a:t>
            </a:r>
            <a:r>
              <a:rPr lang="ru-RU" sz="2200" b="1" dirty="0">
                <a:solidFill>
                  <a:schemeClr val="accent5">
                    <a:lumMod val="75000"/>
                  </a:schemeClr>
                </a:solidFill>
              </a:rPr>
              <a:t>ТРАНСП(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A3:D6));I3:I6</a:t>
            </a:r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ru-RU" sz="22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635000" indent="-187325">
              <a:spcBef>
                <a:spcPts val="0"/>
              </a:spcBef>
              <a:buNone/>
            </a:pPr>
            <a:r>
              <a:rPr lang="ru-RU" sz="2000" dirty="0"/>
              <a:t>Завершить </a:t>
            </a:r>
            <a:r>
              <a:rPr lang="ru-RU" sz="2000" dirty="0" smtClean="0"/>
              <a:t>нажатием </a:t>
            </a:r>
            <a:r>
              <a:rPr lang="ru-RU" sz="2000" dirty="0"/>
              <a:t>комбинации клавиш </a:t>
            </a:r>
            <a:r>
              <a:rPr lang="ru-RU" sz="2000" b="1" dirty="0"/>
              <a:t>&lt;</a:t>
            </a:r>
            <a:r>
              <a:rPr lang="en-US" sz="2000" b="1" dirty="0"/>
              <a:t>Ctrl</a:t>
            </a:r>
            <a:r>
              <a:rPr lang="ru-RU" sz="2000" b="1" dirty="0"/>
              <a:t>&gt;+&lt;</a:t>
            </a:r>
            <a:r>
              <a:rPr lang="en-US" sz="2000" b="1" dirty="0"/>
              <a:t>Shift</a:t>
            </a:r>
            <a:r>
              <a:rPr lang="ru-RU" sz="2000" b="1" dirty="0"/>
              <a:t>&gt;+&lt;</a:t>
            </a:r>
            <a:r>
              <a:rPr lang="en-US" sz="2000" b="1" dirty="0"/>
              <a:t>Enter</a:t>
            </a:r>
            <a:r>
              <a:rPr lang="ru-RU" sz="2000" b="1" dirty="0"/>
              <a:t>&gt;.</a:t>
            </a:r>
            <a:endParaRPr lang="ru-RU" sz="2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0"/>
            <a:ext cx="8712968" cy="936104"/>
          </a:xfrm>
        </p:spPr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2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86" y="1347787"/>
            <a:ext cx="7724462" cy="512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2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5597</TotalTime>
  <Words>1336</Words>
  <Application>Microsoft Office PowerPoint</Application>
  <PresentationFormat>Экран (4:3)</PresentationFormat>
  <Paragraphs>166</Paragraphs>
  <Slides>31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3" baseType="lpstr">
      <vt:lpstr>Открытая</vt:lpstr>
      <vt:lpstr>Формула</vt:lpstr>
      <vt:lpstr>Excel Массивы Подбор параметра Поиск решения</vt:lpstr>
      <vt:lpstr>Массив в Excel</vt:lpstr>
      <vt:lpstr>Формулы массивов</vt:lpstr>
      <vt:lpstr>Формулы массивов</vt:lpstr>
      <vt:lpstr>Редактирование формулы массива</vt:lpstr>
      <vt:lpstr>Матрицы</vt:lpstr>
      <vt:lpstr>Пример. Решение системы линейных уравнений</vt:lpstr>
      <vt:lpstr>Решение</vt:lpstr>
      <vt:lpstr>Решение</vt:lpstr>
      <vt:lpstr>Подбор параметра</vt:lpstr>
      <vt:lpstr>Подбор параметра</vt:lpstr>
      <vt:lpstr>Подбор параметра. Пример</vt:lpstr>
      <vt:lpstr>Подбор параметра. Пример</vt:lpstr>
      <vt:lpstr>Подбор параметра. Пример</vt:lpstr>
      <vt:lpstr>Поиск решения</vt:lpstr>
      <vt:lpstr>Поиск решения. Формулировка</vt:lpstr>
      <vt:lpstr>Поиск решения</vt:lpstr>
      <vt:lpstr>Пример 1. Распределение премии</vt:lpstr>
      <vt:lpstr>Пример 1. Поиск решения</vt:lpstr>
      <vt:lpstr>Презентация PowerPoint</vt:lpstr>
      <vt:lpstr>Презентация PowerPoint</vt:lpstr>
      <vt:lpstr>Пример 1. Поиск решения</vt:lpstr>
      <vt:lpstr>Пример 2. Максимизация прибыли</vt:lpstr>
      <vt:lpstr>Пример 2. Поиск решения</vt:lpstr>
      <vt:lpstr>Пример 2. Поиск решения</vt:lpstr>
      <vt:lpstr>Пример 2. Поиск решения</vt:lpstr>
      <vt:lpstr>Пример 2. Поиск решения</vt:lpstr>
      <vt:lpstr>Пример 3. Транспортная задача (минимизация затрат)</vt:lpstr>
      <vt:lpstr>Пример 3. Поиск решения</vt:lpstr>
      <vt:lpstr>Пример 3. Поиск решения</vt:lpstr>
      <vt:lpstr>Пример 3. Поиск решения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Форматирование Формулы</dc:title>
  <dc:creator>admin</dc:creator>
  <cp:lastModifiedBy>admin</cp:lastModifiedBy>
  <cp:revision>66</cp:revision>
  <dcterms:created xsi:type="dcterms:W3CDTF">2016-07-28T05:44:31Z</dcterms:created>
  <dcterms:modified xsi:type="dcterms:W3CDTF">2016-11-30T09:48:37Z</dcterms:modified>
</cp:coreProperties>
</file>