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78" r:id="rId4"/>
    <p:sldId id="279" r:id="rId5"/>
    <p:sldId id="280" r:id="rId6"/>
    <p:sldId id="281" r:id="rId7"/>
    <p:sldId id="258" r:id="rId8"/>
    <p:sldId id="261" r:id="rId9"/>
    <p:sldId id="272" r:id="rId10"/>
    <p:sldId id="262" r:id="rId11"/>
    <p:sldId id="268" r:id="rId12"/>
    <p:sldId id="263" r:id="rId13"/>
    <p:sldId id="269" r:id="rId14"/>
    <p:sldId id="270" r:id="rId15"/>
    <p:sldId id="271" r:id="rId16"/>
    <p:sldId id="264" r:id="rId17"/>
    <p:sldId id="266" r:id="rId18"/>
    <p:sldId id="267" r:id="rId19"/>
    <p:sldId id="259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>
        <p:scale>
          <a:sx n="66" d="100"/>
          <a:sy n="66" d="100"/>
        </p:scale>
        <p:origin x="-142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6C89-E2A8-4AEE-A624-0B613CE5A0CE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3CAF-4681-451A-89AD-C0AF63727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дробная часть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 содержит цифр больше, чем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созданном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формате, то число округляется так, чтобы количество разрядов соответствовало количеству цифр в формате.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целая часть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числа содержит цифр больше, чем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созданном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формате, то отображаются все значащие разряды.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целой части числа содержатся только знаки номера (#), то числа, меньшие 1, начинаются с десятичной запятой.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3CAF-4681-451A-89AD-C0AF63727B0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9D0ABE-51FD-459E-BCC4-4135AD8DEC58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7C1A0F-A965-449B-969C-61EEABFFF6B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4565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Excel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Форматирование</a:t>
            </a:r>
            <a:br>
              <a:rPr lang="ru-RU" dirty="0" smtClean="0"/>
            </a:br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15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924944"/>
            <a:ext cx="8712968" cy="352839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Cambria" panose="02040503050406030204" pitchFamily="18" charset="0"/>
              </a:rPr>
              <a:t>Могут быть указаны до четырех разделов кодов формата.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</a:rPr>
              <a:t>Разделы</a:t>
            </a:r>
            <a:r>
              <a:rPr lang="en-US" sz="1800" dirty="0">
                <a:latin typeface="Cambria" panose="02040503050406030204" pitchFamily="18" charset="0"/>
              </a:rPr>
              <a:t>, отделяемые друг от </a:t>
            </a:r>
            <a:r>
              <a:rPr lang="ru-RU" sz="1800" dirty="0" smtClean="0">
                <a:latin typeface="Cambria" panose="02040503050406030204" pitchFamily="18" charset="0"/>
              </a:rPr>
              <a:t>друга точками с запятыми</a:t>
            </a:r>
            <a:r>
              <a:rPr lang="en-US" sz="1800" dirty="0" smtClean="0">
                <a:latin typeface="Cambria" panose="02040503050406030204" pitchFamily="18" charset="0"/>
              </a:rPr>
              <a:t>, </a:t>
            </a:r>
            <a:r>
              <a:rPr lang="en-US" sz="1800" dirty="0">
                <a:latin typeface="Cambria" panose="02040503050406030204" pitchFamily="18" charset="0"/>
              </a:rPr>
              <a:t>определяют форматы для </a:t>
            </a:r>
            <a:r>
              <a:rPr lang="en-US" sz="1800" b="1" spc="-10" dirty="0">
                <a:latin typeface="Cambria" panose="02040503050406030204" pitchFamily="18" charset="0"/>
              </a:rPr>
              <a:t>положительных</a:t>
            </a:r>
            <a:r>
              <a:rPr lang="en-US" sz="1800" spc="-10" dirty="0">
                <a:latin typeface="Cambria" panose="02040503050406030204" pitchFamily="18" charset="0"/>
              </a:rPr>
              <a:t>, </a:t>
            </a:r>
            <a:r>
              <a:rPr lang="en-US" sz="1800" b="1" spc="-10" dirty="0">
                <a:latin typeface="Cambria" panose="02040503050406030204" pitchFamily="18" charset="0"/>
              </a:rPr>
              <a:t>отрицательных</a:t>
            </a:r>
            <a:r>
              <a:rPr lang="en-US" sz="1800" spc="-10" dirty="0">
                <a:latin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</a:rPr>
              <a:t>чисел, </a:t>
            </a:r>
            <a:r>
              <a:rPr lang="en-US" sz="1800" b="1" dirty="0">
                <a:latin typeface="Cambria" panose="02040503050406030204" pitchFamily="18" charset="0"/>
              </a:rPr>
              <a:t>нулевых</a:t>
            </a:r>
            <a:r>
              <a:rPr lang="en-US" sz="1800" dirty="0">
                <a:latin typeface="Cambria" panose="02040503050406030204" pitchFamily="18" charset="0"/>
              </a:rPr>
              <a:t> значений и </a:t>
            </a:r>
            <a:r>
              <a:rPr lang="en-US" sz="1800" b="1" dirty="0">
                <a:latin typeface="Cambria" panose="02040503050406030204" pitchFamily="18" charset="0"/>
              </a:rPr>
              <a:t>текстов</a:t>
            </a:r>
            <a:r>
              <a:rPr lang="en-US" sz="1800" dirty="0">
                <a:latin typeface="Cambria" panose="02040503050406030204" pitchFamily="18" charset="0"/>
              </a:rPr>
              <a:t> в указанном порядке. </a:t>
            </a:r>
            <a:endParaRPr lang="ru-RU" sz="1800" dirty="0">
              <a:latin typeface="Cambria" panose="020405030504060302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mbria" panose="02040503050406030204" pitchFamily="18" charset="0"/>
              </a:rPr>
              <a:t>Если указан один раздел, то ко всем числам применяется этот формат. Если раздел пропущен, завершающая точка с запятой должна быть вставлена для него.</a:t>
            </a:r>
            <a:endParaRPr lang="ru-RU" sz="1800" dirty="0">
              <a:latin typeface="Cambria" panose="020405030504060302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latin typeface="Cambria" panose="02040503050406030204" pitchFamily="18" charset="0"/>
              </a:rPr>
              <a:t>Если </a:t>
            </a:r>
            <a:r>
              <a:rPr lang="en-US" sz="1800" dirty="0">
                <a:latin typeface="Cambria" panose="02040503050406030204" pitchFamily="18" charset="0"/>
              </a:rPr>
              <a:t>указаны только два раздела, то первый из них используется для форматирования положительных чисел и нулевых значений, а второй — для отрицательных чисел</a:t>
            </a:r>
            <a:r>
              <a:rPr lang="en-US" sz="18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Cambria" panose="02040503050406030204" pitchFamily="18" charset="0"/>
              </a:rPr>
              <a:t>При использовании трех разделов первый относится к положительным значениям, второй — к отрицательным, а третий раздел относится к нулям</a:t>
            </a:r>
            <a:r>
              <a:rPr lang="ru-RU" sz="1800" dirty="0" smtClean="0">
                <a:latin typeface="Cambria" panose="02040503050406030204" pitchFamily="18" charset="0"/>
              </a:rPr>
              <a:t>.</a:t>
            </a:r>
            <a:endParaRPr lang="ru-RU" sz="18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687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16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17583"/>
              </p:ext>
            </p:extLst>
          </p:nvPr>
        </p:nvGraphicFramePr>
        <p:xfrm>
          <a:off x="467544" y="1481137"/>
          <a:ext cx="8352928" cy="48265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18714"/>
                <a:gridCol w="6834214"/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Основной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число в общем формате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332074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#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kumimoji="0" lang="ru-RU" sz="2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Служит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 в качестве числового заполнителя, который отображает значащие цифры, но не отображает незначащие нули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40846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0 (нуль)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Служит в качестве числового заполнителя, который показывает незначащие нули, если в числе меньше цифр, чем нулей в формате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7903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?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Служит в качестве числового заполнителя, который добавляет пробелы для незначащих нулей на каждой стороне от десятичной точки так, чтобы десятичная точка выравнивалась при форматировании шрифтом фиксированной ширины;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354013" algn="just" fontAlgn="base"/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также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используется для дробей с различным количеством цифр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7024"/>
              </p:ext>
            </p:extLst>
          </p:nvPr>
        </p:nvGraphicFramePr>
        <p:xfrm>
          <a:off x="827584" y="1481137"/>
          <a:ext cx="7992888" cy="465436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2543192"/>
                <a:gridCol w="5449696"/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0" dirty="0" smtClean="0">
                          <a:effectLst/>
                          <a:latin typeface="inherit"/>
                        </a:rPr>
                        <a:t>пробел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используется как разделитель разрядов, если стоит в середине формата, и уменьшает число в 1000 раз, если стоит в конце формата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. (точка)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десятичную точку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%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Выводит проценты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, (запятая)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разделитель тысячных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Е- Е+ е- е+</a:t>
                      </a:r>
                      <a:endParaRPr lang="ru-RU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Показывает экспоненциальное значение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$ — + / () </a:t>
                      </a:r>
                      <a:r>
                        <a:rPr lang="ru-RU" sz="2000" dirty="0" smtClean="0">
                          <a:effectLst/>
                        </a:rPr>
                        <a:t>: пробел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указанный символ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79299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Calibri" panose="020F0502020204030204" pitchFamily="34" charset="0"/>
                        </a:rPr>
                        <a:t>Выводит следующий символ в формате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* (звездочка)</a:t>
                      </a:r>
                      <a:endParaRPr lang="ru-RU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l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Заполняет  ячейку символом, который следует за *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_ (подчеркивание)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Оставляет пространство, равное ширине следующего символа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7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числовых форматов</a:t>
            </a:r>
            <a:r>
              <a:rPr lang="ru-RU" sz="2800" b="0" dirty="0">
                <a:effectLst/>
              </a:rPr>
              <a:t/>
            </a:r>
            <a:br>
              <a:rPr lang="ru-RU" sz="2800" b="0" dirty="0">
                <a:effectLst/>
              </a:rPr>
            </a:b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44857"/>
              </p:ext>
            </p:extLst>
          </p:nvPr>
        </p:nvGraphicFramePr>
        <p:xfrm>
          <a:off x="395536" y="1412776"/>
          <a:ext cx="8496944" cy="4269988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776634"/>
                <a:gridCol w="6720310"/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"текст"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текст внутри двойных кавычек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@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Используется для вывода текста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17929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0" dirty="0" smtClean="0">
                          <a:effectLst/>
                          <a:latin typeface="inherit"/>
                        </a:rPr>
                        <a:t>\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rtl="0" eaLnBrk="1" fontAlgn="base" latinLnBrk="0" hangingPunct="1"/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Используется для экранирования, т.е. для отображения следующего за ним символа без изменений</a:t>
                      </a:r>
                      <a:endParaRPr kumimoji="0" lang="ru-RU" sz="2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3262" marR="13262" marT="13262" marB="13262" anchor="ctr"/>
                </a:tc>
              </a:tr>
              <a:tr h="48484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[цвет]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символы в заданном цвете и может быть любой из следующих текстовых строк (без учета регистра): Черный, Синий, Голубой, Зеленый,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Фиолетовый,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Красный, Белый или Желтый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</a:rPr>
                        <a:t>[ЦВЕТ </a:t>
                      </a:r>
                      <a:r>
                        <a:rPr lang="en-US" sz="2000">
                          <a:effectLst/>
                        </a:rPr>
                        <a:t>n]</a:t>
                      </a:r>
                      <a:endParaRPr lang="en-US" sz="2000" b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Отображает соответствующий цвет в цветовой палитре, где n — число от 0 до 56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  <a:tr h="25568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</a:rPr>
                        <a:t>[условное значение]</a:t>
                      </a:r>
                      <a:endParaRPr lang="ru-RU" sz="2000" b="0" dirty="0">
                        <a:effectLst/>
                        <a:latin typeface="inherit"/>
                      </a:endParaRPr>
                    </a:p>
                  </a:txBody>
                  <a:tcPr marL="13262" marR="13262" marT="13262" marB="13262" anchor="ctr"/>
                </a:tc>
                <a:tc>
                  <a:txBody>
                    <a:bodyPr/>
                    <a:lstStyle/>
                    <a:p>
                      <a:pPr marL="0" indent="354013" algn="just" fontAlgn="base"/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Позволяет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устанавливать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</a:rPr>
                        <a:t>собственные критерии для каждого раздела числового формата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62" marR="13262" marT="13262" marB="132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7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ф</a:t>
            </a:r>
            <a:r>
              <a:rPr lang="ru-RU" sz="2200" b="0" dirty="0" smtClean="0">
                <a:effectLst/>
              </a:rPr>
              <a:t>орматов</a:t>
            </a:r>
            <a:r>
              <a:rPr lang="en-US" sz="2200" b="0" dirty="0" smtClean="0">
                <a:effectLst/>
              </a:rPr>
              <a:t> </a:t>
            </a:r>
            <a:r>
              <a:rPr lang="ru-RU" sz="2200" b="0" dirty="0">
                <a:effectLst/>
              </a:rPr>
              <a:t>даты и времени</a:t>
            </a:r>
            <a:br>
              <a:rPr lang="ru-RU" sz="2200" b="0" dirty="0">
                <a:effectLst/>
              </a:rPr>
            </a:br>
            <a:endParaRPr lang="ru-RU" sz="2200" b="0" dirty="0"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2148"/>
              </p:ext>
            </p:extLst>
          </p:nvPr>
        </p:nvGraphicFramePr>
        <p:xfrm>
          <a:off x="467544" y="1481137"/>
          <a:ext cx="8424936" cy="4538543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31807"/>
                <a:gridCol w="6893129"/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виде числа без ведущих нулей (1-12)</a:t>
                      </a:r>
                    </a:p>
                  </a:txBody>
                  <a:tcPr marL="47625" marR="47625" marT="47625" marB="47625" anchor="ctr"/>
                </a:tc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виде числа с ведущими нулями (01-12)</a:t>
                      </a:r>
                    </a:p>
                  </a:txBody>
                  <a:tcPr marL="47625" marR="47625" marT="47625" marB="47625" anchor="ctr"/>
                </a:tc>
              </a:tr>
              <a:tr h="48484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Месяц в сокращенном виде (Янв-Дек)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Полное название месяца (Январь-Декабрь)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МММММ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Первую букву месяца (Я-Д)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День в виде числа без ведущих нулей (1-31)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День в виде числа с ведущими нулями (01-31)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ДДД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День в сокращенном виде (</a:t>
                      </a:r>
                      <a:r>
                        <a:rPr lang="ru-RU" b="0" dirty="0" err="1">
                          <a:effectLst/>
                          <a:latin typeface="inherit"/>
                        </a:rPr>
                        <a:t>Вс-Сб</a:t>
                      </a:r>
                      <a:r>
                        <a:rPr lang="ru-RU" b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ДДДД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Полное название дня (Воскресенье-Суббота)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ГГ или ГГГГ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Год как двузначное число (00-99) или как четырехзначное число (1900-9999)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9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200" b="0" dirty="0">
                <a:effectLst/>
              </a:rPr>
              <a:t>Коды, используемые для создания пользовательских ф</a:t>
            </a:r>
            <a:r>
              <a:rPr lang="ru-RU" sz="2200" b="0" dirty="0" smtClean="0">
                <a:effectLst/>
              </a:rPr>
              <a:t>орматов</a:t>
            </a:r>
            <a:r>
              <a:rPr lang="en-US" sz="2200" b="0" dirty="0" smtClean="0">
                <a:effectLst/>
              </a:rPr>
              <a:t> </a:t>
            </a:r>
            <a:r>
              <a:rPr lang="ru-RU" sz="2200" b="0" dirty="0">
                <a:effectLst/>
              </a:rPr>
              <a:t>даты и времени</a:t>
            </a:r>
            <a:br>
              <a:rPr lang="ru-RU" sz="2200" b="0" dirty="0">
                <a:effectLst/>
              </a:rPr>
            </a:br>
            <a:endParaRPr lang="ru-RU" sz="2200" b="0" dirty="0"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0031"/>
              </p:ext>
            </p:extLst>
          </p:nvPr>
        </p:nvGraphicFramePr>
        <p:xfrm>
          <a:off x="323528" y="1484784"/>
          <a:ext cx="8712968" cy="4865224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267340"/>
                <a:gridCol w="7445628"/>
              </a:tblGrid>
              <a:tr h="10291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Код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800" b="1" dirty="0">
                          <a:effectLst/>
                          <a:latin typeface="Cambria" panose="02040503050406030204" pitchFamily="18" charset="0"/>
                        </a:rPr>
                        <a:t>Что он делает</a:t>
                      </a:r>
                    </a:p>
                  </a:txBody>
                  <a:tcPr marL="13262" marR="13262" marT="13262" marB="13262" anchor="ctr"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17929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ч или </a:t>
                      </a:r>
                      <a:r>
                        <a:rPr lang="ru-RU" b="0" dirty="0" err="1">
                          <a:effectLst/>
                          <a:latin typeface="inherit"/>
                        </a:rPr>
                        <a:t>чч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Час в виде числа без ведущих нулей (0-23) или в виде числа с ведущими т (00-23)</a:t>
                      </a:r>
                    </a:p>
                  </a:txBody>
                  <a:tcPr marL="47625" marR="47625" marT="47625" marB="47625" anchor="ctr"/>
                </a:tc>
              </a:tr>
              <a:tr h="484849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м или мм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Минуты в виде числа без ведущих нулей (0-59) или как число с ведущими нулями (00-59)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с или сс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Секунды в виде числа без ведущих нулей (0-59) или как число с ведущими нулями (00-59)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[]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Часы больше 24 или минуты/секунды больше 60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АМ/РМ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Часы в 12-часовом формате времени или без АМ/РМ-индикатора, если используется 24-часовая система</a:t>
                      </a:r>
                    </a:p>
                  </a:txBody>
                  <a:tcPr marL="47625" marR="47625" marT="47625" marB="47625" anchor="ctr"/>
                </a:tc>
              </a:tr>
              <a:tr h="255686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[$-FC19]</a:t>
                      </a:r>
                      <a:endParaRPr kumimoji="0" lang="ru-RU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[$-FC23]</a:t>
                      </a:r>
                      <a:endParaRPr kumimoji="0" lang="ru-RU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[$-F800]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kumimoji="0" lang="ru-RU" b="0" kern="1200" dirty="0" smtClean="0">
                          <a:solidFill>
                            <a:schemeClr val="tx1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Чтобы название месяца отображалось в родительном падеже, следует указать специальный код. </a:t>
                      </a:r>
                      <a:r>
                        <a:rPr kumimoji="0" lang="ru-RU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 дат на русском языке код -[$FC19], на белорусском - [$-FC23]. Формат [$-F800] отображает дату в соответствии с региональными настройками Windows</a:t>
                      </a:r>
                      <a:endParaRPr kumimoji="0" lang="ru-RU" b="0" kern="1200" dirty="0">
                        <a:solidFill>
                          <a:schemeClr val="tx1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2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700" dirty="0" smtClean="0">
                <a:effectLst/>
              </a:rPr>
              <a:t>Примеры</a:t>
            </a: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7819"/>
              </p:ext>
            </p:extLst>
          </p:nvPr>
        </p:nvGraphicFramePr>
        <p:xfrm>
          <a:off x="827584" y="1626454"/>
          <a:ext cx="7869560" cy="40690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888896"/>
                <a:gridCol w="29806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1234,59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####,#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8,9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8,900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#,000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0,631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0,6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0,#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AutoNum type="arabicPlain" startAt="12"/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12,0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1234,568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1234,57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#,0#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44,398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;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102,65 и 2,8 </a:t>
                      </a:r>
                      <a:endParaRPr lang="ru-RU" sz="20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выровненной десятичной запятой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???,???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5,25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 5  1/4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5,3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</a:rPr>
                        <a:t>виде                     5  3/10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с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выровненными символами деления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#"</a:t>
                      </a:r>
                      <a:r>
                        <a:rPr lang="ru-RU" sz="24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"???/???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04266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Формула" r:id="rId4" imgW="114120" imgH="215640" progId="Equation.3">
                  <p:embed/>
                </p:oleObj>
              </mc:Choice>
              <mc:Fallback>
                <p:oleObj name="Формула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r>
              <a:rPr lang="ru-RU" sz="2700" dirty="0" smtClean="0">
                <a:effectLst/>
              </a:rPr>
              <a:t>Примеры</a:t>
            </a:r>
            <a:endParaRPr lang="ru-RU" sz="27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67116"/>
              </p:ext>
            </p:extLst>
          </p:nvPr>
        </p:nvGraphicFramePr>
        <p:xfrm>
          <a:off x="683568" y="1484784"/>
          <a:ext cx="7869560" cy="2286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888896"/>
                <a:gridCol w="29806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000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 ###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 (пробел)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12200000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0,0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два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пробела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виде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0,12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#0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пробел)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12,34</a:t>
                      </a:r>
                      <a:r>
                        <a:rPr kumimoji="0" lang="ru-RU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в виде              12---------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#*-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3940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62166"/>
              </p:ext>
            </p:extLst>
          </p:nvPr>
        </p:nvGraphicFramePr>
        <p:xfrm>
          <a:off x="683568" y="4005064"/>
          <a:ext cx="7869560" cy="1981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744416"/>
                <a:gridCol w="412514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Прошедшее время в часах,</a:t>
                      </a:r>
                      <a:r>
                        <a:rPr kumimoji="0"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25:02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[ч]:мм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Прошедшее время в минутах,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63:46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[мм]:</a:t>
                      </a:r>
                      <a:r>
                        <a:rPr kumimoji="0"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 </a:t>
                      </a:r>
                      <a:r>
                        <a:rPr kumimoji="0"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лютага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 г.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[$-FC23]</a:t>
                      </a: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ДД ММММ ГГГГ "г."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2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Форматирование. </a:t>
            </a:r>
            <a:br>
              <a:rPr lang="ru-RU" dirty="0" smtClean="0"/>
            </a:br>
            <a:endParaRPr lang="ru-RU" sz="27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63588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1340768"/>
            <a:ext cx="8712968" cy="173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300" dirty="0">
                <a:latin typeface="Cambria" panose="02040503050406030204" pitchFamily="18" charset="0"/>
              </a:rPr>
              <a:t>По умолчанию в пользовательском формате для чисел установлены условия &gt;0; &lt;0; =0. Но при желании можно установить разный формат для данных, сгруппированных по иным условиям.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sz="2300" dirty="0" smtClean="0">
                <a:latin typeface="Cambria" panose="02040503050406030204" pitchFamily="18" charset="0"/>
              </a:rPr>
              <a:t>Условия </a:t>
            </a:r>
            <a:r>
              <a:rPr lang="ru-RU" sz="2300" dirty="0">
                <a:latin typeface="Cambria" panose="02040503050406030204" pitchFamily="18" charset="0"/>
              </a:rPr>
              <a:t>формируются с помощью знаков отношений: = &lt; &gt;.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30172"/>
              </p:ext>
            </p:extLst>
          </p:nvPr>
        </p:nvGraphicFramePr>
        <p:xfrm>
          <a:off x="1066503" y="3495302"/>
          <a:ext cx="7869560" cy="2590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024336"/>
                <a:gridCol w="484522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Для отображения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</a:rPr>
                        <a:t>Используйте шаблон</a:t>
                      </a:r>
                      <a:endParaRPr lang="ru-RU" sz="2000" b="1" dirty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38100" marR="38100" marT="38100" marB="3810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50</a:t>
                      </a:r>
                      <a:r>
                        <a:rPr lang="en-US" sz="2000" baseline="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                 </a:t>
                      </a:r>
                      <a:r>
                        <a:rPr lang="ru-RU" sz="200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50,00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456                  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456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620               </a:t>
                      </a: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620,00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-100             </a:t>
                      </a:r>
                      <a:r>
                        <a:rPr lang="ru-RU" sz="2000" dirty="0" smtClean="0">
                          <a:solidFill>
                            <a:srgbClr val="0000CD"/>
                          </a:solidFill>
                          <a:effectLst/>
                          <a:latin typeface="verdana"/>
                        </a:rPr>
                        <a:t>-100,00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[Синий][&lt;100]# ##0,00;[Красный][&gt;500]# ##0,00;Основной</a:t>
                      </a:r>
                      <a:endParaRPr kumimoji="0" lang="ru-RU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       </a:t>
                      </a:r>
                      <a:r>
                        <a:rPr kumimoji="0"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руб. 56 коп.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en-US" sz="2000" dirty="0" smtClean="0"/>
                        <a:t>56                  </a:t>
                      </a:r>
                      <a:r>
                        <a:rPr kumimoji="0"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 коп.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en-US" sz="2000" dirty="0" smtClean="0"/>
                        <a:t>-10               </a:t>
                      </a:r>
                      <a:r>
                        <a:rPr kumimoji="0" lang="ru-RU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[Красный][&lt;0]"Ошибка";[&lt;100]00" коп.";0" руб." 00" коп."</a:t>
                      </a:r>
                      <a:endParaRPr kumimoji="0" lang="ru-RU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1560" y="3043217"/>
            <a:ext cx="1609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268576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>
                <a:latin typeface="Cambria" panose="02040503050406030204" pitchFamily="18" charset="0"/>
              </a:rPr>
              <a:t>Если в ячейку вводится </a:t>
            </a:r>
            <a:r>
              <a:rPr lang="ru-RU" sz="2300" b="1" i="1" dirty="0">
                <a:latin typeface="Cambria" panose="02040503050406030204" pitchFamily="18" charset="0"/>
              </a:rPr>
              <a:t>формула</a:t>
            </a:r>
            <a:r>
              <a:rPr lang="ru-RU" sz="2300" dirty="0">
                <a:latin typeface="Cambria" panose="02040503050406030204" pitchFamily="18" charset="0"/>
              </a:rPr>
              <a:t>, то при завершении ввода выполняются вычисления. Формула в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должна начинаться с математического </a:t>
            </a:r>
            <a:r>
              <a:rPr lang="ru-RU" sz="2300" dirty="0" smtClean="0">
                <a:latin typeface="Cambria" panose="02040503050406030204" pitchFamily="18" charset="0"/>
              </a:rPr>
              <a:t>оператора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en-US" sz="2300" dirty="0" smtClean="0">
                <a:latin typeface="Cambria" panose="02040503050406030204" pitchFamily="18" charset="0"/>
              </a:rPr>
              <a:t>(</a:t>
            </a:r>
            <a:r>
              <a:rPr lang="ru-RU" sz="2300" b="1" dirty="0" smtClean="0">
                <a:latin typeface="Cambria" panose="02040503050406030204" pitchFamily="18" charset="0"/>
              </a:rPr>
              <a:t>какого</a:t>
            </a:r>
            <a:r>
              <a:rPr lang="ru-RU" sz="2300" dirty="0" smtClean="0">
                <a:latin typeface="Cambria" panose="02040503050406030204" pitchFamily="18" charset="0"/>
              </a:rPr>
              <a:t>?) </a:t>
            </a: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Для </a:t>
            </a:r>
            <a:r>
              <a:rPr lang="ru-RU" sz="2300" dirty="0">
                <a:latin typeface="Cambria" panose="02040503050406030204" pitchFamily="18" charset="0"/>
              </a:rPr>
              <a:t>перехода в режим редактирования формулы следует нажать клавишу [</a:t>
            </a:r>
            <a:r>
              <a:rPr lang="en-US" sz="2300" dirty="0">
                <a:latin typeface="Cambria" panose="02040503050406030204" pitchFamily="18" charset="0"/>
              </a:rPr>
              <a:t>F</a:t>
            </a:r>
            <a:r>
              <a:rPr lang="ru-RU" sz="2300" dirty="0">
                <a:latin typeface="Cambria" panose="02040503050406030204" pitchFamily="18" charset="0"/>
              </a:rPr>
              <a:t>2</a:t>
            </a:r>
            <a:r>
              <a:rPr lang="ru-RU" sz="2300" dirty="0" smtClean="0">
                <a:latin typeface="Cambria" panose="02040503050406030204" pitchFamily="18" charset="0"/>
              </a:rPr>
              <a:t>]. Например</a:t>
            </a:r>
            <a:r>
              <a:rPr lang="ru-RU" sz="2300" dirty="0">
                <a:latin typeface="Cambria" panose="02040503050406030204" pitchFamily="18" charset="0"/>
              </a:rPr>
              <a:t>, после ввода формулы =1+6 в ячейке появится число 7, но в строке формул отобразится </a:t>
            </a:r>
            <a:r>
              <a:rPr lang="ru-RU" sz="2300" dirty="0" smtClean="0">
                <a:latin typeface="Cambria" panose="02040503050406030204" pitchFamily="18" charset="0"/>
              </a:rPr>
              <a:t>формула.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6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>
                <a:latin typeface="Cambria" panose="02040503050406030204" pitchFamily="18" charset="0"/>
              </a:rPr>
              <a:t>Ячейки  электронной таблицы могут содержать различные </a:t>
            </a:r>
            <a:r>
              <a:rPr lang="ru-RU" b="1" i="1" dirty="0">
                <a:latin typeface="Cambria" panose="02040503050406030204" pitchFamily="18" charset="0"/>
              </a:rPr>
              <a:t>виды информации</a:t>
            </a:r>
            <a:r>
              <a:rPr lang="ru-RU" dirty="0">
                <a:latin typeface="Cambria" panose="02040503050406030204" pitchFamily="18" charset="0"/>
              </a:rPr>
              <a:t>: текст, числовые значения, формулы. При вводе данных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</a:rPr>
              <a:t>автоматически распознает их тип. Ввод данных выполняется в активной ячейке или в строке формул. Если размера ячейки недостаточно для размещения текста, он может занимать соседнюю, либо урезаться по правому краю. </a:t>
            </a:r>
            <a:endParaRPr lang="en-US" dirty="0" smtClean="0">
              <a:latin typeface="Cambria" panose="02040503050406030204" pitchFamily="18" charset="0"/>
            </a:endParaRPr>
          </a:p>
          <a:p>
            <a:pPr algn="just"/>
            <a:r>
              <a:rPr lang="ru-RU" dirty="0" smtClean="0">
                <a:latin typeface="Cambria" panose="02040503050406030204" pitchFamily="18" charset="0"/>
              </a:rPr>
              <a:t>При </a:t>
            </a:r>
            <a:r>
              <a:rPr lang="ru-RU" dirty="0">
                <a:latin typeface="Cambria" panose="02040503050406030204" pitchFamily="18" charset="0"/>
              </a:rPr>
              <a:t>недостаточной ширине ячейки для ввода числовых значений вместо них на экране отображаются ряд символов (#). </a:t>
            </a:r>
          </a:p>
          <a:p>
            <a:pPr algn="just"/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dirty="0">
                <a:latin typeface="Cambria" panose="02040503050406030204" pitchFamily="18" charset="0"/>
              </a:rPr>
              <a:t> автоматически распознает </a:t>
            </a:r>
            <a:r>
              <a:rPr lang="ru-RU" b="1" i="1" dirty="0">
                <a:latin typeface="Cambria" panose="02040503050406030204" pitchFamily="18" charset="0"/>
              </a:rPr>
              <a:t>форматы</a:t>
            </a:r>
            <a:r>
              <a:rPr lang="ru-RU" dirty="0">
                <a:latin typeface="Cambria" panose="02040503050406030204" pitchFamily="18" charset="0"/>
              </a:rPr>
              <a:t> дат, значений времени и процентов и соответствующим образом выводит их на экран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24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В </a:t>
            </a:r>
            <a:r>
              <a:rPr lang="ru-RU" sz="2300" dirty="0">
                <a:latin typeface="Cambria" panose="02040503050406030204" pitchFamily="18" charset="0"/>
              </a:rPr>
              <a:t>формулах могут использоваться как конкретные </a:t>
            </a:r>
            <a:r>
              <a:rPr lang="ru-RU" sz="2300" dirty="0" smtClean="0">
                <a:latin typeface="Cambria" panose="02040503050406030204" pitchFamily="18" charset="0"/>
              </a:rPr>
              <a:t>числовые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значения</a:t>
            </a:r>
            <a:r>
              <a:rPr lang="ru-RU" sz="2300" dirty="0">
                <a:latin typeface="Cambria" panose="02040503050406030204" pitchFamily="18" charset="0"/>
              </a:rPr>
              <a:t>, так и адреса ячеек, значения из которых должны быть </a:t>
            </a:r>
            <a:r>
              <a:rPr lang="ru-RU" sz="2300" dirty="0" smtClean="0">
                <a:latin typeface="Cambria" panose="02040503050406030204" pitchFamily="18" charset="0"/>
              </a:rPr>
              <a:t>подставлены </a:t>
            </a:r>
            <a:r>
              <a:rPr lang="ru-RU" sz="2300" dirty="0">
                <a:latin typeface="Cambria" panose="02040503050406030204" pitchFamily="18" charset="0"/>
              </a:rPr>
              <a:t>в формулу на место адреса.</a:t>
            </a: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Адрес ячейки может быть абсолютным, относительным или </a:t>
            </a:r>
            <a:r>
              <a:rPr lang="ru-RU" sz="2300" dirty="0" smtClean="0">
                <a:latin typeface="Cambria" panose="02040503050406030204" pitchFamily="18" charset="0"/>
              </a:rPr>
              <a:t>смешанным</a:t>
            </a:r>
            <a:r>
              <a:rPr lang="ru-RU" sz="2300" dirty="0">
                <a:latin typeface="Cambria" panose="02040503050406030204" pitchFamily="18" charset="0"/>
              </a:rPr>
              <a:t>. </a:t>
            </a:r>
            <a:endParaRPr lang="en-US" sz="23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b="1" dirty="0" smtClean="0">
                <a:latin typeface="Cambria" panose="02040503050406030204" pitchFamily="18" charset="0"/>
              </a:rPr>
              <a:t>Абсолютный </a:t>
            </a:r>
            <a:r>
              <a:rPr lang="ru-RU" sz="1900" b="1" dirty="0">
                <a:latin typeface="Cambria" panose="02040503050406030204" pitchFamily="18" charset="0"/>
              </a:rPr>
              <a:t>адрес </a:t>
            </a:r>
            <a:r>
              <a:rPr lang="ru-RU" sz="1900" dirty="0">
                <a:latin typeface="Cambria" panose="02040503050406030204" pitchFamily="18" charset="0"/>
              </a:rPr>
              <a:t>включает два знака доллара: один – для </a:t>
            </a:r>
            <a:r>
              <a:rPr lang="ru-RU" sz="1900" dirty="0" smtClean="0">
                <a:latin typeface="Cambria" panose="02040503050406030204" pitchFamily="18" charset="0"/>
              </a:rPr>
              <a:t>столбцов,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другой </a:t>
            </a:r>
            <a:r>
              <a:rPr lang="ru-RU" sz="1900" dirty="0">
                <a:latin typeface="Cambria" panose="02040503050406030204" pitchFamily="18" charset="0"/>
              </a:rPr>
              <a:t>– для строк. При копировании формулы с абсолютным </a:t>
            </a:r>
            <a:r>
              <a:rPr lang="ru-RU" sz="1900" dirty="0" smtClean="0">
                <a:latin typeface="Cambria" panose="02040503050406030204" pitchFamily="18" charset="0"/>
              </a:rPr>
              <a:t>адресом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последний </a:t>
            </a:r>
            <a:r>
              <a:rPr lang="ru-RU" sz="1900" dirty="0">
                <a:latin typeface="Cambria" panose="02040503050406030204" pitchFamily="18" charset="0"/>
              </a:rPr>
              <a:t>не подгоняется под скопированную ячейку. </a:t>
            </a:r>
            <a:r>
              <a:rPr lang="en-US" sz="2000" dirty="0"/>
              <a:t>$A$1</a:t>
            </a:r>
            <a:endParaRPr lang="en-US" sz="19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b="1" dirty="0" smtClean="0">
                <a:latin typeface="Cambria" panose="02040503050406030204" pitchFamily="18" charset="0"/>
              </a:rPr>
              <a:t>Относительный адрес</a:t>
            </a:r>
            <a:r>
              <a:rPr lang="ru-RU" sz="1900" dirty="0">
                <a:latin typeface="Cambria" panose="02040503050406030204" pitchFamily="18" charset="0"/>
              </a:rPr>
              <a:t>, наоборот, приспосабливается и видоизменяется при </a:t>
            </a:r>
            <a:r>
              <a:rPr lang="ru-RU" sz="1900" dirty="0" smtClean="0">
                <a:latin typeface="Cambria" panose="02040503050406030204" pitchFamily="18" charset="0"/>
              </a:rPr>
              <a:t>копировании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формулы.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/>
              <a:t>A1</a:t>
            </a:r>
            <a:endParaRPr lang="en-US" sz="1900" dirty="0" smtClean="0">
              <a:latin typeface="Cambria" panose="02040503050406030204" pitchFamily="18" charset="0"/>
            </a:endParaRPr>
          </a:p>
          <a:p>
            <a:pPr lvl="1" algn="just"/>
            <a:r>
              <a:rPr lang="ru-RU" sz="1900" dirty="0" err="1" smtClean="0">
                <a:latin typeface="Cambria" panose="02040503050406030204" pitchFamily="18" charset="0"/>
              </a:rPr>
              <a:t>Microsoft</a:t>
            </a:r>
            <a:r>
              <a:rPr lang="ru-RU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err="1">
                <a:latin typeface="Cambria" panose="02040503050406030204" pitchFamily="18" charset="0"/>
              </a:rPr>
              <a:t>Excel</a:t>
            </a:r>
            <a:r>
              <a:rPr lang="ru-RU" sz="1900" dirty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также </a:t>
            </a:r>
            <a:r>
              <a:rPr lang="ru-RU" sz="1900" dirty="0">
                <a:latin typeface="Cambria" panose="02040503050406030204" pitchFamily="18" charset="0"/>
              </a:rPr>
              <a:t>работает со </a:t>
            </a:r>
            <a:r>
              <a:rPr lang="ru-RU" sz="1900" b="1" dirty="0">
                <a:latin typeface="Cambria" panose="02040503050406030204" pitchFamily="18" charset="0"/>
              </a:rPr>
              <a:t>смешанными </a:t>
            </a:r>
            <a:r>
              <a:rPr lang="ru-RU" sz="1900" b="1" dirty="0" smtClean="0">
                <a:latin typeface="Cambria" panose="02040503050406030204" pitchFamily="18" charset="0"/>
              </a:rPr>
              <a:t>адресами</a:t>
            </a:r>
            <a:r>
              <a:rPr lang="ru-RU" sz="1900" dirty="0" smtClean="0">
                <a:latin typeface="Cambria" panose="02040503050406030204" pitchFamily="18" charset="0"/>
              </a:rPr>
              <a:t>,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ru-RU" sz="1900" dirty="0" smtClean="0">
                <a:latin typeface="Cambria" panose="02040503050406030204" pitchFamily="18" charset="0"/>
              </a:rPr>
              <a:t>в </a:t>
            </a:r>
            <a:r>
              <a:rPr lang="ru-RU" sz="1900" dirty="0">
                <a:latin typeface="Cambria" panose="02040503050406030204" pitchFamily="18" charset="0"/>
              </a:rPr>
              <a:t>которых лишь одна часть адреса является абсолютной</a:t>
            </a:r>
            <a:r>
              <a:rPr lang="ru-RU" sz="1900" dirty="0" smtClean="0">
                <a:latin typeface="Cambria" panose="02040503050406030204" pitchFamily="18" charset="0"/>
              </a:rPr>
              <a:t>.</a:t>
            </a:r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 smtClean="0"/>
              <a:t>A$1, </a:t>
            </a:r>
            <a:r>
              <a:rPr lang="en-US" sz="2000" dirty="0"/>
              <a:t>$</a:t>
            </a:r>
            <a:r>
              <a:rPr lang="en-US" sz="2000" dirty="0" smtClean="0"/>
              <a:t>A1</a:t>
            </a: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Для задания относительного адреса ячейки в формуле можно </a:t>
            </a:r>
            <a:r>
              <a:rPr lang="ru-RU" sz="2300" dirty="0" smtClean="0">
                <a:latin typeface="Cambria" panose="02040503050406030204" pitchFamily="18" charset="0"/>
              </a:rPr>
              <a:t>просто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 smtClean="0">
                <a:latin typeface="Cambria" panose="02040503050406030204" pitchFamily="18" charset="0"/>
              </a:rPr>
              <a:t>выделить </a:t>
            </a:r>
            <a:r>
              <a:rPr lang="ru-RU" sz="2300" dirty="0">
                <a:latin typeface="Cambria" panose="02040503050406030204" pitchFamily="18" charset="0"/>
              </a:rPr>
              <a:t>ячейку в таблице. Чтобы адрес стал абсолютным, можно, </a:t>
            </a:r>
            <a:r>
              <a:rPr lang="ru-RU" sz="2300" dirty="0" smtClean="0">
                <a:latin typeface="Cambria" panose="02040503050406030204" pitchFamily="18" charset="0"/>
              </a:rPr>
              <a:t>выделив </a:t>
            </a:r>
            <a:r>
              <a:rPr lang="ru-RU" sz="2300" dirty="0">
                <a:latin typeface="Cambria" panose="02040503050406030204" pitchFamily="18" charset="0"/>
              </a:rPr>
              <a:t>адрес ячейки в строке формул, нажать клавишу &lt;F4</a:t>
            </a:r>
            <a:r>
              <a:rPr lang="ru-RU" sz="2300" dirty="0" smtClean="0">
                <a:latin typeface="Cambria" panose="02040503050406030204" pitchFamily="18" charset="0"/>
              </a:rPr>
              <a:t>&gt;, нажимая повторно можно сформировать смешанный адрес.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9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Формулы </a:t>
            </a:r>
            <a:r>
              <a:rPr lang="ru-RU" sz="2300" dirty="0">
                <a:latin typeface="Cambria" panose="02040503050406030204" pitchFamily="18" charset="0"/>
              </a:rPr>
              <a:t>могут содержать ссылки и на другие листы и на другие книги.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В </a:t>
            </a:r>
            <a:r>
              <a:rPr lang="ru-RU" sz="2300" dirty="0">
                <a:latin typeface="Cambria" panose="02040503050406030204" pitchFamily="18" charset="0"/>
              </a:rPr>
              <a:t>ссылке на другой лист имя листа указывается перед адресом ячейки и отделяется от него восклицательным знаком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Лист2!А1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>
                <a:latin typeface="Cambria" panose="02040503050406030204" pitchFamily="18" charset="0"/>
              </a:rPr>
              <a:t>Имя листа в дальнейшем можно изменить, и оно автоматически изменится в формуле. Можно копировать и перемещать лист, нельзя его удалять. Во внешней ссылке наряду с именем листа и адресом ячейки указывается имя рабочей книги, которое заключается в квадратные скобки 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ru-RU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Книга 4.</a:t>
            </a:r>
            <a:r>
              <a:rPr lang="en-US" sz="26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xls</a:t>
            </a:r>
            <a:r>
              <a:rPr lang="ru-RU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]Лист1!$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ru-RU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$1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15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5184576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 smtClean="0">
                <a:latin typeface="Cambria" panose="02040503050406030204" pitchFamily="18" charset="0"/>
              </a:rPr>
              <a:t> </a:t>
            </a:r>
            <a:r>
              <a:rPr lang="ru-RU" sz="2300" dirty="0">
                <a:latin typeface="Cambria" panose="02040503050406030204" pitchFamily="18" charset="0"/>
              </a:rPr>
              <a:t>позволяет присваивать диапазонам ячеек имена, которые можно использовать для быстрого перехода к необходимым диапазонам, а также в формулах и функциях в качестве адресов и ссылок.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Для </a:t>
            </a:r>
            <a:r>
              <a:rPr lang="ru-RU" sz="2300" dirty="0">
                <a:latin typeface="Cambria" panose="02040503050406030204" pitchFamily="18" charset="0"/>
              </a:rPr>
              <a:t>этого следует выделить диапазон ячеек, которому нужно дать имя, затем щелкнуть в поле имен в левой части строки формул и напечатать имя диапазона. В имени не допускаются пробелы! Присваивать имена можно и несмежным диапазонам.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400" dirty="0">
                <a:latin typeface="Cambria" panose="02040503050406030204" pitchFamily="18" charset="0"/>
              </a:rPr>
              <a:t>Имя, присвоенное диапазону ячеек, можно использовать в качестве адреса в формулах и в качестве аргумента функции.</a:t>
            </a: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Имена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21365"/>
            <a:ext cx="3240360" cy="502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5364088" y="2366634"/>
            <a:ext cx="870904" cy="774334"/>
          </a:xfrm>
          <a:custGeom>
            <a:avLst/>
            <a:gdLst>
              <a:gd name="connsiteX0" fmla="*/ 845389 w 1086928"/>
              <a:gd name="connsiteY0" fmla="*/ 138023 h 934833"/>
              <a:gd name="connsiteX1" fmla="*/ 690113 w 1086928"/>
              <a:gd name="connsiteY1" fmla="*/ 86265 h 934833"/>
              <a:gd name="connsiteX2" fmla="*/ 569343 w 1086928"/>
              <a:gd name="connsiteY2" fmla="*/ 34506 h 934833"/>
              <a:gd name="connsiteX3" fmla="*/ 465826 w 1086928"/>
              <a:gd name="connsiteY3" fmla="*/ 17253 h 934833"/>
              <a:gd name="connsiteX4" fmla="*/ 396815 w 1086928"/>
              <a:gd name="connsiteY4" fmla="*/ 0 h 934833"/>
              <a:gd name="connsiteX5" fmla="*/ 69011 w 1086928"/>
              <a:gd name="connsiteY5" fmla="*/ 17253 h 934833"/>
              <a:gd name="connsiteX6" fmla="*/ 34506 w 1086928"/>
              <a:gd name="connsiteY6" fmla="*/ 86265 h 934833"/>
              <a:gd name="connsiteX7" fmla="*/ 17253 w 1086928"/>
              <a:gd name="connsiteY7" fmla="*/ 293299 h 934833"/>
              <a:gd name="connsiteX8" fmla="*/ 0 w 1086928"/>
              <a:gd name="connsiteY8" fmla="*/ 414068 h 934833"/>
              <a:gd name="connsiteX9" fmla="*/ 17253 w 1086928"/>
              <a:gd name="connsiteY9" fmla="*/ 655608 h 934833"/>
              <a:gd name="connsiteX10" fmla="*/ 86264 w 1086928"/>
              <a:gd name="connsiteY10" fmla="*/ 810883 h 934833"/>
              <a:gd name="connsiteX11" fmla="*/ 138023 w 1086928"/>
              <a:gd name="connsiteY11" fmla="*/ 862642 h 934833"/>
              <a:gd name="connsiteX12" fmla="*/ 241540 w 1086928"/>
              <a:gd name="connsiteY12" fmla="*/ 879895 h 934833"/>
              <a:gd name="connsiteX13" fmla="*/ 310551 w 1086928"/>
              <a:gd name="connsiteY13" fmla="*/ 914400 h 934833"/>
              <a:gd name="connsiteX14" fmla="*/ 741872 w 1086928"/>
              <a:gd name="connsiteY14" fmla="*/ 914400 h 934833"/>
              <a:gd name="connsiteX15" fmla="*/ 810883 w 1086928"/>
              <a:gd name="connsiteY15" fmla="*/ 879895 h 934833"/>
              <a:gd name="connsiteX16" fmla="*/ 862642 w 1086928"/>
              <a:gd name="connsiteY16" fmla="*/ 845389 h 934833"/>
              <a:gd name="connsiteX17" fmla="*/ 914400 w 1086928"/>
              <a:gd name="connsiteY17" fmla="*/ 828136 h 934833"/>
              <a:gd name="connsiteX18" fmla="*/ 1017917 w 1086928"/>
              <a:gd name="connsiteY18" fmla="*/ 741872 h 934833"/>
              <a:gd name="connsiteX19" fmla="*/ 1035170 w 1086928"/>
              <a:gd name="connsiteY19" fmla="*/ 672861 h 934833"/>
              <a:gd name="connsiteX20" fmla="*/ 1069676 w 1086928"/>
              <a:gd name="connsiteY20" fmla="*/ 603849 h 934833"/>
              <a:gd name="connsiteX21" fmla="*/ 1086928 w 1086928"/>
              <a:gd name="connsiteY21" fmla="*/ 552091 h 934833"/>
              <a:gd name="connsiteX22" fmla="*/ 1052423 w 1086928"/>
              <a:gd name="connsiteY22" fmla="*/ 293299 h 934833"/>
              <a:gd name="connsiteX23" fmla="*/ 1017917 w 1086928"/>
              <a:gd name="connsiteY23" fmla="*/ 224287 h 934833"/>
              <a:gd name="connsiteX24" fmla="*/ 983411 w 1086928"/>
              <a:gd name="connsiteY24" fmla="*/ 103517 h 934833"/>
              <a:gd name="connsiteX25" fmla="*/ 931653 w 1086928"/>
              <a:gd name="connsiteY25" fmla="*/ 69012 h 934833"/>
              <a:gd name="connsiteX26" fmla="*/ 879894 w 1086928"/>
              <a:gd name="connsiteY26" fmla="*/ 17253 h 934833"/>
              <a:gd name="connsiteX27" fmla="*/ 810883 w 1086928"/>
              <a:gd name="connsiteY27" fmla="*/ 0 h 93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6928" h="934833">
                <a:moveTo>
                  <a:pt x="845389" y="138023"/>
                </a:moveTo>
                <a:cubicBezTo>
                  <a:pt x="793630" y="120770"/>
                  <a:pt x="738911" y="110665"/>
                  <a:pt x="690113" y="86265"/>
                </a:cubicBezTo>
                <a:cubicBezTo>
                  <a:pt x="647915" y="65166"/>
                  <a:pt x="615039" y="44661"/>
                  <a:pt x="569343" y="34506"/>
                </a:cubicBezTo>
                <a:cubicBezTo>
                  <a:pt x="535194" y="26917"/>
                  <a:pt x="500128" y="24114"/>
                  <a:pt x="465826" y="17253"/>
                </a:cubicBezTo>
                <a:cubicBezTo>
                  <a:pt x="442575" y="12603"/>
                  <a:pt x="419819" y="5751"/>
                  <a:pt x="396815" y="0"/>
                </a:cubicBezTo>
                <a:cubicBezTo>
                  <a:pt x="287547" y="5751"/>
                  <a:pt x="175455" y="-8091"/>
                  <a:pt x="69011" y="17253"/>
                </a:cubicBezTo>
                <a:cubicBezTo>
                  <a:pt x="43991" y="23210"/>
                  <a:pt x="39246" y="60986"/>
                  <a:pt x="34506" y="86265"/>
                </a:cubicBezTo>
                <a:cubicBezTo>
                  <a:pt x="21744" y="154329"/>
                  <a:pt x="24503" y="224429"/>
                  <a:pt x="17253" y="293299"/>
                </a:cubicBezTo>
                <a:cubicBezTo>
                  <a:pt x="12996" y="333741"/>
                  <a:pt x="5751" y="373812"/>
                  <a:pt x="0" y="414068"/>
                </a:cubicBezTo>
                <a:cubicBezTo>
                  <a:pt x="5751" y="494581"/>
                  <a:pt x="5279" y="575783"/>
                  <a:pt x="17253" y="655608"/>
                </a:cubicBezTo>
                <a:cubicBezTo>
                  <a:pt x="25510" y="710652"/>
                  <a:pt x="50286" y="767709"/>
                  <a:pt x="86264" y="810883"/>
                </a:cubicBezTo>
                <a:cubicBezTo>
                  <a:pt x="101884" y="829627"/>
                  <a:pt x="115727" y="852732"/>
                  <a:pt x="138023" y="862642"/>
                </a:cubicBezTo>
                <a:cubicBezTo>
                  <a:pt x="169990" y="876849"/>
                  <a:pt x="207034" y="874144"/>
                  <a:pt x="241540" y="879895"/>
                </a:cubicBezTo>
                <a:cubicBezTo>
                  <a:pt x="264544" y="891397"/>
                  <a:pt x="286152" y="906267"/>
                  <a:pt x="310551" y="914400"/>
                </a:cubicBezTo>
                <a:cubicBezTo>
                  <a:pt x="440460" y="957703"/>
                  <a:pt x="639612" y="919513"/>
                  <a:pt x="741872" y="914400"/>
                </a:cubicBezTo>
                <a:cubicBezTo>
                  <a:pt x="764876" y="902898"/>
                  <a:pt x="788553" y="892655"/>
                  <a:pt x="810883" y="879895"/>
                </a:cubicBezTo>
                <a:cubicBezTo>
                  <a:pt x="828887" y="869607"/>
                  <a:pt x="844096" y="854662"/>
                  <a:pt x="862642" y="845389"/>
                </a:cubicBezTo>
                <a:cubicBezTo>
                  <a:pt x="878908" y="837256"/>
                  <a:pt x="898134" y="836269"/>
                  <a:pt x="914400" y="828136"/>
                </a:cubicBezTo>
                <a:cubicBezTo>
                  <a:pt x="962444" y="804114"/>
                  <a:pt x="979758" y="780032"/>
                  <a:pt x="1017917" y="741872"/>
                </a:cubicBezTo>
                <a:cubicBezTo>
                  <a:pt x="1023668" y="718868"/>
                  <a:pt x="1026844" y="695063"/>
                  <a:pt x="1035170" y="672861"/>
                </a:cubicBezTo>
                <a:cubicBezTo>
                  <a:pt x="1044201" y="648779"/>
                  <a:pt x="1059545" y="627489"/>
                  <a:pt x="1069676" y="603849"/>
                </a:cubicBezTo>
                <a:cubicBezTo>
                  <a:pt x="1076840" y="587134"/>
                  <a:pt x="1081177" y="569344"/>
                  <a:pt x="1086928" y="552091"/>
                </a:cubicBezTo>
                <a:cubicBezTo>
                  <a:pt x="1078447" y="450309"/>
                  <a:pt x="1088875" y="378354"/>
                  <a:pt x="1052423" y="293299"/>
                </a:cubicBezTo>
                <a:cubicBezTo>
                  <a:pt x="1042292" y="269659"/>
                  <a:pt x="1026948" y="248369"/>
                  <a:pt x="1017917" y="224287"/>
                </a:cubicBezTo>
                <a:cubicBezTo>
                  <a:pt x="1015729" y="218452"/>
                  <a:pt x="993225" y="115784"/>
                  <a:pt x="983411" y="103517"/>
                </a:cubicBezTo>
                <a:cubicBezTo>
                  <a:pt x="970458" y="87326"/>
                  <a:pt x="947582" y="82286"/>
                  <a:pt x="931653" y="69012"/>
                </a:cubicBezTo>
                <a:cubicBezTo>
                  <a:pt x="912909" y="53392"/>
                  <a:pt x="901079" y="29359"/>
                  <a:pt x="879894" y="17253"/>
                </a:cubicBezTo>
                <a:cubicBezTo>
                  <a:pt x="859307" y="5489"/>
                  <a:pt x="810883" y="0"/>
                  <a:pt x="810883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364088" y="3356992"/>
            <a:ext cx="288032" cy="252028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6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568952" cy="452596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Для </a:t>
            </a:r>
            <a:r>
              <a:rPr lang="ru-RU" sz="2400" dirty="0">
                <a:latin typeface="Cambria" panose="02040503050406030204" pitchFamily="18" charset="0"/>
              </a:rPr>
              <a:t>вычислений в </a:t>
            </a:r>
            <a:r>
              <a:rPr lang="ru-RU" sz="26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400" dirty="0">
                <a:latin typeface="Cambria" panose="02040503050406030204" pitchFamily="18" charset="0"/>
              </a:rPr>
              <a:t> используются различные формулы, которые могут быть </a:t>
            </a:r>
            <a:r>
              <a:rPr lang="ru-RU" sz="2400" dirty="0" smtClean="0">
                <a:latin typeface="Cambria" panose="02040503050406030204" pitchFamily="18" charset="0"/>
              </a:rPr>
              <a:t>простыми и сложными. </a:t>
            </a:r>
            <a:r>
              <a:rPr lang="ru-RU" sz="2400" dirty="0">
                <a:latin typeface="Cambria" panose="02040503050406030204" pitchFamily="18" charset="0"/>
              </a:rPr>
              <a:t>При вводе формул используются константы, </a:t>
            </a:r>
            <a:r>
              <a:rPr lang="ru-RU" sz="2400" dirty="0" smtClean="0">
                <a:latin typeface="Cambria" panose="02040503050406030204" pitchFamily="18" charset="0"/>
              </a:rPr>
              <a:t>адреса </a:t>
            </a:r>
            <a:r>
              <a:rPr lang="ru-RU" sz="2400" dirty="0">
                <a:latin typeface="Cambria" panose="02040503050406030204" pitchFamily="18" charset="0"/>
              </a:rPr>
              <a:t>ячеек, операторы и функции. </a:t>
            </a:r>
            <a:endParaRPr lang="ru-RU" sz="2400" dirty="0" smtClean="0">
              <a:latin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</a:rPr>
              <a:t>В </a:t>
            </a:r>
            <a:r>
              <a:rPr lang="ru-RU" sz="2400" b="1" dirty="0" err="1">
                <a:latin typeface="Cambria" panose="02040503050406030204" pitchFamily="18" charset="0"/>
              </a:rPr>
              <a:t>Excel</a:t>
            </a:r>
            <a:r>
              <a:rPr lang="ru-RU" sz="2400" b="1" dirty="0">
                <a:latin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</a:rPr>
              <a:t>используются следующие операторы: </a:t>
            </a:r>
          </a:p>
          <a:p>
            <a:pPr lvl="1"/>
            <a:r>
              <a:rPr lang="ru-RU" sz="2400" b="1" i="1" dirty="0" smtClean="0">
                <a:latin typeface="Cambria" panose="02040503050406030204" pitchFamily="18" charset="0"/>
              </a:rPr>
              <a:t>арифметические </a:t>
            </a:r>
            <a:r>
              <a:rPr lang="ru-RU" sz="2400" b="1" i="1" dirty="0">
                <a:latin typeface="Cambria" panose="02040503050406030204" pitchFamily="18" charset="0"/>
              </a:rPr>
              <a:t>операторы</a:t>
            </a:r>
            <a:r>
              <a:rPr lang="ru-RU" sz="2400" b="1" dirty="0">
                <a:latin typeface="Cambria" panose="02040503050406030204" pitchFamily="18" charset="0"/>
              </a:rPr>
              <a:t>: </a:t>
            </a:r>
            <a:r>
              <a:rPr lang="ru-RU" sz="2400" dirty="0">
                <a:latin typeface="Cambria" panose="02040503050406030204" pitchFamily="18" charset="0"/>
              </a:rPr>
              <a:t>сложение +, вычитание -, умножение *, деление /, возведение в степень ^, проценты %;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lvl="1"/>
            <a:r>
              <a:rPr lang="ru-RU" sz="2400" b="1" i="1" dirty="0" smtClean="0">
                <a:latin typeface="Cambria" panose="02040503050406030204" pitchFamily="18" charset="0"/>
              </a:rPr>
              <a:t>операторы </a:t>
            </a:r>
            <a:r>
              <a:rPr lang="ru-RU" sz="2400" b="1" i="1" dirty="0">
                <a:latin typeface="Cambria" panose="02040503050406030204" pitchFamily="18" charset="0"/>
              </a:rPr>
              <a:t>сравнения</a:t>
            </a:r>
            <a:r>
              <a:rPr lang="ru-RU" sz="2400" b="1" dirty="0">
                <a:latin typeface="Cambria" panose="02040503050406030204" pitchFamily="18" charset="0"/>
              </a:rPr>
              <a:t>: </a:t>
            </a:r>
            <a:r>
              <a:rPr lang="ru-RU" sz="2400" dirty="0">
                <a:latin typeface="Cambria" panose="02040503050406030204" pitchFamily="18" charset="0"/>
              </a:rPr>
              <a:t>=, &lt;, &gt;, &lt;=, &gt;=, &lt;&gt;;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lvl="1"/>
            <a:r>
              <a:rPr lang="ru-RU" sz="2400" b="1" i="1" dirty="0" smtClean="0">
                <a:latin typeface="Cambria" panose="02040503050406030204" pitchFamily="18" charset="0"/>
              </a:rPr>
              <a:t>операторы </a:t>
            </a:r>
            <a:r>
              <a:rPr lang="ru-RU" sz="2400" b="1" i="1" dirty="0">
                <a:latin typeface="Cambria" panose="02040503050406030204" pitchFamily="18" charset="0"/>
              </a:rPr>
              <a:t>связи</a:t>
            </a:r>
            <a:r>
              <a:rPr lang="ru-RU" sz="2400" b="1" dirty="0">
                <a:latin typeface="Cambria" panose="02040503050406030204" pitchFamily="18" charset="0"/>
              </a:rPr>
              <a:t>: </a:t>
            </a:r>
            <a:r>
              <a:rPr lang="ru-RU" sz="2400" dirty="0">
                <a:latin typeface="Cambria" panose="02040503050406030204" pitchFamily="18" charset="0"/>
              </a:rPr>
              <a:t>объединение «;» и диапазон «:»; </a:t>
            </a:r>
            <a:endParaRPr lang="ru-RU" sz="2400" dirty="0" smtClean="0">
              <a:latin typeface="Cambria" panose="02040503050406030204" pitchFamily="18" charset="0"/>
            </a:endParaRPr>
          </a:p>
          <a:p>
            <a:pPr lvl="1"/>
            <a:r>
              <a:rPr lang="ru-RU" sz="2400" b="1" i="1" dirty="0" smtClean="0">
                <a:latin typeface="Cambria" panose="02040503050406030204" pitchFamily="18" charset="0"/>
              </a:rPr>
              <a:t>текстовый </a:t>
            </a:r>
            <a:r>
              <a:rPr lang="ru-RU" sz="2400" b="1" i="1" dirty="0">
                <a:latin typeface="Cambria" panose="02040503050406030204" pitchFamily="18" charset="0"/>
              </a:rPr>
              <a:t>оператор </a:t>
            </a:r>
            <a:r>
              <a:rPr lang="ru-RU" sz="2400" i="1" dirty="0" smtClean="0">
                <a:latin typeface="Cambria" panose="02040503050406030204" pitchFamily="18" charset="0"/>
              </a:rPr>
              <a:t>«</a:t>
            </a:r>
            <a:r>
              <a:rPr lang="ru-RU" sz="2400" dirty="0" smtClean="0">
                <a:latin typeface="Cambria" panose="02040503050406030204" pitchFamily="18" charset="0"/>
              </a:rPr>
              <a:t>&amp;» </a:t>
            </a:r>
            <a:r>
              <a:rPr lang="ru-RU" sz="2400" dirty="0">
                <a:latin typeface="Cambria" panose="02040503050406030204" pitchFamily="18" charset="0"/>
              </a:rPr>
              <a:t>соединения текста. </a:t>
            </a:r>
          </a:p>
          <a:p>
            <a:pPr algn="just"/>
            <a:endParaRPr lang="ru-RU" sz="2400" dirty="0">
              <a:latin typeface="Cambria" panose="02040503050406030204" pitchFamily="18" charset="0"/>
            </a:endParaRP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09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1328"/>
            <a:ext cx="8496944" cy="4827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 smtClean="0">
                <a:latin typeface="Cambria" panose="02040503050406030204" pitchFamily="18" charset="0"/>
              </a:rPr>
              <a:t>При </a:t>
            </a:r>
            <a:r>
              <a:rPr lang="ru-RU" sz="2400" dirty="0">
                <a:latin typeface="Cambria" panose="02040503050406030204" pitchFamily="18" charset="0"/>
              </a:rPr>
              <a:t>вводе формул в ячейки руководствуются следующими правилами: </a:t>
            </a:r>
          </a:p>
          <a:p>
            <a:pPr lvl="1" algn="just"/>
            <a:r>
              <a:rPr lang="ru-RU" sz="2000" dirty="0" smtClean="0">
                <a:latin typeface="Cambria" panose="02040503050406030204" pitchFamily="18" charset="0"/>
              </a:rPr>
              <a:t>формула </a:t>
            </a:r>
            <a:r>
              <a:rPr lang="ru-RU" sz="2000" dirty="0">
                <a:latin typeface="Cambria" panose="02040503050406030204" pitchFamily="18" charset="0"/>
              </a:rPr>
              <a:t>всегда начинается со знака «=»; </a:t>
            </a:r>
          </a:p>
          <a:p>
            <a:pPr lvl="1" algn="just"/>
            <a:r>
              <a:rPr lang="ru-RU" sz="2000" dirty="0" smtClean="0">
                <a:latin typeface="Cambria" panose="02040503050406030204" pitchFamily="18" charset="0"/>
              </a:rPr>
              <a:t>в </a:t>
            </a:r>
            <a:r>
              <a:rPr lang="ru-RU" sz="2000" dirty="0">
                <a:latin typeface="Cambria" panose="02040503050406030204" pitchFamily="18" charset="0"/>
              </a:rPr>
              <a:t>формуле возможно использование имени, присвоенного ячейке или диапазону ячеек; </a:t>
            </a:r>
          </a:p>
          <a:p>
            <a:pPr lvl="1" algn="just"/>
            <a:r>
              <a:rPr lang="ru-RU" sz="2000" dirty="0" smtClean="0">
                <a:latin typeface="Cambria" panose="02040503050406030204" pitchFamily="18" charset="0"/>
              </a:rPr>
              <a:t>формулу </a:t>
            </a:r>
            <a:r>
              <a:rPr lang="ru-RU" sz="2000" dirty="0">
                <a:latin typeface="Cambria" panose="02040503050406030204" pitchFamily="18" charset="0"/>
              </a:rPr>
              <a:t>можно вводить непосредственно в ячейке, а можно в строке формул. При этом в ответ на ввод формулы (после нажатия клавиши </a:t>
            </a:r>
            <a:r>
              <a:rPr lang="ru-RU" sz="2000" dirty="0" err="1">
                <a:latin typeface="Cambria" panose="02040503050406030204" pitchFamily="18" charset="0"/>
              </a:rPr>
              <a:t>Enter</a:t>
            </a:r>
            <a:r>
              <a:rPr lang="ru-RU" sz="2000" dirty="0">
                <a:latin typeface="Cambria" panose="02040503050406030204" pitchFamily="18" charset="0"/>
              </a:rPr>
              <a:t>) </a:t>
            </a:r>
            <a:r>
              <a:rPr lang="ru-RU" sz="22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000" dirty="0">
                <a:latin typeface="Cambria" panose="02040503050406030204" pitchFamily="18" charset="0"/>
              </a:rPr>
              <a:t> производит вычисления и отображает в ячейке результат; строка формул показывает саму формулу, если ячейка с формулой является активной; </a:t>
            </a:r>
          </a:p>
          <a:p>
            <a:pPr lvl="1" algn="just"/>
            <a:r>
              <a:rPr lang="ru-RU" sz="2000" dirty="0" smtClean="0">
                <a:latin typeface="Cambria" panose="02040503050406030204" pitchFamily="18" charset="0"/>
              </a:rPr>
              <a:t>если </a:t>
            </a:r>
            <a:r>
              <a:rPr lang="ru-RU" sz="2000" dirty="0">
                <a:latin typeface="Cambria" panose="02040503050406030204" pitchFamily="18" charset="0"/>
              </a:rPr>
              <a:t>формула содержит ссылки на ячейки, а значения в этих ячейках из-меняются, то </a:t>
            </a:r>
            <a:r>
              <a:rPr lang="ru-RU" sz="22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000" dirty="0">
                <a:latin typeface="Cambria" panose="02040503050406030204" pitchFamily="18" charset="0"/>
              </a:rPr>
              <a:t> автоматически вычисляет формулы и обновляет значения, используя новые </a:t>
            </a:r>
            <a:r>
              <a:rPr lang="ru-RU" sz="2000" dirty="0" smtClean="0">
                <a:latin typeface="Cambria" panose="02040503050406030204" pitchFamily="18" charset="0"/>
              </a:rPr>
              <a:t>данные;</a:t>
            </a:r>
          </a:p>
          <a:p>
            <a:pPr lvl="1" algn="just"/>
            <a:r>
              <a:rPr lang="ru-RU" sz="2100" dirty="0" smtClean="0">
                <a:latin typeface="Cambria" panose="02040503050406030204" pitchFamily="18" charset="0"/>
              </a:rPr>
              <a:t>адреса </a:t>
            </a:r>
            <a:r>
              <a:rPr lang="ru-RU" sz="2100" dirty="0">
                <a:latin typeface="Cambria" panose="02040503050406030204" pitchFamily="18" charset="0"/>
              </a:rPr>
              <a:t>ячеек при вводе формулы можно набирать на клавиатуре, а можно выделять мышью, протаскивая ее вдоль соответствующего диапазона. При этом ячейки выделяются пунктирной границей, называемой «бегущей рамкой». </a:t>
            </a:r>
          </a:p>
          <a:p>
            <a:pPr lvl="1" algn="just"/>
            <a:endParaRPr lang="ru-RU" sz="2000" dirty="0">
              <a:latin typeface="Cambria" panose="02040503050406030204" pitchFamily="18" charset="0"/>
            </a:endParaRPr>
          </a:p>
          <a:p>
            <a:pPr algn="just"/>
            <a:endParaRPr lang="ru-RU" sz="2400" dirty="0">
              <a:latin typeface="Cambria" panose="02040503050406030204" pitchFamily="18" charset="0"/>
            </a:endParaRP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Формулы.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Автозаполнение</a:t>
            </a:r>
            <a:endParaRPr lang="ru-RU" dirty="0"/>
          </a:p>
        </p:txBody>
      </p:sp>
      <p:pic>
        <p:nvPicPr>
          <p:cNvPr id="6146" name="Picture 2" descr="C:\Users\admin\Downloads\Без назв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48987"/>
            <a:ext cx="1847850" cy="21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3" name="Picture 9" descr="C:\Users\admin\Downloads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65185"/>
            <a:ext cx="18478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admin\Downloads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92" y="2647493"/>
            <a:ext cx="1822334" cy="30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Автозаполнение дней недели в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7" y="1365185"/>
            <a:ext cx="37909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Автозаполнение кварталов в 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98811"/>
            <a:ext cx="13144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Автозаполнение</a:t>
            </a:r>
            <a:endParaRPr lang="ru-RU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61" y="1484784"/>
            <a:ext cx="2390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61" y="3861048"/>
            <a:ext cx="2447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590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02" y="3861048"/>
            <a:ext cx="1495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00808"/>
            <a:ext cx="1581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7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err="1" smtClean="0"/>
              <a:t>Автозаполнение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z="3100" dirty="0" smtClean="0"/>
              <a:t>Собственный список</a:t>
            </a:r>
            <a:endParaRPr lang="ru-RU" sz="3100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Автозаполнение ячеек в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3437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err="1" smtClean="0"/>
              <a:t>Автозаполнение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sz="3100" dirty="0" smtClean="0"/>
              <a:t>Собственный список</a:t>
            </a:r>
            <a:endParaRPr lang="ru-RU" sz="3100" dirty="0"/>
          </a:p>
        </p:txBody>
      </p:sp>
      <p:sp>
        <p:nvSpPr>
          <p:cNvPr id="4" name="AutoShape 4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data:image/png;base64,iVBORw0KGgoAAAANSUhEUgAAAMIAAABtCAIAAAB8ySldAAAUDklEQVR4nO1dP2jbThTW8BsydPDQwUMHDx0qyBBBhgoyVJChiAxB0CGGDDV0qKBDERmC6FBEhiAyBJSh4AwBdQkiQxAZAspgOA+G82A4Dx5u8HCDhxs83ODl/YZT3DSxkyZWGynxh3i8us5xPj9/+u6P3lPURVWZY44ZoC1piqIo9R9+eBiEP/zwMHigfxg8/G//iR8eBtFhEB5KP782Onr8sfqj73rfoz0KAACQRlN93w/2vWDfD/a9e/sHvr/r+jvuQ/72H/r+ruvteP6e7+36+bU7vr3lBXtpz/MwbhP8Pc/bcYM9j3Twb2EEgoHgQjAQ/N7+iLMexs0YRmKmdv6qD4K0kqRJUA9wD1BXzGp7AvdAXtKfvU3cE0kHrB0iOIOcjNtNf8QZJbiZgOBwiTSMBGeCU8EZ5/TevmC0i3AjFkM2UztXfBAcBJ+9nbEvhgw34/gCoy6gDkdd8XDbEagnSB9wH8Z21ja7AnU47oq4xas7hDEqhpl8dgYgADiMeCbfixxJ1sPoIhJDBiNxI4xkEDzADhntYtSI5Rf/8HYuLYCIT8L6gQ8g5Fhk0KbguBknDYK6AnUF6gjcFajzEB9TqP9MjFXLWDX1d6axalmbNqaAug9vM/W7ImmL6g7mg3RgZ/xeQPDap6q1ZrrbDoDIoE3OQHDaw6gRiyGD0Q02enCcguDkChvNykMjnpzHtY9V+3MtPKrDKCNOyo6NCAN7y9OW9eAw9vcj/0fkbPvWpo17s7Z8jY1m5aEhsz/X/D0vPo3cbcfddtLf+cy8TnsYXcS5ZiMAER2H1Q+Wu+W42w4AZM5GM3IG6YOz5Vc/OhyADoAJCE+Q+kbDFPBsPJchGwEI+1PN3/UAOIAAwd1tJ9jzUoKfmY3wNDbKhzZiYsiCfd/95gT7vrvlcD777zJ7NnK2feOdWT9OgsM4OErc70H1o2QjkRNtBMDN92Z4VAcQnFMQjA8oZ1Q8B20EI44asbGiy85VP1jRcZiJQspQG5E+uDv1crlsrJr6imG8M433VniMcqWNAIS1LsOIp68Ms9BbhdBGIBhuJqUXC+62435zyuWytW7yAc2A57LWRtVNm3IgFAiD+jFSl3RMc6SNALi1btYPAwAxHlsYcZ4Fr+ddG4HgglN/x3O+2s5X29txSy9KuJlkckfPUhtt+9ZGjQ5AklNwlOhvjbxpI3PViH7W5QQNQMQnUXgYwOjJa6MhY5Q4X2wYcQABIAAgOYuqm1VGCcymFTJmo6+e9aFGGKTz/6NEW5ZslBdtJIYMNZLqhkU6SE5+rXUTt5AQGfB6vrXRkDFKtCWNS0ofMjFkILi2rNEuBpEjbeTt1svlsrZsqEu6tmwYq2Z0ngHPZchGgjMAjpuJsWoYK4b1waQ9ApBO+J+4NuIDyii5ev/mnDJKLuVRLrQR6oqkxaJzEp7i6AyHpzi6IHJDIz/aaKyHSAfhVkJ7GGbnobu10ZCB4A+zV/bUHtjCtdbufOUhdiRwM0ZNgikQCrgnCBW4Jx7qA+kD7f+yWbQpCBWoI6pX9tSyGU8Q2YxhOpKcUYwbk/bUSAc9+KJdhBpxch6lr7STPNoOQuehf4S8n8w9ot5P6h3RHPrOITW2MW4l9NFHbPpI4mYcn4akjThnv4URbsa4mVxe9/UTdBEnZxFpY9JGubWoEddPiHfM/BPm59YeM+8QP/pY3W5xE6GLBLeQ4PzaQZG72OwWjh1x2kWkjSDfYJSNP3aeQXvksbtwB4QQ4wNrEnfP1O5e/Rwy2sW4lfcwoj3KBwUII9LOexhxzml3WhhN0ueSh+zPtfBnHWDKmZV0OlCAMGKMPXYv7sIISIeMJ9L5hOCCdH+L9dvYCIaMD6i/45VKJbnJN2ejf4Bis9GEfZkRj47DYM+rfaoFB77cK568bjRno6zw9NhIOgBQ3bDqB8Gcjf4Nis1G0/eKRXXDCvb98V7xXBv9RTxBNrrcK75kIz5no3+AYrPRLefoxmw010Z/HU+Yjax1M72pzdno76PYbHTLOTp3y0mPY8610d/GU2UjMV/F/rcoMBtd7pGxK/tlV30+5XVWoD01SgsSRp28h5EYTmGjyx37h9kEnUfJecwooz2a2wu3MOmQR+/G3f1s4kfvw+0X6RDcwrRLxfD3Y2tUnhx6mO1i1IhRI2GM8QHPrSUdQrokDz25zfYZbmHWz0FPpltKKW5jzrgQmZ5+pL25NsoMhbip0WkHRWY6i/3MZmpiKMY/RACAEWQWoE95pnbXPO65zdTqP+rmmjlWBqiJrDUrk5ah0DO1mZ4ZeH7rRvXDuvpa9Xd92SBqIuOdkUnLczYqQBhlxUbBfuDv+LXNWnQcAQBqIHPVzKRlKDobzbXRn8Pf850tBzWQ/cVmjOE2NlbnbDRno3si2A/szzYA6G912qWkQ+ZsNNdG90awF9hfbNlm9UM1OU/M9xmF0ZyNHutT/SH+BhsBQHWj6u145tqcjeba6J7wdrzax5r0xVBoS5q2pGXS8pyNChBGWbFRcpGER+H4n6zPgr0gk5ah6Gw010a5wJyNHutT/SEKs6dWaDaaa6NcYM5Gj/Wp/hBzNsoKD3iGn6X5uYGLy2yEc230F/H02AhGnPVJ/SCoH/j1H0GaGWLORr8Dt3C233qx2ehmLhHaxfZnu7ppVTcs64Pl73h8Uk7CZ66NKpUK62fX7FNjI8FIG9V/yOUQASDURZW0kDz0OGcjifpB3d/1fzvCNjOKzUYTc47KP5ERoy9ruJWA4M9TG/m7vrVumWumtW4F++lio7as0R4VXFjrlrWW/u+1A6b3w1Njo7HlDATnjOpvNdLBz5aNjHeGt+Ml54m77Y43Ys1VUz4pob5Wk/MkOU/URTU5T2bpZ7HZaHpuZc4ZrW5Y8Uko0ucen6M2Mt+buIUBIDlPrHULAOzPdngYwghQE40Dy1q34rP44b18gmzEGYzSGIp+hs88o4i5ZiYXCQDEp7EMI2vdin5GAICav04/mmvms2ajyTw0oPaXWnIWAcC4INXz1EbmexNdIACIT+PqRpV2ae1TDTcxAODmr9OP1tqcja5YEIz1ibasVV5VvO+u89V2tuxf1TyeHxsZK4akmeg4qm3WnC+Ot+PJ/0IXSH+b1oAz3hnx6QxhVHQ2urluRLrI++563113y3G3HO+by/qkwNqIzsRG8Vkso5D1GWog0ibj5xL5gI9DJzlPZlxGKsDjjlPZaJw25Er+EBDjglRyXUTAtRwjwzQtxHNgo3+G/IfRVDbiA8oHVAwoH5D7+oIz0klIC8EIcnoBhEeh/lY33hn6sq4tadqypi1pefSXNWPVSI9WPvq4Tbn4gF8TcGkYxWdRchYnZ1FyFt/XT86i+CSKT2PSIZLq82Zpl/q7fuV1RVvSyuVyuVwuvSyVy+Xyy9z56mtVXVStNYt0Hn/cplncwriJcQsL/nsqCNQRSYej9Lqfj3vCO6be0QxLt38fwV4gvzBtWTPeGcaqkU9belmqVCr6ZdHmfIJzfu3OexlG3bTWKb500n/2gDAgDCiDie/BXYF7wj9hbs7DaD8olUrll2Xcxo/dl9tgrBjll2VjJaOHJ/8OpmqjCfUGOwJTiM6JtVGrbtrWRi1psYk1DHFP+MfUO8r1UR5/zy+VSqVSSa5E5wdiKMKfv54O0N/q5XI552w0daZ2s+4p7kF0Rsz1qvMtsLc8e8uzNu2kyfCNWq2SjfJ+UxuzUTNPYTQC/a0+XnMCGUZPiY1wT8QXtP4TkQFQDoRB5bUanmLcu16r9ZKN8h1Ge0HKRvkJoxHYX2znq3P1UcnCs9GNWswc9wBTkOV5o3OivzPjC4p7N3mrSGyEmjla32KU4Sa+mhvpqbFRWnO+D95uXVvS1UXN3w8n1pkvmDbKDxsBgExq8/4JsdG0+vBjxa0t6dH5uFL4XBtlgwlh9KTYqCNQV5A+SL5BXaEt6eHZXBtljKfGRjc5JjrFzjefDoD0gfSh8kaLzshcG2WLJ85GuAdxk9Y+Ocaqabwz9RXT/R4kbY7n2ihToIvf8kYWno1uaiM5TQt+xP5BFPyI5aL2RN4qEBvlLYyu5ZguNhvJW9VNSyiQPhAGpA+4J3CXT3hPH/wT6v3MNRv90kY5W8W+Bm1ZK78sX12QzCGm1gypn7HwnD/Mhhfc+UHdQwJDIbgQObRDEewH5VflSqWSXCQghBiKfFpz1ay8qpjvTdntXIzeDcv6jHQI53x8ViQNo+ouqe6S2i6pXl5/7tf2iLGNnQNMu4R004MZskBHXnxK/V1fXVS1JS0+jVGbJA2SNDBqkqSBk2ZefNKh1rqlvlGtdSsX4zbFJ22CmiiNpKthhHuC9AS+vO7lk74IToukjUgf4hZP2iJp8aQtHtlvi7EvBBgreullKefaSPApNUOmrWKPLaZwc45WvHWjlyXUxJhC0uJxiyftx7Ui6QjUTZdz4xYXAvSVgs/Ubq5f/5qLUbC/uOEJwhQmnQUo0kwNNdE1NnosG7e4uV7V3hr6imlv+6gHXDy980aXa9mEgf3VUxSlfowwLfh5o5clnAs2EklbWBs153sQHCXBz8TatO0tH6D4bDR5T60rcFdYH2oLCwv1E0Ro4deN0A1t9Fg2PCOoI1AXyACqn1xrw4YnePqxK1CHUw61z07ts2usWcFhfCsb5TuMcqiNOiJu8aTFcR9qn13zQw0A1EV14b8FdVF97AG7DffURj2IG7S6aQeHsfm+GhzGZK6NMrYcdSFuMHO96u1FYgT1g7r3zasf1B97wG7D/Xb4CQP3e2B+qAkAfcWYa6PMbdIRcYMZ7y1vL0Q94EOIjqPgIIhOoscesNsguJjyZMiks9jxBa28Vssvy+Z6tfyyrK8YSG7NzrVRJrYjkhY316refoQpyHUj9Y2qKIq2mFHpiL+EEYwrW0rceha7Qf39yD+I/P2oUlFrX9z5ulFmPNTmcZMZq5a7W086Im7yuMmFAH1ZUxQl53tqN3HHWWx50ogOwFyrhseI9J+ENqIQN3kaSa1U5/5jH3XAXK8tvCipS7q6pKuLmvO9DgDGW11RlKkT/hGMd7KEEDIlgXxFDMW1dDaCC85u5CwQMM6HwfqMMy64YIxxxmEEgqelmIUQ4ydiOedpDocRTMul8aer2EmLjY9EFlgblUqkQ9gw/XnIkwuPYxngLpejmrSZHEYA0G8No/AoLJVKUjk5Xxzni5OcJ6VSyf3mBgeB/cUeb3LJzF3akhbsB+MMp7iFna+OvqI7W058GutvdfWNWnpR0hY1c80kbVJ6UZIFvqob1dKLEuecUloqlZwtBwCC/cBcNSeE5m97ahRwTxAqJvt9IHTye6jcU8v5QZFLNvJ3/eQsic/iR7fJeQICUBOjBkouELpAyXky1kYyk6S8ZHouAAgPQ0VR4tO4flCXs7n4NFYUxfni0B5VF1V/1wcAPuDakubteCBAfaPKgriccXVR9b57fMBrH2syl5e348kGAYD2qKIo9iebMVZ5VVEUhQ84pVRRFO9bmvRyWkqWNIzcQ+YcUje97ud7R8zaIc4BYYyxfh4vzri/58ssC+WX5VI+UHlVQU208GJBuQsL/y0wxkBA/bCuKIq1ZlnrFqUUAOKTWFGU4CAAAPWNKsu6JeeJoijVD1V/11cURS5mRseRoigypH79uvYCRVFk+i8ZMbWPNdzEv8KoR6VWuz2nZdpR/5gEx+TB1vuB6ieI9xmllNHcWdZn/o5fLpcrlcpjB88vlMtl3MLKf3dGkaIoCmdcCBEehYqimO9NmXJkzEb1H3UA0BY1uW4Zn8Xybe62G+wHsvSbDKP45LdQkHGWhlGPKoqivlFJh1Q/VGUYMcoURdGXdXPNvPa3E8IIRmzqBbJsCAPgU97AWQ+Rdr6Oyl8D7dHgIKgf1sOfYXgU5sFGx5FM0xYdR+OrUqkoilJ5Xbn6YnwSS/lc/1GX96BgP9BXdBilEeN8dTjj6htV5hHkjFdeV+QNzvvuSS3F+kx9rXo7nhDC/mzLG9mEMHqtsj6rfaxdZSN320UNpL5RpyXSSMNoel5sygeU9QnvU9YnMoVoQXM/cnY548gxpMS+esj/KsKjcOG/hfg05pxXKhWpnOTXbH+2ax9rVyW2sWoYK0Z1szo+N4wayFw19be6/cmWZObv+QsLC+Ob2sLCgkyyW/tYW1hYSNnoP8XdcmXfpNa+iV9hdDMvNox4fBJWXlf0t7q2rBnvdEoxiMLmfixCBSPt1nUjeYBVzrwYY2Io5E0t2A9Yn11bEuSMkw659sthfUa7dDx3kw2OVwpYn8lAFFykGSxHv17kA36HxJ7IQwAQ7PvmqiE4Y5QwWmw2KkTuR3351nWjG0gldnaVbh+GK2F0jWOGjPWJ980Nj+Q2oRhXC3meebH/DaQ2Ut/86Q4/buFZ6wJkgalsBCOenEblV2V/x3O+2u6WwxmF0bye2t9FsB84W07Od/hvYqo2AuDxaVgul91tx91ynK+289Uudl7sIrARAOQ8Rf9ETNdGQ8YoQQ1Z/mJeT+3fIecPZE7EVG2U+kMGgsOIC8G0pWddT+0foQg1Q25iujYSHDWS6maVtBFuJriRmKsG7WIQc230d5H/miE3MX3daMhAsPgk0ld0Y0XXV3TSRkKwCXO6uTbKEEVgo/tXdxwyKYZSSfSM66n9M+SfjaaexZa3qsuIuac/4rSb9z01AKC0IGGU+9IzUzOKoEaMG/GDbXIWJecx7VHSJbRHaZfm0MctTNokP/2Z7HcpaiLp5KI/k3xZNoR0yHj7JQ0j2sW0ix5oexg1YtRI5J5Lbi/SIfK+lueLMYZbmDH26D25rZOU4TbmAz7em7u8qc2OfKvCIqGAI6koivInB/DmmOMWlEql/wHOQEAW9XJeb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Автозаполнение ячеек в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1" y="1628800"/>
            <a:ext cx="59721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Автозаполнение ячеек в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05276"/>
            <a:ext cx="23241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>
                <a:latin typeface="Cambria" panose="02040503050406030204" pitchFamily="18" charset="0"/>
              </a:rPr>
              <a:t>В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числовым значениям по умолчанию присваивается формат </a:t>
            </a:r>
            <a:r>
              <a:rPr lang="ru-RU" sz="2300" b="1" dirty="0">
                <a:latin typeface="Calibri" panose="020F0502020204030204" pitchFamily="34" charset="0"/>
              </a:rPr>
              <a:t>Общий</a:t>
            </a:r>
            <a:r>
              <a:rPr lang="ru-RU" sz="2300" dirty="0">
                <a:latin typeface="Cambria" panose="02040503050406030204" pitchFamily="18" charset="0"/>
              </a:rPr>
              <a:t>. Значения в этом формате отображаются в том виде, в котором они введены с клавиатуры. </a:t>
            </a:r>
            <a:endParaRPr lang="en-US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>
                <a:latin typeface="Cambria" panose="02040503050406030204" pitchFamily="18" charset="0"/>
              </a:rPr>
              <a:t>Форматы объединены в категории.</a:t>
            </a:r>
            <a:endParaRPr lang="en-US" sz="2300" dirty="0">
              <a:latin typeface="Cambria" panose="02040503050406030204" pitchFamily="18" charset="0"/>
            </a:endParaRPr>
          </a:p>
          <a:p>
            <a:pPr algn="just"/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027040" cy="35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5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Excel</a:t>
            </a:r>
            <a:r>
              <a:rPr lang="ru-RU" sz="2300" dirty="0">
                <a:latin typeface="Cambria" panose="02040503050406030204" pitchFamily="18" charset="0"/>
              </a:rPr>
              <a:t> предоставляет пользователям возможность создавать собственные числовые форматы.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Разработка </a:t>
            </a:r>
            <a:r>
              <a:rPr lang="ru-RU" sz="2300" dirty="0">
                <a:latin typeface="Cambria" panose="02040503050406030204" pitchFamily="18" charset="0"/>
              </a:rPr>
              <a:t>пользовательских форматов осуществляется на вкладке </a:t>
            </a:r>
            <a:r>
              <a:rPr lang="ru-RU" sz="2300" b="1" dirty="0">
                <a:latin typeface="Cambria" panose="02040503050406030204" pitchFamily="18" charset="0"/>
              </a:rPr>
              <a:t>Число</a:t>
            </a:r>
            <a:r>
              <a:rPr lang="ru-RU" sz="2300" dirty="0">
                <a:latin typeface="Cambria" panose="02040503050406030204" pitchFamily="18" charset="0"/>
              </a:rPr>
              <a:t> диалогового окна </a:t>
            </a:r>
            <a:r>
              <a:rPr lang="ru-RU" sz="2300" b="1" dirty="0">
                <a:latin typeface="Cambria" panose="02040503050406030204" pitchFamily="18" charset="0"/>
              </a:rPr>
              <a:t>Формат ячеек</a:t>
            </a:r>
            <a:r>
              <a:rPr lang="ru-RU" sz="2300" dirty="0">
                <a:latin typeface="Cambria" panose="02040503050406030204" pitchFamily="18" charset="0"/>
              </a:rPr>
              <a:t>.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Далее надо </a:t>
            </a:r>
            <a:r>
              <a:rPr lang="ru-RU" sz="2300" dirty="0">
                <a:latin typeface="Cambria" panose="02040503050406030204" pitchFamily="18" charset="0"/>
              </a:rPr>
              <a:t>выбрать категорию </a:t>
            </a:r>
            <a:r>
              <a:rPr lang="ru-RU" sz="2300" b="1" dirty="0">
                <a:latin typeface="Cambria" panose="02040503050406030204" pitchFamily="18" charset="0"/>
              </a:rPr>
              <a:t>(все форматы) </a:t>
            </a:r>
            <a:r>
              <a:rPr lang="ru-RU" sz="2300" dirty="0">
                <a:latin typeface="Cambria" panose="02040503050406030204" pitchFamily="18" charset="0"/>
              </a:rPr>
              <a:t>в поле </a:t>
            </a:r>
            <a:r>
              <a:rPr lang="ru-RU" sz="2300" b="1" dirty="0">
                <a:latin typeface="Cambria" panose="02040503050406030204" pitchFamily="18" charset="0"/>
              </a:rPr>
              <a:t>Числовые форматы</a:t>
            </a:r>
            <a:r>
              <a:rPr lang="ru-RU" sz="2300" dirty="0">
                <a:latin typeface="Cambria" panose="02040503050406030204" pitchFamily="18" charset="0"/>
              </a:rPr>
              <a:t> </a:t>
            </a:r>
            <a:endParaRPr lang="ru-RU" sz="2300" dirty="0" smtClean="0">
              <a:latin typeface="Cambria" panose="02040503050406030204" pitchFamily="18" charset="0"/>
            </a:endParaRPr>
          </a:p>
          <a:p>
            <a:pPr algn="just"/>
            <a:r>
              <a:rPr lang="ru-RU" sz="2300" dirty="0" smtClean="0">
                <a:latin typeface="Cambria" panose="02040503050406030204" pitchFamily="18" charset="0"/>
              </a:rPr>
              <a:t>Удалив </a:t>
            </a:r>
            <a:r>
              <a:rPr lang="ru-RU" sz="2300" dirty="0">
                <a:latin typeface="Cambria" panose="02040503050406030204" pitchFamily="18" charset="0"/>
              </a:rPr>
              <a:t>содержимое поля </a:t>
            </a:r>
            <a:r>
              <a:rPr lang="ru-RU" sz="2300" b="1" dirty="0" smtClean="0">
                <a:latin typeface="Cambria" panose="02040503050406030204" pitchFamily="18" charset="0"/>
              </a:rPr>
              <a:t>Тип</a:t>
            </a:r>
            <a:r>
              <a:rPr lang="ru-RU" sz="2300" dirty="0" smtClean="0">
                <a:latin typeface="Cambria" panose="02040503050406030204" pitchFamily="18" charset="0"/>
              </a:rPr>
              <a:t>, создать пользовательский формат. </a:t>
            </a:r>
            <a:endParaRPr lang="ru-RU" sz="2300" dirty="0">
              <a:latin typeface="Cambria" panose="020405030504060302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3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12290" name="Picture 2" descr="http://www.excelworld.ru/Author/Pelena/UserFormat/vse_formaty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0"/>
          <a:stretch/>
        </p:blipFill>
        <p:spPr bwMode="auto">
          <a:xfrm>
            <a:off x="1475656" y="1412775"/>
            <a:ext cx="6552728" cy="490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1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1682</Words>
  <Application>Microsoft Office PowerPoint</Application>
  <PresentationFormat>Экран (4:3)</PresentationFormat>
  <Paragraphs>200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Открытая</vt:lpstr>
      <vt:lpstr>Формула</vt:lpstr>
      <vt:lpstr>Excel Форматирование Формулы</vt:lpstr>
      <vt:lpstr>Вспоминаем…</vt:lpstr>
      <vt:lpstr>Автозаполнение</vt:lpstr>
      <vt:lpstr>Автозаполнение</vt:lpstr>
      <vt:lpstr>Автозаполнение. Собственный список</vt:lpstr>
      <vt:lpstr>Автозаполнение. Собственный список</vt:lpstr>
      <vt:lpstr>Форматирование</vt:lpstr>
      <vt:lpstr>Форматирование</vt:lpstr>
      <vt:lpstr>Форматирование</vt:lpstr>
      <vt:lpstr>Форматирование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числовых форматов </vt:lpstr>
      <vt:lpstr>Форматирование.  Коды, используемые для создания пользовательских форматов даты и времени </vt:lpstr>
      <vt:lpstr>Форматирование.  Коды, используемые для создания пользовательских форматов даты и времени </vt:lpstr>
      <vt:lpstr>Форматирование.  Примеры</vt:lpstr>
      <vt:lpstr>Форматирование.  Примеры</vt:lpstr>
      <vt:lpstr>Форматирование.  </vt:lpstr>
      <vt:lpstr>Формулы</vt:lpstr>
      <vt:lpstr>Формулы</vt:lpstr>
      <vt:lpstr>Формулы</vt:lpstr>
      <vt:lpstr>Формулы. Имена</vt:lpstr>
      <vt:lpstr>Формулы. Вычисления</vt:lpstr>
      <vt:lpstr>Формулы. Вычисления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Форматирование Формулы</dc:title>
  <dc:creator>admin</dc:creator>
  <cp:lastModifiedBy>admin</cp:lastModifiedBy>
  <cp:revision>30</cp:revision>
  <dcterms:created xsi:type="dcterms:W3CDTF">2016-07-28T05:44:31Z</dcterms:created>
  <dcterms:modified xsi:type="dcterms:W3CDTF">2017-09-19T12:39:57Z</dcterms:modified>
</cp:coreProperties>
</file>