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257" r:id="rId3"/>
    <p:sldId id="258" r:id="rId4"/>
    <p:sldId id="259" r:id="rId5"/>
    <p:sldId id="260" r:id="rId6"/>
    <p:sldId id="262" r:id="rId7"/>
    <p:sldId id="263" r:id="rId8"/>
    <p:sldId id="264" r:id="rId9"/>
    <p:sldId id="266" r:id="rId10"/>
    <p:sldId id="267" r:id="rId11"/>
    <p:sldId id="268" r:id="rId12"/>
    <p:sldId id="269" r:id="rId13"/>
    <p:sldId id="265" r:id="rId14"/>
    <p:sldId id="270" r:id="rId15"/>
    <p:sldId id="271" r:id="rId16"/>
    <p:sldId id="272" r:id="rId17"/>
    <p:sldId id="273" r:id="rId18"/>
    <p:sldId id="274" r:id="rId19"/>
    <p:sldId id="261" r:id="rId20"/>
    <p:sldId id="275" r:id="rId21"/>
    <p:sldId id="331" r:id="rId22"/>
    <p:sldId id="276" r:id="rId23"/>
    <p:sldId id="277" r:id="rId24"/>
    <p:sldId id="278" r:id="rId25"/>
    <p:sldId id="279" r:id="rId26"/>
    <p:sldId id="332" r:id="rId27"/>
    <p:sldId id="280" r:id="rId28"/>
    <p:sldId id="281" r:id="rId29"/>
    <p:sldId id="282" r:id="rId30"/>
    <p:sldId id="283" r:id="rId31"/>
    <p:sldId id="284" r:id="rId32"/>
    <p:sldId id="285" r:id="rId33"/>
    <p:sldId id="286" r:id="rId34"/>
    <p:sldId id="319" r:id="rId35"/>
    <p:sldId id="320" r:id="rId36"/>
    <p:sldId id="321" r:id="rId37"/>
    <p:sldId id="322" r:id="rId38"/>
    <p:sldId id="323" r:id="rId39"/>
    <p:sldId id="287" r:id="rId40"/>
    <p:sldId id="288" r:id="rId41"/>
    <p:sldId id="313" r:id="rId42"/>
    <p:sldId id="291" r:id="rId43"/>
    <p:sldId id="324" r:id="rId44"/>
    <p:sldId id="292" r:id="rId45"/>
    <p:sldId id="293" r:id="rId46"/>
    <p:sldId id="295" r:id="rId47"/>
    <p:sldId id="296" r:id="rId48"/>
    <p:sldId id="297" r:id="rId49"/>
    <p:sldId id="298" r:id="rId50"/>
    <p:sldId id="299" r:id="rId51"/>
    <p:sldId id="300" r:id="rId52"/>
    <p:sldId id="301" r:id="rId53"/>
    <p:sldId id="302" r:id="rId54"/>
    <p:sldId id="314" r:id="rId55"/>
    <p:sldId id="315" r:id="rId56"/>
    <p:sldId id="316" r:id="rId57"/>
    <p:sldId id="303" r:id="rId58"/>
    <p:sldId id="304" r:id="rId59"/>
    <p:sldId id="305" r:id="rId60"/>
    <p:sldId id="306" r:id="rId61"/>
    <p:sldId id="307" r:id="rId62"/>
    <p:sldId id="325" r:id="rId63"/>
    <p:sldId id="326" r:id="rId64"/>
    <p:sldId id="327" r:id="rId65"/>
    <p:sldId id="328" r:id="rId66"/>
    <p:sldId id="329" r:id="rId67"/>
    <p:sldId id="330" r:id="rId68"/>
    <p:sldId id="308" r:id="rId69"/>
    <p:sldId id="310" r:id="rId70"/>
    <p:sldId id="317" r:id="rId71"/>
    <p:sldId id="311" r:id="rId72"/>
    <p:sldId id="312" r:id="rId73"/>
    <p:sldId id="31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37" autoAdjust="0"/>
  </p:normalViewPr>
  <p:slideViewPr>
    <p:cSldViewPr>
      <p:cViewPr varScale="1">
        <p:scale>
          <a:sx n="98" d="100"/>
          <a:sy n="98" d="100"/>
        </p:scale>
        <p:origin x="19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A65C8B-9114-4D69-9CB6-77BD457D72BF}" type="datetimeFigureOut">
              <a:rPr lang="ru-RU" smtClean="0"/>
              <a:pPr/>
              <a:t>01.10.2018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CC904-D377-4A13-866A-78AEAF7EA192}" type="slidenum">
              <a:rPr lang="ru-RU" smtClean="0"/>
              <a:pPr/>
              <a:t>‹#›</a:t>
            </a:fld>
            <a:endParaRPr lang="ru-RU"/>
          </a:p>
        </p:txBody>
      </p:sp>
    </p:spTree>
    <p:extLst>
      <p:ext uri="{BB962C8B-B14F-4D97-AF65-F5344CB8AC3E}">
        <p14:creationId xmlns:p14="http://schemas.microsoft.com/office/powerpoint/2010/main" val="316422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Если в списке отсутствует элемент с указанным значением, то функцией возвращается ошибка #Н/Д.</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Если два элемента имеют одинаковое значение, то возвращается ранг первого обнаруженного.</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Функция РАНГ присутствует в версиях </a:t>
            </a:r>
            <a:r>
              <a:rPr lang="ru-RU" sz="1200" b="0" i="0" kern="1200" dirty="0" err="1" smtClean="0">
                <a:solidFill>
                  <a:schemeClr val="tx1"/>
                </a:solidFill>
                <a:effectLst/>
                <a:latin typeface="+mn-lt"/>
                <a:ea typeface="+mn-ea"/>
                <a:cs typeface="+mn-cs"/>
              </a:rPr>
              <a:t>Excel</a:t>
            </a:r>
            <a:r>
              <a:rPr lang="ru-RU" sz="1200" b="0" i="0" kern="1200" dirty="0" smtClean="0">
                <a:solidFill>
                  <a:schemeClr val="tx1"/>
                </a:solidFill>
                <a:effectLst/>
                <a:latin typeface="+mn-lt"/>
                <a:ea typeface="+mn-ea"/>
                <a:cs typeface="+mn-cs"/>
              </a:rPr>
              <a:t>, начиная с 2010, только для совместимости с более ранними версиями. Вместо нее внедрены новые функции, обладающие тем же синтаксисом:</a:t>
            </a:r>
          </a:p>
          <a:p>
            <a:r>
              <a:rPr lang="ru-RU" sz="1200" b="0" i="0" kern="1200" dirty="0" smtClean="0">
                <a:solidFill>
                  <a:schemeClr val="tx1"/>
                </a:solidFill>
                <a:effectLst/>
                <a:latin typeface="+mn-lt"/>
                <a:ea typeface="+mn-ea"/>
                <a:cs typeface="+mn-cs"/>
              </a:rPr>
              <a:t>РАНГ.РВ – полная идентичность функции РАНГ. Добавленное окончание «.РВ», сообщает о том, что, в случае обнаружения элементов с равными значениями, возвращается высший ранг, т.е. самого первого обнаруженного;</a:t>
            </a:r>
          </a:p>
          <a:p>
            <a:r>
              <a:rPr lang="ru-RU" sz="1200" b="0" i="0" kern="1200" dirty="0" smtClean="0">
                <a:solidFill>
                  <a:schemeClr val="tx1"/>
                </a:solidFill>
                <a:effectLst/>
                <a:latin typeface="+mn-lt"/>
                <a:ea typeface="+mn-ea"/>
                <a:cs typeface="+mn-cs"/>
              </a:rPr>
              <a:t>РАНГ.СР – окончание «.СР», сообщает о том, что, в случае обнаружения элементов с равными значениями, возвращается их средний ранг.</a:t>
            </a:r>
          </a:p>
          <a:p>
            <a:endParaRPr lang="ru-RU" dirty="0"/>
          </a:p>
        </p:txBody>
      </p:sp>
      <p:sp>
        <p:nvSpPr>
          <p:cNvPr id="4" name="Номер слайда 3"/>
          <p:cNvSpPr>
            <a:spLocks noGrp="1"/>
          </p:cNvSpPr>
          <p:nvPr>
            <p:ph type="sldNum" sz="quarter" idx="10"/>
          </p:nvPr>
        </p:nvSpPr>
        <p:spPr/>
        <p:txBody>
          <a:bodyPr/>
          <a:lstStyle/>
          <a:p>
            <a:fld id="{571CC904-D377-4A13-866A-78AEAF7EA192}" type="slidenum">
              <a:rPr lang="ru-RU" smtClean="0"/>
              <a:pPr/>
              <a:t>15</a:t>
            </a:fld>
            <a:endParaRPr lang="ru-RU"/>
          </a:p>
        </p:txBody>
      </p:sp>
    </p:spTree>
    <p:extLst>
      <p:ext uri="{BB962C8B-B14F-4D97-AF65-F5344CB8AC3E}">
        <p14:creationId xmlns:p14="http://schemas.microsoft.com/office/powerpoint/2010/main" val="2225708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71CC904-D377-4A13-866A-78AEAF7EA192}" type="slidenum">
              <a:rPr lang="ru-RU" smtClean="0"/>
              <a:pPr/>
              <a:t>46</a:t>
            </a:fld>
            <a:endParaRPr lang="ru-RU"/>
          </a:p>
        </p:txBody>
      </p:sp>
    </p:spTree>
    <p:extLst>
      <p:ext uri="{BB962C8B-B14F-4D97-AF65-F5344CB8AC3E}">
        <p14:creationId xmlns:p14="http://schemas.microsoft.com/office/powerpoint/2010/main" val="3644270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Выплаты, возвращаемые функцией ПЛТ, включают основные платежи и платежи по процентам, но не включают налогов, резервных платежей или комиссий, иногда связываемых со ссудой.</a:t>
            </a:r>
          </a:p>
        </p:txBody>
      </p:sp>
      <p:sp>
        <p:nvSpPr>
          <p:cNvPr id="4" name="Номер слайда 3"/>
          <p:cNvSpPr>
            <a:spLocks noGrp="1"/>
          </p:cNvSpPr>
          <p:nvPr>
            <p:ph type="sldNum" sz="quarter" idx="10"/>
          </p:nvPr>
        </p:nvSpPr>
        <p:spPr/>
        <p:txBody>
          <a:bodyPr/>
          <a:lstStyle/>
          <a:p>
            <a:fld id="{571CC904-D377-4A13-866A-78AEAF7EA192}" type="slidenum">
              <a:rPr lang="ru-RU" smtClean="0"/>
              <a:pPr/>
              <a:t>65</a:t>
            </a:fld>
            <a:endParaRPr lang="ru-RU"/>
          </a:p>
        </p:txBody>
      </p:sp>
    </p:spTree>
    <p:extLst>
      <p:ext uri="{BB962C8B-B14F-4D97-AF65-F5344CB8AC3E}">
        <p14:creationId xmlns:p14="http://schemas.microsoft.com/office/powerpoint/2010/main" val="2794502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71CC904-D377-4A13-866A-78AEAF7EA192}" type="slidenum">
              <a:rPr lang="ru-RU" smtClean="0"/>
              <a:pPr/>
              <a:t>16</a:t>
            </a:fld>
            <a:endParaRPr lang="ru-RU"/>
          </a:p>
        </p:txBody>
      </p:sp>
    </p:spTree>
    <p:extLst>
      <p:ext uri="{BB962C8B-B14F-4D97-AF65-F5344CB8AC3E}">
        <p14:creationId xmlns:p14="http://schemas.microsoft.com/office/powerpoint/2010/main" val="222570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71CC904-D377-4A13-866A-78AEAF7EA192}" type="slidenum">
              <a:rPr lang="ru-RU" smtClean="0"/>
              <a:pPr/>
              <a:t>17</a:t>
            </a:fld>
            <a:endParaRPr lang="ru-RU"/>
          </a:p>
        </p:txBody>
      </p:sp>
    </p:spTree>
    <p:extLst>
      <p:ext uri="{BB962C8B-B14F-4D97-AF65-F5344CB8AC3E}">
        <p14:creationId xmlns:p14="http://schemas.microsoft.com/office/powerpoint/2010/main" val="2225708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71CC904-D377-4A13-866A-78AEAF7EA192}" type="slidenum">
              <a:rPr lang="ru-RU" smtClean="0"/>
              <a:pPr/>
              <a:t>18</a:t>
            </a:fld>
            <a:endParaRPr lang="ru-RU"/>
          </a:p>
        </p:txBody>
      </p:sp>
    </p:spTree>
    <p:extLst>
      <p:ext uri="{BB962C8B-B14F-4D97-AF65-F5344CB8AC3E}">
        <p14:creationId xmlns:p14="http://schemas.microsoft.com/office/powerpoint/2010/main" val="2225708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Примеры использования:</a:t>
            </a:r>
            <a:r>
              <a:rPr lang="ru-RU" dirty="0" smtClean="0"/>
              <a:t/>
            </a:r>
            <a:br>
              <a:rPr lang="ru-RU" dirty="0" smtClean="0"/>
            </a:br>
            <a:r>
              <a:rPr lang="ru-RU" sz="1200" b="0" i="0" kern="1200" dirty="0" smtClean="0">
                <a:solidFill>
                  <a:schemeClr val="tx1"/>
                </a:solidFill>
                <a:effectLst/>
                <a:latin typeface="+mn-lt"/>
                <a:ea typeface="+mn-ea"/>
                <a:cs typeface="+mn-cs"/>
              </a:rPr>
              <a:t>=</a:t>
            </a:r>
            <a:r>
              <a:rPr lang="ru-RU" sz="1200" b="1" i="0" kern="1200" dirty="0" smtClean="0">
                <a:solidFill>
                  <a:schemeClr val="tx1"/>
                </a:solidFill>
                <a:effectLst/>
                <a:latin typeface="+mn-lt"/>
                <a:ea typeface="+mn-ea"/>
                <a:cs typeface="+mn-cs"/>
              </a:rPr>
              <a:t>ДАТАМЕС</a:t>
            </a:r>
            <a:r>
              <a:rPr lang="ru-RU" sz="1200" b="0" i="0" kern="1200" dirty="0" smtClean="0">
                <a:solidFill>
                  <a:schemeClr val="tx1"/>
                </a:solidFill>
                <a:effectLst/>
                <a:latin typeface="+mn-lt"/>
                <a:ea typeface="+mn-ea"/>
                <a:cs typeface="+mn-cs"/>
              </a:rPr>
              <a:t>("01.01.2001"; 2) – функция возвращает результат 01.03.2001. </a:t>
            </a:r>
            <a:r>
              <a:rPr lang="ru-RU" dirty="0" smtClean="0"/>
              <a:t/>
            </a:r>
            <a:br>
              <a:rPr lang="ru-RU" dirty="0" smtClean="0"/>
            </a:br>
            <a:r>
              <a:rPr lang="ru-RU" sz="1200" b="0" i="0" kern="1200" dirty="0" smtClean="0">
                <a:solidFill>
                  <a:schemeClr val="tx1"/>
                </a:solidFill>
                <a:effectLst/>
                <a:latin typeface="+mn-lt"/>
                <a:ea typeface="+mn-ea"/>
                <a:cs typeface="+mn-cs"/>
              </a:rPr>
              <a:t>=</a:t>
            </a:r>
            <a:r>
              <a:rPr lang="ru-RU" sz="1200" b="1" i="0" kern="1200" dirty="0" smtClean="0">
                <a:solidFill>
                  <a:schemeClr val="tx1"/>
                </a:solidFill>
                <a:effectLst/>
                <a:latin typeface="+mn-lt"/>
                <a:ea typeface="+mn-ea"/>
                <a:cs typeface="+mn-cs"/>
              </a:rPr>
              <a:t>ДАТАМЕС</a:t>
            </a:r>
            <a:r>
              <a:rPr lang="ru-RU" sz="1200" b="0" i="0" kern="1200" dirty="0" smtClean="0">
                <a:solidFill>
                  <a:schemeClr val="tx1"/>
                </a:solidFill>
                <a:effectLst/>
                <a:latin typeface="+mn-lt"/>
                <a:ea typeface="+mn-ea"/>
                <a:cs typeface="+mn-cs"/>
              </a:rPr>
              <a:t>("01.01.2001"; -2) – результат 01.11.2000.</a:t>
            </a:r>
            <a:r>
              <a:rPr lang="ru-RU" dirty="0" smtClean="0"/>
              <a:t/>
            </a:r>
            <a:br>
              <a:rPr lang="ru-RU" dirty="0" smtClean="0"/>
            </a:br>
            <a:r>
              <a:rPr lang="ru-RU" sz="1200" b="0" i="0" kern="1200" dirty="0" smtClean="0">
                <a:solidFill>
                  <a:schemeClr val="tx1"/>
                </a:solidFill>
                <a:effectLst/>
                <a:latin typeface="+mn-lt"/>
                <a:ea typeface="+mn-ea"/>
                <a:cs typeface="+mn-cs"/>
              </a:rPr>
              <a:t>=</a:t>
            </a:r>
            <a:r>
              <a:rPr lang="ru-RU" sz="1200" b="1" i="0" kern="1200" dirty="0" smtClean="0">
                <a:solidFill>
                  <a:schemeClr val="tx1"/>
                </a:solidFill>
                <a:effectLst/>
                <a:latin typeface="+mn-lt"/>
                <a:ea typeface="+mn-ea"/>
                <a:cs typeface="+mn-cs"/>
              </a:rPr>
              <a:t>ДАТАМЕС</a:t>
            </a:r>
            <a:r>
              <a:rPr lang="ru-RU" sz="1200" b="0" i="0" kern="1200" dirty="0" smtClean="0">
                <a:solidFill>
                  <a:schemeClr val="tx1"/>
                </a:solidFill>
                <a:effectLst/>
                <a:latin typeface="+mn-lt"/>
                <a:ea typeface="+mn-ea"/>
                <a:cs typeface="+mn-cs"/>
              </a:rPr>
              <a:t>("01.01.2001 10:00:00"; 2) – функцией урезается время и возвращается результат 01.03.2001.</a:t>
            </a:r>
            <a:endParaRPr lang="ru-RU" dirty="0"/>
          </a:p>
        </p:txBody>
      </p:sp>
      <p:sp>
        <p:nvSpPr>
          <p:cNvPr id="4" name="Номер слайда 3"/>
          <p:cNvSpPr>
            <a:spLocks noGrp="1"/>
          </p:cNvSpPr>
          <p:nvPr>
            <p:ph type="sldNum" sz="quarter" idx="10"/>
          </p:nvPr>
        </p:nvSpPr>
        <p:spPr/>
        <p:txBody>
          <a:bodyPr/>
          <a:lstStyle/>
          <a:p>
            <a:fld id="{571CC904-D377-4A13-866A-78AEAF7EA192}" type="slidenum">
              <a:rPr lang="ru-RU" smtClean="0"/>
              <a:pPr/>
              <a:t>30</a:t>
            </a:fld>
            <a:endParaRPr lang="ru-RU"/>
          </a:p>
        </p:txBody>
      </p:sp>
    </p:spTree>
    <p:extLst>
      <p:ext uri="{BB962C8B-B14F-4D97-AF65-F5344CB8AC3E}">
        <p14:creationId xmlns:p14="http://schemas.microsoft.com/office/powerpoint/2010/main" val="3215869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71CC904-D377-4A13-866A-78AEAF7EA192}" type="slidenum">
              <a:rPr lang="ru-RU" smtClean="0"/>
              <a:pPr/>
              <a:t>31</a:t>
            </a:fld>
            <a:endParaRPr lang="ru-RU"/>
          </a:p>
        </p:txBody>
      </p:sp>
    </p:spTree>
    <p:extLst>
      <p:ext uri="{BB962C8B-B14F-4D97-AF65-F5344CB8AC3E}">
        <p14:creationId xmlns:p14="http://schemas.microsoft.com/office/powerpoint/2010/main" val="3215869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71CC904-D377-4A13-866A-78AEAF7EA192}" type="slidenum">
              <a:rPr lang="ru-RU" smtClean="0"/>
              <a:pPr/>
              <a:t>32</a:t>
            </a:fld>
            <a:endParaRPr lang="ru-RU"/>
          </a:p>
        </p:txBody>
      </p:sp>
    </p:spTree>
    <p:extLst>
      <p:ext uri="{BB962C8B-B14F-4D97-AF65-F5344CB8AC3E}">
        <p14:creationId xmlns:p14="http://schemas.microsoft.com/office/powerpoint/2010/main" val="3215869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71CC904-D377-4A13-866A-78AEAF7EA192}" type="slidenum">
              <a:rPr lang="ru-RU" smtClean="0"/>
              <a:pPr/>
              <a:t>33</a:t>
            </a:fld>
            <a:endParaRPr lang="ru-RU"/>
          </a:p>
        </p:txBody>
      </p:sp>
    </p:spTree>
    <p:extLst>
      <p:ext uri="{BB962C8B-B14F-4D97-AF65-F5344CB8AC3E}">
        <p14:creationId xmlns:p14="http://schemas.microsoft.com/office/powerpoint/2010/main" val="3215869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Отрицательные величины (для клиента) предполагают отток денежных средств в текущем периоде с целью получения положительной величины.</a:t>
            </a:r>
          </a:p>
          <a:p>
            <a:r>
              <a:rPr lang="ru-RU" dirty="0" smtClean="0"/>
              <a:t>Положительная</a:t>
            </a:r>
            <a:r>
              <a:rPr lang="ru-RU" baseline="0" dirty="0" smtClean="0"/>
              <a:t> величина (для банка) означает поступление денежных средств, получаемый результат – отрицательная величина – означает расходование средств (возврат денег банком вкладчику)</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Все аргументы, которым соответствуют выплачиваемые денежные средства (например, сберегательные вклады), представляются отрицательными числами, а получаемые (например, дивиденды) — положительными. </a:t>
            </a:r>
          </a:p>
          <a:p>
            <a:endParaRPr lang="ru-RU" dirty="0"/>
          </a:p>
        </p:txBody>
      </p:sp>
      <p:sp>
        <p:nvSpPr>
          <p:cNvPr id="4" name="Номер слайда 3"/>
          <p:cNvSpPr>
            <a:spLocks noGrp="1"/>
          </p:cNvSpPr>
          <p:nvPr>
            <p:ph type="sldNum" sz="quarter" idx="10"/>
          </p:nvPr>
        </p:nvSpPr>
        <p:spPr/>
        <p:txBody>
          <a:bodyPr/>
          <a:lstStyle/>
          <a:p>
            <a:fld id="{571CC904-D377-4A13-866A-78AEAF7EA192}" type="slidenum">
              <a:rPr lang="ru-RU" smtClean="0"/>
              <a:pPr/>
              <a:t>44</a:t>
            </a:fld>
            <a:endParaRPr lang="ru-RU"/>
          </a:p>
        </p:txBody>
      </p:sp>
    </p:spTree>
    <p:extLst>
      <p:ext uri="{BB962C8B-B14F-4D97-AF65-F5344CB8AC3E}">
        <p14:creationId xmlns:p14="http://schemas.microsoft.com/office/powerpoint/2010/main" val="3591051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10/1/2018</a:t>
            </a:fld>
            <a:endParaRPr lang="en-US" dirty="0">
              <a:solidFill>
                <a:srgbClr val="FFFFFF"/>
              </a:solidFill>
            </a:endParaRPr>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10/1/2018</a:t>
            </a:fld>
            <a:endParaRPr lang="en-US"/>
          </a:p>
        </p:txBody>
      </p:sp>
      <p:sp>
        <p:nvSpPr>
          <p:cNvPr id="5" name="Нижний колонтитул 4"/>
          <p:cNvSpPr>
            <a:spLocks noGrp="1"/>
          </p:cNvSpPr>
          <p:nvPr>
            <p:ph type="ftr" sz="quarter" idx="11"/>
          </p:nvPr>
        </p:nvSpPr>
        <p:spPr/>
        <p:txBody>
          <a:bodyPr/>
          <a:lstStyle>
            <a:extLst/>
          </a:lstStyle>
          <a:p>
            <a:endParaRPr kumimoji="0" lang="en-US"/>
          </a:p>
        </p:txBody>
      </p:sp>
      <p:sp>
        <p:nvSpPr>
          <p:cNvPr id="6" name="Номер слайда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10/1/2018</a:t>
            </a:fld>
            <a:endParaRPr lang="en-US"/>
          </a:p>
        </p:txBody>
      </p:sp>
      <p:sp>
        <p:nvSpPr>
          <p:cNvPr id="5" name="Нижний колонтитул 4"/>
          <p:cNvSpPr>
            <a:spLocks noGrp="1"/>
          </p:cNvSpPr>
          <p:nvPr>
            <p:ph type="ftr" sz="quarter" idx="11"/>
          </p:nvPr>
        </p:nvSpPr>
        <p:spPr/>
        <p:txBody>
          <a:bodyPr/>
          <a:lstStyle>
            <a:extLst/>
          </a:lstStyle>
          <a:p>
            <a:endParaRPr kumimoji="0" lang="en-US"/>
          </a:p>
        </p:txBody>
      </p:sp>
      <p:sp>
        <p:nvSpPr>
          <p:cNvPr id="6" name="Номер слайда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152400"/>
            <a:ext cx="6870700" cy="16002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685800" y="1828800"/>
            <a:ext cx="7696200" cy="3657600"/>
          </a:xfrm>
        </p:spPr>
        <p:txBody>
          <a:bodyPr/>
          <a:lstStyle/>
          <a:p>
            <a:pPr lvl="0"/>
            <a:endParaRPr lang="ru-RU"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6"/>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7"/>
          <p:cNvSpPr>
            <a:spLocks noGrp="1" noChangeArrowheads="1"/>
          </p:cNvSpPr>
          <p:nvPr>
            <p:ph type="sldNum" sz="quarter" idx="12"/>
          </p:nvPr>
        </p:nvSpPr>
        <p:spPr>
          <a:ln/>
        </p:spPr>
        <p:txBody>
          <a:bodyPr/>
          <a:lstStyle>
            <a:lvl1pPr>
              <a:defRPr/>
            </a:lvl1pPr>
          </a:lstStyle>
          <a:p>
            <a:pPr>
              <a:defRPr/>
            </a:pPr>
            <a:fld id="{4ABB67C5-B961-4088-996C-ED1B2D74F1F0}" type="slidenum">
              <a:rPr lang="ru-RU" altLang="ru-RU"/>
              <a:pPr>
                <a:defRPr/>
              </a:pPr>
              <a:t>‹#›</a:t>
            </a:fld>
            <a:endParaRPr lang="ru-RU" altLang="ru-RU"/>
          </a:p>
        </p:txBody>
      </p:sp>
    </p:spTree>
    <p:extLst>
      <p:ext uri="{BB962C8B-B14F-4D97-AF65-F5344CB8AC3E}">
        <p14:creationId xmlns:p14="http://schemas.microsoft.com/office/powerpoint/2010/main" val="747926971"/>
      </p:ext>
    </p:extLst>
  </p:cSld>
  <p:clrMapOvr>
    <a:masterClrMapping/>
  </p:clrMapOvr>
  <p:transition spd="slow" advClick="0" advTm="5000">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10/1/2018</a:t>
            </a:fld>
            <a:endParaRPr lang="en-US"/>
          </a:p>
        </p:txBody>
      </p:sp>
      <p:sp>
        <p:nvSpPr>
          <p:cNvPr id="5" name="Нижний колонтитул 4"/>
          <p:cNvSpPr>
            <a:spLocks noGrp="1"/>
          </p:cNvSpPr>
          <p:nvPr>
            <p:ph type="ftr" sz="quarter" idx="11"/>
          </p:nvPr>
        </p:nvSpPr>
        <p:spPr/>
        <p:txBody>
          <a:bodyPr/>
          <a:lstStyle>
            <a:extLst/>
          </a:lstStyle>
          <a:p>
            <a:endParaRPr kumimoji="0" lang="en-US"/>
          </a:p>
        </p:txBody>
      </p:sp>
      <p:sp>
        <p:nvSpPr>
          <p:cNvPr id="6" name="Номер слайда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10/1/2018</a:t>
            </a:fld>
            <a:endParaRPr lang="en-US"/>
          </a:p>
        </p:txBody>
      </p:sp>
      <p:sp>
        <p:nvSpPr>
          <p:cNvPr id="5" name="Нижний колонтитул 4"/>
          <p:cNvSpPr>
            <a:spLocks noGrp="1"/>
          </p:cNvSpPr>
          <p:nvPr>
            <p:ph type="ftr" sz="quarter" idx="11"/>
          </p:nvPr>
        </p:nvSpPr>
        <p:spPr/>
        <p:txBody>
          <a:bodyPr/>
          <a:lstStyle>
            <a:extLst/>
          </a:lstStyle>
          <a:p>
            <a:endParaRPr kumimoji="0" lang="en-US"/>
          </a:p>
        </p:txBody>
      </p:sp>
      <p:sp>
        <p:nvSpPr>
          <p:cNvPr id="6" name="Номер слайда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Объект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10/1/2018</a:t>
            </a:fld>
            <a:endParaRPr lang="en-US"/>
          </a:p>
        </p:txBody>
      </p:sp>
      <p:sp>
        <p:nvSpPr>
          <p:cNvPr id="6" name="Нижний колонтитул 5"/>
          <p:cNvSpPr>
            <a:spLocks noGrp="1"/>
          </p:cNvSpPr>
          <p:nvPr>
            <p:ph type="ftr" sz="quarter" idx="11"/>
          </p:nvPr>
        </p:nvSpPr>
        <p:spPr/>
        <p:txBody>
          <a:bodyPr/>
          <a:lstStyle>
            <a:extLst/>
          </a:lstStyle>
          <a:p>
            <a:endParaRPr kumimoji="0" lang="en-US"/>
          </a:p>
        </p:txBody>
      </p:sp>
      <p:sp>
        <p:nvSpPr>
          <p:cNvPr id="7" name="Номер слайда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10/1/2018</a:t>
            </a:fld>
            <a:endParaRPr lang="en-US"/>
          </a:p>
        </p:txBody>
      </p:sp>
      <p:sp>
        <p:nvSpPr>
          <p:cNvPr id="8" name="Нижний колонтитул 7"/>
          <p:cNvSpPr>
            <a:spLocks noGrp="1"/>
          </p:cNvSpPr>
          <p:nvPr>
            <p:ph type="ftr" sz="quarter" idx="11"/>
          </p:nvPr>
        </p:nvSpPr>
        <p:spPr/>
        <p:txBody>
          <a:bodyPr/>
          <a:lstStyle>
            <a:extLst/>
          </a:lstStyle>
          <a:p>
            <a:endParaRPr kumimoji="0" lang="en-US"/>
          </a:p>
        </p:txBody>
      </p:sp>
      <p:sp>
        <p:nvSpPr>
          <p:cNvPr id="9" name="Номер слайда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10/1/2018</a:t>
            </a:fld>
            <a:endParaRPr lang="en-US"/>
          </a:p>
        </p:txBody>
      </p:sp>
      <p:sp>
        <p:nvSpPr>
          <p:cNvPr id="4" name="Нижний колонтитул 3"/>
          <p:cNvSpPr>
            <a:spLocks noGrp="1"/>
          </p:cNvSpPr>
          <p:nvPr>
            <p:ph type="ftr" sz="quarter" idx="11"/>
          </p:nvPr>
        </p:nvSpPr>
        <p:spPr/>
        <p:txBody>
          <a:bodyPr/>
          <a:lstStyle>
            <a:extLst/>
          </a:lstStyle>
          <a:p>
            <a:endParaRPr kumimoji="0" lang="en-US"/>
          </a:p>
        </p:txBody>
      </p:sp>
      <p:sp>
        <p:nvSpPr>
          <p:cNvPr id="5" name="Номер слайда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10/1/2018</a:t>
            </a:fld>
            <a:endParaRPr lang="en-US"/>
          </a:p>
        </p:txBody>
      </p:sp>
      <p:sp>
        <p:nvSpPr>
          <p:cNvPr id="3" name="Нижний колонтитул 2"/>
          <p:cNvSpPr>
            <a:spLocks noGrp="1"/>
          </p:cNvSpPr>
          <p:nvPr>
            <p:ph type="ftr" sz="quarter" idx="11"/>
          </p:nvPr>
        </p:nvSpPr>
        <p:spPr/>
        <p:txBody>
          <a:bodyPr/>
          <a:lstStyle>
            <a:extLst/>
          </a:lstStyle>
          <a:p>
            <a:endParaRPr kumimoji="0" lang="en-US"/>
          </a:p>
        </p:txBody>
      </p:sp>
      <p:sp>
        <p:nvSpPr>
          <p:cNvPr id="4" name="Номер слайда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10/1/2018</a:t>
            </a:fld>
            <a:endParaRPr lang="en-US"/>
          </a:p>
        </p:txBody>
      </p:sp>
      <p:sp>
        <p:nvSpPr>
          <p:cNvPr id="6" name="Нижний колонтитул 5"/>
          <p:cNvSpPr>
            <a:spLocks noGrp="1"/>
          </p:cNvSpPr>
          <p:nvPr>
            <p:ph type="ftr" sz="quarter" idx="11"/>
          </p:nvPr>
        </p:nvSpPr>
        <p:spPr/>
        <p:txBody>
          <a:bodyPr/>
          <a:lstStyle>
            <a:extLst/>
          </a:lstStyle>
          <a:p>
            <a:endParaRPr kumimoji="0" lang="en-US"/>
          </a:p>
        </p:txBody>
      </p:sp>
      <p:sp>
        <p:nvSpPr>
          <p:cNvPr id="7" name="Номер слайда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10/1/2018</a:t>
            </a:fld>
            <a:endParaRPr lang="en-US">
              <a:solidFill>
                <a:schemeClr val="tx1"/>
              </a:solidFill>
            </a:endParaRPr>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10/1/2018</a:t>
            </a:fld>
            <a:endParaRPr lang="en-US" sz="1000" dirty="0">
              <a:solidFill>
                <a:schemeClr val="tx1"/>
              </a:solidFill>
            </a:endParaRPr>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ru-RU" sz="7200" dirty="0" smtClean="0"/>
              <a:t>Встроенные функции</a:t>
            </a:r>
            <a:endParaRPr lang="ru-RU" sz="7200" dirty="0"/>
          </a:p>
        </p:txBody>
      </p:sp>
    </p:spTree>
    <p:extLst>
      <p:ext uri="{BB962C8B-B14F-4D97-AF65-F5344CB8AC3E}">
        <p14:creationId xmlns:p14="http://schemas.microsoft.com/office/powerpoint/2010/main" val="289969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79512" y="1481328"/>
            <a:ext cx="8784976" cy="4755983"/>
          </a:xfrm>
        </p:spPr>
        <p:txBody>
          <a:bodyPr>
            <a:normAutofit fontScale="77500" lnSpcReduction="20000"/>
          </a:bodyPr>
          <a:lstStyle/>
          <a:p>
            <a:r>
              <a:rPr lang="ru-RU" sz="2900" b="1" dirty="0" smtClean="0">
                <a:latin typeface="Cambria" pitchFamily="18" charset="0"/>
              </a:rPr>
              <a:t>Функция </a:t>
            </a:r>
            <a:r>
              <a:rPr lang="ru-RU" sz="2900" b="1" dirty="0">
                <a:latin typeface="Cambria" pitchFamily="18" charset="0"/>
              </a:rPr>
              <a:t>СУММЕСЛИ</a:t>
            </a:r>
          </a:p>
          <a:p>
            <a:r>
              <a:rPr lang="ru-RU" sz="2400" dirty="0" smtClean="0">
                <a:latin typeface="Cambria" pitchFamily="18" charset="0"/>
              </a:rPr>
              <a:t>Производит суммирование </a:t>
            </a:r>
            <a:r>
              <a:rPr lang="ru-RU" sz="2400" dirty="0">
                <a:latin typeface="Cambria" pitchFamily="18" charset="0"/>
              </a:rPr>
              <a:t>элементов, которые соответствуют заданным условиям.</a:t>
            </a:r>
          </a:p>
          <a:p>
            <a:r>
              <a:rPr lang="ru-RU" sz="2400" dirty="0"/>
              <a:t>Синтаксис: </a:t>
            </a:r>
            <a:endParaRPr lang="ru-RU" sz="2400" dirty="0" smtClean="0"/>
          </a:p>
          <a:p>
            <a:pPr marL="109728" indent="0" algn="ctr">
              <a:buNone/>
            </a:pPr>
            <a:r>
              <a:rPr lang="ru-RU" sz="2800" dirty="0" smtClean="0">
                <a:latin typeface="Calibri" pitchFamily="34" charset="0"/>
              </a:rPr>
              <a:t>=</a:t>
            </a:r>
            <a:r>
              <a:rPr lang="ru-RU" sz="2800" b="1" dirty="0" smtClean="0">
                <a:latin typeface="Calibri" pitchFamily="34" charset="0"/>
              </a:rPr>
              <a:t>СУММЕСЛИ </a:t>
            </a:r>
            <a:r>
              <a:rPr lang="ru-RU" sz="2800" dirty="0" smtClean="0">
                <a:latin typeface="Calibri" pitchFamily="34" charset="0"/>
              </a:rPr>
              <a:t>(</a:t>
            </a:r>
            <a:r>
              <a:rPr lang="ru-RU" sz="2800" dirty="0" err="1" smtClean="0">
                <a:latin typeface="Calibri" pitchFamily="34" charset="0"/>
              </a:rPr>
              <a:t>диапазон_условия</a:t>
            </a:r>
            <a:r>
              <a:rPr lang="ru-RU" sz="2800" dirty="0">
                <a:latin typeface="Calibri" pitchFamily="34" charset="0"/>
              </a:rPr>
              <a:t>; </a:t>
            </a:r>
            <a:r>
              <a:rPr lang="ru-RU" sz="2800" dirty="0" smtClean="0">
                <a:latin typeface="Calibri" pitchFamily="34" charset="0"/>
              </a:rPr>
              <a:t>критерий;[</a:t>
            </a:r>
            <a:r>
              <a:rPr lang="ru-RU" sz="2800" dirty="0" err="1" smtClean="0">
                <a:latin typeface="Calibri" pitchFamily="34" charset="0"/>
              </a:rPr>
              <a:t>диапазон_суммиров</a:t>
            </a:r>
            <a:r>
              <a:rPr lang="ru-RU" sz="2800" dirty="0" smtClean="0">
                <a:latin typeface="Calibri" pitchFamily="34" charset="0"/>
              </a:rPr>
              <a:t>]),</a:t>
            </a:r>
          </a:p>
          <a:p>
            <a:pPr marL="109728" indent="0">
              <a:buNone/>
            </a:pPr>
            <a:r>
              <a:rPr lang="ru-RU" sz="2400" dirty="0" smtClean="0"/>
              <a:t> </a:t>
            </a:r>
            <a:r>
              <a:rPr lang="ru-RU" sz="2100" dirty="0"/>
              <a:t>где</a:t>
            </a:r>
          </a:p>
          <a:p>
            <a:pPr lvl="1" algn="just"/>
            <a:r>
              <a:rPr lang="ru-RU" sz="2000" dirty="0" err="1">
                <a:latin typeface="Cambria" pitchFamily="18" charset="0"/>
              </a:rPr>
              <a:t>диапазон_условия</a:t>
            </a:r>
            <a:r>
              <a:rPr lang="ru-RU" sz="2000" dirty="0">
                <a:latin typeface="Cambria" pitchFamily="18" charset="0"/>
              </a:rPr>
              <a:t> – обязательный атрибут. Ссылка на ячейку или диапазон ячеек, которые необходимо проверить на совпадение с условием;</a:t>
            </a:r>
          </a:p>
          <a:p>
            <a:pPr lvl="1" algn="just"/>
            <a:r>
              <a:rPr lang="ru-RU" sz="2000" dirty="0">
                <a:latin typeface="Cambria" pitchFamily="18" charset="0"/>
              </a:rPr>
              <a:t>критерий – обязательный атрибут. Содержит в себе конкретное значение либо условие для проверки. Условия типа больше, меньше, равно либо их комбинации всегда заключаются в кавычки.</a:t>
            </a:r>
          </a:p>
          <a:p>
            <a:pPr lvl="1" algn="just"/>
            <a:r>
              <a:rPr lang="ru-RU" sz="2000" dirty="0" err="1" smtClean="0">
                <a:latin typeface="Cambria" pitchFamily="18" charset="0"/>
              </a:rPr>
              <a:t>диапазон_суммиров</a:t>
            </a:r>
            <a:r>
              <a:rPr lang="ru-RU" sz="2000" dirty="0" smtClean="0">
                <a:latin typeface="Cambria" pitchFamily="18" charset="0"/>
              </a:rPr>
              <a:t> – </a:t>
            </a:r>
            <a:r>
              <a:rPr lang="ru-RU" sz="2000" dirty="0">
                <a:latin typeface="Cambria" pitchFamily="18" charset="0"/>
              </a:rPr>
              <a:t>необязательный атрибут. Ссылка на ячейку либо диапазон ячеек, которые необходимо просуммировать в случае, если элемент диапазона условия подходит под критерий. Если аргумент не указан, то по умолчанию он принимает значение первого аргумента. Также, если диапазон указан не правильно, т.е. для вертикального диапазона условия, указан горизонтальный диапазон суммирования, то последний заменяется на вертикальный, не меняя своего первого элемента, т.е. претерпевает транспонирование.</a:t>
            </a:r>
          </a:p>
        </p:txBody>
      </p:sp>
      <p:sp>
        <p:nvSpPr>
          <p:cNvPr id="3" name="Заголовок 2"/>
          <p:cNvSpPr>
            <a:spLocks noGrp="1"/>
          </p:cNvSpPr>
          <p:nvPr>
            <p:ph type="title"/>
          </p:nvPr>
        </p:nvSpPr>
        <p:spPr/>
        <p:txBody>
          <a:bodyPr/>
          <a:lstStyle/>
          <a:p>
            <a:r>
              <a:rPr lang="ru-RU" dirty="0" smtClean="0"/>
              <a:t>Математические функции</a:t>
            </a:r>
            <a:endParaRPr lang="ru-RU" dirty="0"/>
          </a:p>
        </p:txBody>
      </p:sp>
    </p:spTree>
    <p:extLst>
      <p:ext uri="{BB962C8B-B14F-4D97-AF65-F5344CB8AC3E}">
        <p14:creationId xmlns:p14="http://schemas.microsoft.com/office/powerpoint/2010/main" val="2335394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79512" y="1481328"/>
            <a:ext cx="8784976" cy="4755983"/>
          </a:xfrm>
        </p:spPr>
        <p:txBody>
          <a:bodyPr>
            <a:normAutofit lnSpcReduction="10000"/>
          </a:bodyPr>
          <a:lstStyle/>
          <a:p>
            <a:r>
              <a:rPr lang="ru-RU" sz="2900" b="1" dirty="0" smtClean="0">
                <a:latin typeface="Cambria" pitchFamily="18" charset="0"/>
              </a:rPr>
              <a:t>Функция </a:t>
            </a:r>
            <a:r>
              <a:rPr lang="ru-RU" sz="2900" b="1" dirty="0">
                <a:latin typeface="Cambria" pitchFamily="18" charset="0"/>
              </a:rPr>
              <a:t>СУММЕСЛИМН</a:t>
            </a:r>
          </a:p>
          <a:p>
            <a:pPr algn="just"/>
            <a:r>
              <a:rPr lang="ru-RU" sz="2400" dirty="0">
                <a:latin typeface="Cambria" pitchFamily="18" charset="0"/>
              </a:rPr>
              <a:t>Выполняет те же действия, что и </a:t>
            </a:r>
            <a:r>
              <a:rPr lang="ru-RU" sz="2400" b="1" dirty="0">
                <a:latin typeface="Cambria" pitchFamily="18" charset="0"/>
              </a:rPr>
              <a:t>СУММЕСЛИ</a:t>
            </a:r>
            <a:r>
              <a:rPr lang="ru-RU" sz="2400" dirty="0">
                <a:latin typeface="Cambria" pitchFamily="18" charset="0"/>
              </a:rPr>
              <a:t>, но может проверять различные условия по нескольким диапазонам.</a:t>
            </a:r>
          </a:p>
          <a:p>
            <a:r>
              <a:rPr lang="ru-RU" sz="2000" dirty="0"/>
              <a:t>Синтаксис</a:t>
            </a:r>
            <a:r>
              <a:rPr lang="ru-RU" sz="2000" dirty="0" smtClean="0"/>
              <a:t>:</a:t>
            </a:r>
          </a:p>
          <a:p>
            <a:pPr marL="109728" indent="0" algn="ctr">
              <a:buNone/>
            </a:pPr>
            <a:r>
              <a:rPr lang="ru-RU" sz="2000" dirty="0" smtClean="0"/>
              <a:t> </a:t>
            </a:r>
            <a:r>
              <a:rPr lang="ru-RU" sz="2000" dirty="0"/>
              <a:t>=</a:t>
            </a:r>
            <a:r>
              <a:rPr lang="ru-RU" sz="2800" b="1" dirty="0">
                <a:latin typeface="Calibri" pitchFamily="34" charset="0"/>
              </a:rPr>
              <a:t>СУММЕСЛИМН(</a:t>
            </a:r>
            <a:r>
              <a:rPr lang="ru-RU" sz="2800" dirty="0" err="1">
                <a:latin typeface="Calibri" pitchFamily="34" charset="0"/>
              </a:rPr>
              <a:t>диапазон_суммирования</a:t>
            </a:r>
            <a:r>
              <a:rPr lang="ru-RU" sz="2800" dirty="0">
                <a:latin typeface="Calibri" pitchFamily="34" charset="0"/>
              </a:rPr>
              <a:t>; диапазон_условия1; критерий1; [диапазон_условия2]; [критерий2]; </a:t>
            </a:r>
            <a:r>
              <a:rPr lang="ru-RU" sz="2800" dirty="0" smtClean="0">
                <a:latin typeface="Calibri" pitchFamily="34" charset="0"/>
              </a:rPr>
              <a:t>…)</a:t>
            </a:r>
            <a:r>
              <a:rPr lang="ru-RU" sz="2000" dirty="0" smtClean="0"/>
              <a:t>,</a:t>
            </a:r>
          </a:p>
          <a:p>
            <a:pPr algn="just"/>
            <a:r>
              <a:rPr lang="ru-RU" sz="2000" dirty="0" smtClean="0"/>
              <a:t> </a:t>
            </a:r>
            <a:r>
              <a:rPr lang="ru-RU" sz="2200" dirty="0">
                <a:latin typeface="Cambria" pitchFamily="18" charset="0"/>
              </a:rPr>
              <a:t>где аргументы в точности совпадают с аргументами функции СУММЕСЛИ, за исключением того, что диапазон суммирования и первая пара диапазон условия - критерий являются обязательными аргументами. Все последующие пары (от диапазон_условия2; критерий2 до диапазон_условия127; критерий127) необязательны.</a:t>
            </a:r>
          </a:p>
        </p:txBody>
      </p:sp>
      <p:sp>
        <p:nvSpPr>
          <p:cNvPr id="3" name="Заголовок 2"/>
          <p:cNvSpPr>
            <a:spLocks noGrp="1"/>
          </p:cNvSpPr>
          <p:nvPr>
            <p:ph type="title"/>
          </p:nvPr>
        </p:nvSpPr>
        <p:spPr/>
        <p:txBody>
          <a:bodyPr/>
          <a:lstStyle/>
          <a:p>
            <a:r>
              <a:rPr lang="ru-RU" dirty="0" smtClean="0"/>
              <a:t>Математические функции</a:t>
            </a:r>
            <a:endParaRPr lang="ru-RU" dirty="0"/>
          </a:p>
        </p:txBody>
      </p:sp>
    </p:spTree>
    <p:extLst>
      <p:ext uri="{BB962C8B-B14F-4D97-AF65-F5344CB8AC3E}">
        <p14:creationId xmlns:p14="http://schemas.microsoft.com/office/powerpoint/2010/main" val="4240732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79512" y="1481328"/>
            <a:ext cx="6048672" cy="4755983"/>
          </a:xfrm>
        </p:spPr>
        <p:txBody>
          <a:bodyPr>
            <a:normAutofit fontScale="92500" lnSpcReduction="20000"/>
          </a:bodyPr>
          <a:lstStyle/>
          <a:p>
            <a:r>
              <a:rPr lang="ru-RU" sz="2900" b="1" dirty="0" smtClean="0">
                <a:latin typeface="Cambria" pitchFamily="18" charset="0"/>
              </a:rPr>
              <a:t>Функция </a:t>
            </a:r>
            <a:r>
              <a:rPr lang="ru-RU" sz="2900" b="1" dirty="0">
                <a:latin typeface="Cambria" pitchFamily="18" charset="0"/>
              </a:rPr>
              <a:t>ПРОМЕЖУТОЧНЫЕ.ИТОГИ()</a:t>
            </a:r>
          </a:p>
          <a:p>
            <a:pPr algn="just"/>
            <a:r>
              <a:rPr lang="ru-RU" sz="2400" dirty="0">
                <a:latin typeface="Cambria" pitchFamily="18" charset="0"/>
              </a:rPr>
              <a:t>Данная функция предназначена для работы со структурой промежуточных итогов. </a:t>
            </a:r>
            <a:r>
              <a:rPr lang="ru-RU" sz="2400" dirty="0" smtClean="0">
                <a:latin typeface="Cambria" pitchFamily="18" charset="0"/>
              </a:rPr>
              <a:t>Во </a:t>
            </a:r>
            <a:r>
              <a:rPr lang="ru-RU" sz="2400" dirty="0">
                <a:latin typeface="Cambria" pitchFamily="18" charset="0"/>
              </a:rPr>
              <a:t>время задания подобной структуры, рассматриваемая функция создается автоматически. </a:t>
            </a:r>
            <a:endParaRPr lang="ru-RU" sz="2400" dirty="0" smtClean="0">
              <a:latin typeface="Cambria" pitchFamily="18" charset="0"/>
            </a:endParaRPr>
          </a:p>
          <a:p>
            <a:pPr algn="just"/>
            <a:r>
              <a:rPr lang="ru-RU" sz="2000" dirty="0" smtClean="0"/>
              <a:t>Синтаксис</a:t>
            </a:r>
            <a:r>
              <a:rPr lang="ru-RU" sz="2000" dirty="0"/>
              <a:t>: </a:t>
            </a:r>
            <a:endParaRPr lang="ru-RU" sz="2000" dirty="0" smtClean="0"/>
          </a:p>
          <a:p>
            <a:pPr marL="109728" indent="0" algn="ctr">
              <a:buNone/>
            </a:pPr>
            <a:r>
              <a:rPr lang="ru-RU" sz="2000" dirty="0" smtClean="0">
                <a:latin typeface="Calibri" pitchFamily="34" charset="0"/>
              </a:rPr>
              <a:t>=</a:t>
            </a:r>
            <a:r>
              <a:rPr lang="ru-RU" sz="2000" b="1" dirty="0">
                <a:latin typeface="Calibri" pitchFamily="34" charset="0"/>
              </a:rPr>
              <a:t>ПРОМЕЖУТОЧНЫЕ.ИТОГИ</a:t>
            </a:r>
            <a:r>
              <a:rPr lang="ru-RU" sz="2000" dirty="0">
                <a:latin typeface="Calibri" pitchFamily="34" charset="0"/>
              </a:rPr>
              <a:t>(</a:t>
            </a:r>
            <a:r>
              <a:rPr lang="ru-RU" sz="2000" dirty="0" err="1">
                <a:latin typeface="Calibri" pitchFamily="34" charset="0"/>
              </a:rPr>
              <a:t>номер_функции</a:t>
            </a:r>
            <a:r>
              <a:rPr lang="ru-RU" sz="2000" dirty="0">
                <a:latin typeface="Calibri" pitchFamily="34" charset="0"/>
              </a:rPr>
              <a:t>; ссылка1; [ссылка2]; </a:t>
            </a:r>
            <a:r>
              <a:rPr lang="ru-RU" sz="2000" dirty="0" smtClean="0">
                <a:latin typeface="Calibri" pitchFamily="34" charset="0"/>
              </a:rPr>
              <a:t>...),</a:t>
            </a:r>
          </a:p>
          <a:p>
            <a:pPr marL="109728" indent="0">
              <a:buNone/>
            </a:pPr>
            <a:r>
              <a:rPr lang="ru-RU" sz="2000" dirty="0" smtClean="0"/>
              <a:t>где</a:t>
            </a:r>
            <a:endParaRPr lang="ru-RU" sz="2000" dirty="0"/>
          </a:p>
          <a:p>
            <a:pPr lvl="1" algn="just"/>
            <a:r>
              <a:rPr lang="ru-RU" sz="1700" dirty="0" err="1">
                <a:latin typeface="Cambria" pitchFamily="18" charset="0"/>
              </a:rPr>
              <a:t>номер_функции</a:t>
            </a:r>
            <a:r>
              <a:rPr lang="ru-RU" sz="1700" dirty="0">
                <a:latin typeface="Cambria" pitchFamily="18" charset="0"/>
              </a:rPr>
              <a:t> – обязательный аргумент. Число от 1 до 11 либо от 101 до 111, указывающее на то, какую функцию использовать для расчета и в каком </a:t>
            </a:r>
            <a:r>
              <a:rPr lang="ru-RU" sz="1700" dirty="0" smtClean="0">
                <a:latin typeface="Cambria" pitchFamily="18" charset="0"/>
              </a:rPr>
              <a:t>режиме;</a:t>
            </a:r>
            <a:endParaRPr lang="ru-RU" sz="1700" dirty="0">
              <a:latin typeface="Cambria" pitchFamily="18" charset="0"/>
            </a:endParaRPr>
          </a:p>
          <a:p>
            <a:pPr lvl="1" algn="just"/>
            <a:r>
              <a:rPr lang="ru-RU" sz="1700" dirty="0">
                <a:latin typeface="Cambria" pitchFamily="18" charset="0"/>
              </a:rPr>
              <a:t>ссылка1 и последующие ссылки – ссылки на ячейки или диапазоны ячеек, содержащие значения для расчета. Минимальное количество ссылок - 1, максимальное - 254</a:t>
            </a:r>
            <a:r>
              <a:rPr lang="ru-RU" sz="1700" dirty="0" smtClean="0">
                <a:latin typeface="Cambria" pitchFamily="18" charset="0"/>
              </a:rPr>
              <a:t>.</a:t>
            </a:r>
            <a:endParaRPr lang="ru-RU" sz="1700" dirty="0">
              <a:latin typeface="Cambria" pitchFamily="18" charset="0"/>
            </a:endParaRPr>
          </a:p>
        </p:txBody>
      </p:sp>
      <p:sp>
        <p:nvSpPr>
          <p:cNvPr id="3" name="Заголовок 2"/>
          <p:cNvSpPr>
            <a:spLocks noGrp="1"/>
          </p:cNvSpPr>
          <p:nvPr>
            <p:ph type="title"/>
          </p:nvPr>
        </p:nvSpPr>
        <p:spPr/>
        <p:txBody>
          <a:bodyPr/>
          <a:lstStyle/>
          <a:p>
            <a:r>
              <a:rPr lang="ru-RU" dirty="0" smtClean="0"/>
              <a:t>Математические функции</a:t>
            </a:r>
            <a:endParaRPr lang="ru-RU" dirty="0"/>
          </a:p>
        </p:txBody>
      </p:sp>
      <p:sp>
        <p:nvSpPr>
          <p:cNvPr id="4" name="Прямоугольник 3"/>
          <p:cNvSpPr/>
          <p:nvPr/>
        </p:nvSpPr>
        <p:spPr>
          <a:xfrm>
            <a:off x="6300192" y="2593935"/>
            <a:ext cx="2664296" cy="3139321"/>
          </a:xfrm>
          <a:prstGeom prst="rect">
            <a:avLst/>
          </a:prstGeom>
          <a:solidFill>
            <a:schemeClr val="accent1">
              <a:lumMod val="20000"/>
              <a:lumOff val="80000"/>
            </a:schemeClr>
          </a:solidFill>
        </p:spPr>
        <p:txBody>
          <a:bodyPr wrap="square">
            <a:spAutoFit/>
          </a:bodyPr>
          <a:lstStyle/>
          <a:p>
            <a:r>
              <a:rPr lang="ru-RU" dirty="0"/>
              <a:t>1 – СРЗНАЧ;</a:t>
            </a:r>
          </a:p>
          <a:p>
            <a:r>
              <a:rPr lang="ru-RU" dirty="0"/>
              <a:t>2 – СЧЁТ;</a:t>
            </a:r>
          </a:p>
          <a:p>
            <a:r>
              <a:rPr lang="ru-RU" dirty="0"/>
              <a:t>3 – СЧЁТЗ;</a:t>
            </a:r>
          </a:p>
          <a:p>
            <a:r>
              <a:rPr lang="ru-RU" dirty="0"/>
              <a:t>4 – МАКС;</a:t>
            </a:r>
          </a:p>
          <a:p>
            <a:r>
              <a:rPr lang="ru-RU" dirty="0"/>
              <a:t>5 – МИН;</a:t>
            </a:r>
          </a:p>
          <a:p>
            <a:r>
              <a:rPr lang="ru-RU" dirty="0"/>
              <a:t>6 – ПРОИЗВЕД;</a:t>
            </a:r>
          </a:p>
          <a:p>
            <a:r>
              <a:rPr lang="ru-RU" dirty="0"/>
              <a:t>7 – СТАНДОТКЛОН;</a:t>
            </a:r>
          </a:p>
          <a:p>
            <a:r>
              <a:rPr lang="ru-RU" dirty="0"/>
              <a:t>8 – СТАНДОТКЛОНП;</a:t>
            </a:r>
          </a:p>
          <a:p>
            <a:r>
              <a:rPr lang="ru-RU" dirty="0"/>
              <a:t>9 – СУММ;</a:t>
            </a:r>
          </a:p>
          <a:p>
            <a:r>
              <a:rPr lang="ru-RU" dirty="0"/>
              <a:t>10 – ДИСП;</a:t>
            </a:r>
          </a:p>
          <a:p>
            <a:r>
              <a:rPr lang="ru-RU" dirty="0"/>
              <a:t>11 – ДИСПР.</a:t>
            </a:r>
          </a:p>
        </p:txBody>
      </p:sp>
    </p:spTree>
    <p:extLst>
      <p:ext uri="{BB962C8B-B14F-4D97-AF65-F5344CB8AC3E}">
        <p14:creationId xmlns:p14="http://schemas.microsoft.com/office/powerpoint/2010/main" val="3173000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481329"/>
            <a:ext cx="3888432" cy="4467952"/>
          </a:xfrm>
        </p:spPr>
        <p:txBody>
          <a:bodyPr>
            <a:normAutofit/>
          </a:bodyPr>
          <a:lstStyle/>
          <a:p>
            <a:pPr algn="just"/>
            <a:r>
              <a:rPr lang="ru-RU" dirty="0">
                <a:latin typeface="Cambria" pitchFamily="18" charset="0"/>
              </a:rPr>
              <a:t>Функции категории </a:t>
            </a:r>
            <a:r>
              <a:rPr lang="ru-RU" b="1" dirty="0">
                <a:latin typeface="Cambria" pitchFamily="18" charset="0"/>
              </a:rPr>
              <a:t>Статистические</a:t>
            </a:r>
            <a:r>
              <a:rPr lang="ru-RU" dirty="0">
                <a:latin typeface="Cambria" pitchFamily="18" charset="0"/>
              </a:rPr>
              <a:t> </a:t>
            </a:r>
            <a:r>
              <a:rPr lang="ru-RU" dirty="0" smtClean="0">
                <a:latin typeface="Cambria" pitchFamily="18" charset="0"/>
              </a:rPr>
              <a:t>предназначены </a:t>
            </a:r>
            <a:r>
              <a:rPr lang="ru-RU" dirty="0">
                <a:latin typeface="Cambria" pitchFamily="18" charset="0"/>
              </a:rPr>
              <a:t>для анализа диапазонов ячеек в </a:t>
            </a:r>
            <a:r>
              <a:rPr lang="ru-RU" b="1" dirty="0" err="1">
                <a:solidFill>
                  <a:schemeClr val="accent3">
                    <a:lumMod val="50000"/>
                  </a:schemeClr>
                </a:solidFill>
                <a:latin typeface="Calibri" pitchFamily="34" charset="0"/>
              </a:rPr>
              <a:t>Excel</a:t>
            </a:r>
            <a:r>
              <a:rPr lang="ru-RU" dirty="0">
                <a:latin typeface="Cambria" pitchFamily="18" charset="0"/>
              </a:rPr>
              <a:t>. </a:t>
            </a:r>
          </a:p>
          <a:p>
            <a:pPr algn="just"/>
            <a:r>
              <a:rPr lang="ru-RU" dirty="0">
                <a:latin typeface="Cambria" pitchFamily="18" charset="0"/>
              </a:rPr>
              <a:t>Данная категория содержит </a:t>
            </a:r>
            <a:r>
              <a:rPr lang="ru-RU" dirty="0" smtClean="0">
                <a:latin typeface="Cambria" pitchFamily="18" charset="0"/>
              </a:rPr>
              <a:t>около </a:t>
            </a:r>
            <a:r>
              <a:rPr lang="ru-RU" b="1" dirty="0" smtClean="0">
                <a:latin typeface="Cambria" pitchFamily="18" charset="0"/>
              </a:rPr>
              <a:t>100</a:t>
            </a:r>
            <a:r>
              <a:rPr lang="ru-RU" dirty="0" smtClean="0">
                <a:latin typeface="Cambria" pitchFamily="18" charset="0"/>
              </a:rPr>
              <a:t> </a:t>
            </a:r>
            <a:r>
              <a:rPr lang="ru-RU" dirty="0">
                <a:latin typeface="Cambria" pitchFamily="18" charset="0"/>
              </a:rPr>
              <a:t>самых различных функций </a:t>
            </a:r>
            <a:r>
              <a:rPr lang="ru-RU" b="1" dirty="0" err="1">
                <a:solidFill>
                  <a:schemeClr val="accent3">
                    <a:lumMod val="50000"/>
                  </a:schemeClr>
                </a:solidFill>
                <a:latin typeface="Calibri" pitchFamily="34" charset="0"/>
              </a:rPr>
              <a:t>Excel</a:t>
            </a:r>
            <a:r>
              <a:rPr lang="ru-RU" dirty="0" smtClean="0">
                <a:latin typeface="Cambria" pitchFamily="18" charset="0"/>
              </a:rPr>
              <a:t>.</a:t>
            </a:r>
          </a:p>
          <a:p>
            <a:pPr algn="just"/>
            <a:endParaRPr lang="ru-RU" dirty="0">
              <a:latin typeface="Cambria" pitchFamily="18" charset="0"/>
            </a:endParaRPr>
          </a:p>
          <a:p>
            <a:endParaRPr lang="ru-RU" dirty="0"/>
          </a:p>
        </p:txBody>
      </p:sp>
      <p:sp>
        <p:nvSpPr>
          <p:cNvPr id="3" name="Заголовок 2"/>
          <p:cNvSpPr>
            <a:spLocks noGrp="1"/>
          </p:cNvSpPr>
          <p:nvPr>
            <p:ph type="title"/>
          </p:nvPr>
        </p:nvSpPr>
        <p:spPr/>
        <p:txBody>
          <a:bodyPr/>
          <a:lstStyle/>
          <a:p>
            <a:r>
              <a:rPr lang="ru-RU" dirty="0" smtClean="0"/>
              <a:t>Статистические функции</a:t>
            </a:r>
            <a:endParaRPr lang="ru-RU" dirty="0"/>
          </a:p>
        </p:txBody>
      </p:sp>
      <p:sp>
        <p:nvSpPr>
          <p:cNvPr id="4" name="Прямоугольник 3"/>
          <p:cNvSpPr/>
          <p:nvPr/>
        </p:nvSpPr>
        <p:spPr>
          <a:xfrm>
            <a:off x="4499992" y="1700808"/>
            <a:ext cx="4536504" cy="4339650"/>
          </a:xfrm>
          <a:prstGeom prst="rect">
            <a:avLst/>
          </a:prstGeom>
          <a:solidFill>
            <a:schemeClr val="bg1">
              <a:lumMod val="95000"/>
            </a:schemeClr>
          </a:solidFill>
        </p:spPr>
        <p:txBody>
          <a:bodyPr wrap="square">
            <a:spAutoFit/>
          </a:bodyPr>
          <a:lstStyle/>
          <a:p>
            <a:pPr algn="just"/>
            <a:r>
              <a:rPr lang="ru-RU" sz="2300" b="1" spc="-40" dirty="0">
                <a:latin typeface="Cambria" pitchFamily="18" charset="0"/>
              </a:rPr>
              <a:t>Наиболее часто используемые</a:t>
            </a:r>
            <a:r>
              <a:rPr lang="ru-RU" sz="2400" b="1" spc="-40" dirty="0">
                <a:latin typeface="Cambria" pitchFamily="18" charset="0"/>
              </a:rPr>
              <a:t>:</a:t>
            </a:r>
          </a:p>
          <a:p>
            <a:pPr marL="742950" lvl="1" indent="-285750">
              <a:buClr>
                <a:schemeClr val="bg2">
                  <a:lumMod val="50000"/>
                </a:schemeClr>
              </a:buClr>
              <a:buFont typeface="Wingdings" pitchFamily="2" charset="2"/>
              <a:buChar char="ü"/>
            </a:pPr>
            <a:r>
              <a:rPr lang="ru-RU" u="sng" dirty="0" smtClean="0"/>
              <a:t>МАКС</a:t>
            </a:r>
            <a:endParaRPr lang="ru-RU" dirty="0"/>
          </a:p>
          <a:p>
            <a:pPr marL="742950" lvl="1" indent="-285750">
              <a:buClr>
                <a:schemeClr val="bg2">
                  <a:lumMod val="50000"/>
                </a:schemeClr>
              </a:buClr>
              <a:buFont typeface="Wingdings" pitchFamily="2" charset="2"/>
              <a:buChar char="ü"/>
            </a:pPr>
            <a:r>
              <a:rPr lang="ru-RU" u="sng" dirty="0" smtClean="0"/>
              <a:t>МИН</a:t>
            </a:r>
            <a:endParaRPr lang="ru-RU" dirty="0"/>
          </a:p>
          <a:p>
            <a:pPr marL="742950" lvl="1" indent="-285750">
              <a:buClr>
                <a:schemeClr val="bg2">
                  <a:lumMod val="50000"/>
                </a:schemeClr>
              </a:buClr>
              <a:buFont typeface="Wingdings" pitchFamily="2" charset="2"/>
              <a:buChar char="ü"/>
            </a:pPr>
            <a:r>
              <a:rPr lang="ru-RU" u="sng" dirty="0" smtClean="0"/>
              <a:t>НАИБОЛЬШИЙ</a:t>
            </a:r>
            <a:endParaRPr lang="ru-RU" dirty="0"/>
          </a:p>
          <a:p>
            <a:pPr marL="742950" lvl="1" indent="-285750">
              <a:buClr>
                <a:schemeClr val="bg2">
                  <a:lumMod val="50000"/>
                </a:schemeClr>
              </a:buClr>
              <a:buFont typeface="Wingdings" pitchFamily="2" charset="2"/>
              <a:buChar char="ü"/>
            </a:pPr>
            <a:r>
              <a:rPr lang="ru-RU" u="sng" dirty="0" smtClean="0"/>
              <a:t>НАИМЕНЬШИЙ</a:t>
            </a:r>
            <a:endParaRPr lang="ru-RU" dirty="0"/>
          </a:p>
          <a:p>
            <a:pPr marL="742950" lvl="1" indent="-285750">
              <a:buClr>
                <a:schemeClr val="bg2">
                  <a:lumMod val="50000"/>
                </a:schemeClr>
              </a:buClr>
              <a:buFont typeface="Wingdings" pitchFamily="2" charset="2"/>
              <a:buChar char="ü"/>
            </a:pPr>
            <a:r>
              <a:rPr lang="ru-RU" u="sng" dirty="0" smtClean="0"/>
              <a:t>РАНГ</a:t>
            </a:r>
            <a:endParaRPr lang="ru-RU" dirty="0"/>
          </a:p>
          <a:p>
            <a:pPr marL="742950" lvl="1" indent="-285750">
              <a:buClr>
                <a:schemeClr val="bg2">
                  <a:lumMod val="50000"/>
                </a:schemeClr>
              </a:buClr>
              <a:buFont typeface="Wingdings" pitchFamily="2" charset="2"/>
              <a:buChar char="ü"/>
            </a:pPr>
            <a:r>
              <a:rPr lang="ru-RU" u="sng" dirty="0" smtClean="0"/>
              <a:t>СРЗНАЧ</a:t>
            </a:r>
            <a:endParaRPr lang="ru-RU" dirty="0"/>
          </a:p>
          <a:p>
            <a:pPr marL="742950" lvl="1" indent="-285750">
              <a:buClr>
                <a:schemeClr val="bg2">
                  <a:lumMod val="50000"/>
                </a:schemeClr>
              </a:buClr>
              <a:buFont typeface="Wingdings" pitchFamily="2" charset="2"/>
              <a:buChar char="ü"/>
            </a:pPr>
            <a:r>
              <a:rPr lang="ru-RU" u="sng" dirty="0" smtClean="0"/>
              <a:t>СРЗНАЧА</a:t>
            </a:r>
            <a:endParaRPr lang="ru-RU" dirty="0"/>
          </a:p>
          <a:p>
            <a:pPr marL="742950" lvl="1" indent="-285750">
              <a:buClr>
                <a:schemeClr val="bg2">
                  <a:lumMod val="50000"/>
                </a:schemeClr>
              </a:buClr>
              <a:buFont typeface="Wingdings" pitchFamily="2" charset="2"/>
              <a:buChar char="ü"/>
            </a:pPr>
            <a:r>
              <a:rPr lang="ru-RU" u="sng" dirty="0" smtClean="0"/>
              <a:t>СРЗНАЧЕСЛИ</a:t>
            </a:r>
            <a:endParaRPr lang="ru-RU" dirty="0"/>
          </a:p>
          <a:p>
            <a:pPr marL="742950" lvl="1" indent="-285750">
              <a:buClr>
                <a:schemeClr val="bg2">
                  <a:lumMod val="50000"/>
                </a:schemeClr>
              </a:buClr>
              <a:buFont typeface="Wingdings" pitchFamily="2" charset="2"/>
              <a:buChar char="ü"/>
            </a:pPr>
            <a:r>
              <a:rPr lang="ru-RU" u="sng" dirty="0" smtClean="0"/>
              <a:t>СРЗНАЧЕСЛИМН</a:t>
            </a:r>
            <a:endParaRPr lang="ru-RU" dirty="0"/>
          </a:p>
          <a:p>
            <a:pPr marL="742950" lvl="1" indent="-285750">
              <a:buClr>
                <a:schemeClr val="bg2">
                  <a:lumMod val="50000"/>
                </a:schemeClr>
              </a:buClr>
              <a:buFont typeface="Wingdings" pitchFamily="2" charset="2"/>
              <a:buChar char="ü"/>
            </a:pPr>
            <a:r>
              <a:rPr lang="ru-RU" u="sng" dirty="0" smtClean="0"/>
              <a:t>СЧЁТ</a:t>
            </a:r>
            <a:endParaRPr lang="ru-RU" dirty="0"/>
          </a:p>
          <a:p>
            <a:pPr marL="742950" lvl="1" indent="-285750">
              <a:buClr>
                <a:schemeClr val="bg2">
                  <a:lumMod val="50000"/>
                </a:schemeClr>
              </a:buClr>
              <a:buFont typeface="Wingdings" pitchFamily="2" charset="2"/>
              <a:buChar char="ü"/>
            </a:pPr>
            <a:r>
              <a:rPr lang="ru-RU" u="sng" dirty="0" smtClean="0"/>
              <a:t>СЧЁТЕСЛИ</a:t>
            </a:r>
            <a:endParaRPr lang="ru-RU" dirty="0"/>
          </a:p>
          <a:p>
            <a:pPr marL="742950" lvl="1" indent="-285750">
              <a:buClr>
                <a:schemeClr val="bg2">
                  <a:lumMod val="50000"/>
                </a:schemeClr>
              </a:buClr>
              <a:buFont typeface="Wingdings" pitchFamily="2" charset="2"/>
              <a:buChar char="ü"/>
            </a:pPr>
            <a:r>
              <a:rPr lang="ru-RU" u="sng" dirty="0" smtClean="0"/>
              <a:t>СЧЁТЕСЛИМН</a:t>
            </a:r>
            <a:endParaRPr lang="ru-RU" dirty="0"/>
          </a:p>
          <a:p>
            <a:pPr marL="742950" lvl="1" indent="-285750">
              <a:buClr>
                <a:schemeClr val="bg2">
                  <a:lumMod val="50000"/>
                </a:schemeClr>
              </a:buClr>
              <a:buFont typeface="Wingdings" pitchFamily="2" charset="2"/>
              <a:buChar char="ü"/>
            </a:pPr>
            <a:r>
              <a:rPr lang="ru-RU" u="sng" dirty="0" smtClean="0"/>
              <a:t>СЧЁТЗ</a:t>
            </a:r>
            <a:endParaRPr lang="ru-RU" dirty="0"/>
          </a:p>
          <a:p>
            <a:pPr marL="742950" lvl="1" indent="-285750">
              <a:buClr>
                <a:schemeClr val="bg2">
                  <a:lumMod val="50000"/>
                </a:schemeClr>
              </a:buClr>
              <a:buFont typeface="Wingdings" pitchFamily="2" charset="2"/>
              <a:buChar char="ü"/>
            </a:pPr>
            <a:r>
              <a:rPr lang="ru-RU" u="sng" dirty="0" smtClean="0"/>
              <a:t>СЧИТАТЬПУСТОТЫ</a:t>
            </a:r>
            <a:endParaRPr lang="ru-RU" dirty="0"/>
          </a:p>
        </p:txBody>
      </p:sp>
    </p:spTree>
    <p:extLst>
      <p:ext uri="{BB962C8B-B14F-4D97-AF65-F5344CB8AC3E}">
        <p14:creationId xmlns:p14="http://schemas.microsoft.com/office/powerpoint/2010/main" val="3422505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481329"/>
            <a:ext cx="8640960" cy="4467952"/>
          </a:xfrm>
        </p:spPr>
        <p:txBody>
          <a:bodyPr>
            <a:normAutofit fontScale="77500" lnSpcReduction="20000"/>
          </a:bodyPr>
          <a:lstStyle/>
          <a:p>
            <a:pPr marL="109728" indent="0">
              <a:buNone/>
            </a:pPr>
            <a:r>
              <a:rPr lang="ru-RU" sz="3400" b="1" dirty="0" smtClean="0">
                <a:latin typeface="Cambria" pitchFamily="18" charset="0"/>
              </a:rPr>
              <a:t>Функция </a:t>
            </a:r>
            <a:r>
              <a:rPr lang="ru-RU" sz="3400" b="1" dirty="0">
                <a:latin typeface="Cambria" pitchFamily="18" charset="0"/>
              </a:rPr>
              <a:t>НАИБОЛЬШИЙ</a:t>
            </a:r>
          </a:p>
          <a:p>
            <a:pPr algn="just"/>
            <a:r>
              <a:rPr lang="ru-RU" dirty="0">
                <a:latin typeface="Cambria" pitchFamily="18" charset="0"/>
              </a:rPr>
              <a:t>Возвращает значение элемента, являвшегося n-</a:t>
            </a:r>
            <a:r>
              <a:rPr lang="ru-RU" dirty="0" err="1">
                <a:latin typeface="Cambria" pitchFamily="18" charset="0"/>
              </a:rPr>
              <a:t>ым</a:t>
            </a:r>
            <a:r>
              <a:rPr lang="ru-RU" dirty="0">
                <a:latin typeface="Cambria" pitchFamily="18" charset="0"/>
              </a:rPr>
              <a:t> наибольшим, из указанного множества элементов. Например, второй наибольший, четвертый наибольший.</a:t>
            </a:r>
          </a:p>
          <a:p>
            <a:r>
              <a:rPr lang="ru-RU" dirty="0"/>
              <a:t>Синтаксис: </a:t>
            </a:r>
            <a:endParaRPr lang="ru-RU" dirty="0" smtClean="0"/>
          </a:p>
          <a:p>
            <a:pPr marL="109728" indent="0" algn="ctr">
              <a:buNone/>
            </a:pPr>
            <a:r>
              <a:rPr lang="ru-RU" sz="3100" dirty="0" smtClean="0">
                <a:latin typeface="Calibri" pitchFamily="34" charset="0"/>
              </a:rPr>
              <a:t>=</a:t>
            </a:r>
            <a:r>
              <a:rPr lang="ru-RU" sz="3100" b="1" dirty="0">
                <a:latin typeface="Calibri" pitchFamily="34" charset="0"/>
              </a:rPr>
              <a:t>НАИБОЛЬШИЙ</a:t>
            </a:r>
            <a:r>
              <a:rPr lang="ru-RU" sz="3100" dirty="0">
                <a:latin typeface="Calibri" pitchFamily="34" charset="0"/>
              </a:rPr>
              <a:t>(массив; n), </a:t>
            </a:r>
            <a:endParaRPr lang="ru-RU" sz="3100" dirty="0" smtClean="0">
              <a:latin typeface="Calibri" pitchFamily="34" charset="0"/>
            </a:endParaRPr>
          </a:p>
          <a:p>
            <a:pPr marL="109728" indent="0" algn="just">
              <a:buNone/>
            </a:pPr>
            <a:r>
              <a:rPr lang="ru-RU" dirty="0" smtClean="0">
                <a:latin typeface="Cambria" pitchFamily="18" charset="0"/>
              </a:rPr>
              <a:t>где</a:t>
            </a:r>
            <a:endParaRPr lang="ru-RU" dirty="0">
              <a:latin typeface="Cambria" pitchFamily="18" charset="0"/>
            </a:endParaRPr>
          </a:p>
          <a:p>
            <a:pPr lvl="1" algn="just"/>
            <a:r>
              <a:rPr lang="ru-RU" dirty="0">
                <a:latin typeface="Cambria" pitchFamily="18" charset="0"/>
              </a:rPr>
              <a:t>массив – диапазон ячеек либо массив элементов, содержащий числовые значения. Текстовые и логические значения игнорируются.</a:t>
            </a:r>
          </a:p>
          <a:p>
            <a:pPr lvl="1" algn="just"/>
            <a:r>
              <a:rPr lang="ru-RU" dirty="0">
                <a:latin typeface="Cambria" pitchFamily="18" charset="0"/>
              </a:rPr>
              <a:t>n – натуральное число (кроме нуля), указывающее позицию элемента в порядке убывания. Если задать дробное число, то оно округляется до целого в большую сторону (дробные числа меньше единицы возвращают ошибку). Если аргумент превышает количество элементов множества, то функция возвращает ошибку.</a:t>
            </a:r>
          </a:p>
          <a:p>
            <a:pPr algn="just"/>
            <a:r>
              <a:rPr lang="ru-RU" dirty="0">
                <a:latin typeface="Cambria" pitchFamily="18" charset="0"/>
              </a:rPr>
              <a:t>Массив или диапазон НЕ обязательно должен быть отсортирован.</a:t>
            </a:r>
          </a:p>
          <a:p>
            <a:endParaRPr lang="ru-RU" dirty="0"/>
          </a:p>
        </p:txBody>
      </p:sp>
      <p:sp>
        <p:nvSpPr>
          <p:cNvPr id="3" name="Заголовок 2"/>
          <p:cNvSpPr>
            <a:spLocks noGrp="1"/>
          </p:cNvSpPr>
          <p:nvPr>
            <p:ph type="title"/>
          </p:nvPr>
        </p:nvSpPr>
        <p:spPr/>
        <p:txBody>
          <a:bodyPr/>
          <a:lstStyle/>
          <a:p>
            <a:r>
              <a:rPr lang="ru-RU" dirty="0" smtClean="0"/>
              <a:t>Статистические функции</a:t>
            </a:r>
            <a:endParaRPr lang="ru-RU" dirty="0"/>
          </a:p>
        </p:txBody>
      </p:sp>
    </p:spTree>
    <p:extLst>
      <p:ext uri="{BB962C8B-B14F-4D97-AF65-F5344CB8AC3E}">
        <p14:creationId xmlns:p14="http://schemas.microsoft.com/office/powerpoint/2010/main" val="379922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481329"/>
            <a:ext cx="8640960" cy="4467952"/>
          </a:xfrm>
        </p:spPr>
        <p:txBody>
          <a:bodyPr>
            <a:normAutofit fontScale="55000" lnSpcReduction="20000"/>
          </a:bodyPr>
          <a:lstStyle/>
          <a:p>
            <a:pPr marL="109728" indent="0">
              <a:buNone/>
            </a:pPr>
            <a:r>
              <a:rPr lang="ru-RU" sz="3500" b="1" dirty="0" smtClean="0">
                <a:latin typeface="Cambria" pitchFamily="18" charset="0"/>
              </a:rPr>
              <a:t>Функция </a:t>
            </a:r>
            <a:r>
              <a:rPr lang="ru-RU" sz="3500" b="1" dirty="0">
                <a:latin typeface="Cambria" pitchFamily="18" charset="0"/>
              </a:rPr>
              <a:t>РАНГ</a:t>
            </a:r>
          </a:p>
          <a:p>
            <a:pPr algn="just"/>
            <a:r>
              <a:rPr lang="ru-RU" dirty="0">
                <a:latin typeface="Cambria" pitchFamily="18" charset="0"/>
              </a:rPr>
              <a:t>Возвращает позицию элемента в списке по его значению, относительно значений других элементов. Результатом функции будет не индекс (фактическое расположение) элемента, а число, указывающее, какую позицию занимал бы элемент, если список был отсортирован либо по возрастанию либо по </a:t>
            </a:r>
            <a:r>
              <a:rPr lang="ru-RU" dirty="0" smtClean="0">
                <a:latin typeface="Cambria" pitchFamily="18" charset="0"/>
              </a:rPr>
              <a:t>убыванию. По </a:t>
            </a:r>
            <a:r>
              <a:rPr lang="ru-RU" dirty="0">
                <a:latin typeface="Cambria" pitchFamily="18" charset="0"/>
              </a:rPr>
              <a:t>сути, функция </a:t>
            </a:r>
            <a:r>
              <a:rPr lang="ru-RU" b="1" dirty="0">
                <a:latin typeface="Cambria" pitchFamily="18" charset="0"/>
              </a:rPr>
              <a:t>РАНГ</a:t>
            </a:r>
            <a:r>
              <a:rPr lang="ru-RU" dirty="0">
                <a:latin typeface="Cambria" pitchFamily="18" charset="0"/>
              </a:rPr>
              <a:t> выполняет обратное действие функциям </a:t>
            </a:r>
            <a:r>
              <a:rPr lang="ru-RU" b="1" dirty="0">
                <a:latin typeface="Cambria" pitchFamily="18" charset="0"/>
              </a:rPr>
              <a:t>НАИБОЛЬШИЙ</a:t>
            </a:r>
            <a:r>
              <a:rPr lang="ru-RU" dirty="0">
                <a:latin typeface="Cambria" pitchFamily="18" charset="0"/>
              </a:rPr>
              <a:t> и </a:t>
            </a:r>
            <a:r>
              <a:rPr lang="ru-RU" b="1" dirty="0">
                <a:latin typeface="Cambria" pitchFamily="18" charset="0"/>
              </a:rPr>
              <a:t>НАИМЕНЬШИЙ</a:t>
            </a:r>
            <a:r>
              <a:rPr lang="ru-RU" dirty="0">
                <a:latin typeface="Cambria" pitchFamily="18" charset="0"/>
              </a:rPr>
              <a:t>, т.к. первая находит ранг по значению, а последние находят значение по рангу</a:t>
            </a:r>
            <a:r>
              <a:rPr lang="ru-RU" dirty="0" smtClean="0">
                <a:latin typeface="Cambria" pitchFamily="18" charset="0"/>
              </a:rPr>
              <a:t>.  Текстовые </a:t>
            </a:r>
            <a:r>
              <a:rPr lang="ru-RU" dirty="0">
                <a:latin typeface="Cambria" pitchFamily="18" charset="0"/>
              </a:rPr>
              <a:t>и логические значения игнорируются.</a:t>
            </a:r>
          </a:p>
          <a:p>
            <a:r>
              <a:rPr lang="ru-RU" dirty="0"/>
              <a:t>Синтаксис: </a:t>
            </a:r>
            <a:endParaRPr lang="ru-RU" dirty="0" smtClean="0"/>
          </a:p>
          <a:p>
            <a:pPr marL="109728" indent="0" algn="ctr">
              <a:buNone/>
            </a:pPr>
            <a:r>
              <a:rPr lang="ru-RU" sz="3800" dirty="0" smtClean="0">
                <a:latin typeface="Calibri" pitchFamily="34" charset="0"/>
              </a:rPr>
              <a:t>=</a:t>
            </a:r>
            <a:r>
              <a:rPr lang="ru-RU" sz="3800" b="1" dirty="0">
                <a:latin typeface="Calibri" pitchFamily="34" charset="0"/>
              </a:rPr>
              <a:t>РАНГ</a:t>
            </a:r>
            <a:r>
              <a:rPr lang="ru-RU" sz="3800" dirty="0">
                <a:latin typeface="Calibri" pitchFamily="34" charset="0"/>
              </a:rPr>
              <a:t>(число; ссылка; [порядок</a:t>
            </a:r>
            <a:r>
              <a:rPr lang="ru-RU" sz="3800" dirty="0" smtClean="0">
                <a:latin typeface="Calibri" pitchFamily="34" charset="0"/>
              </a:rPr>
              <a:t>]), </a:t>
            </a:r>
          </a:p>
          <a:p>
            <a:pPr marL="109728" indent="0">
              <a:buNone/>
            </a:pPr>
            <a:r>
              <a:rPr lang="ru-RU" dirty="0" smtClean="0"/>
              <a:t>где</a:t>
            </a:r>
            <a:endParaRPr lang="ru-RU" dirty="0"/>
          </a:p>
          <a:p>
            <a:pPr lvl="1" algn="just"/>
            <a:r>
              <a:rPr lang="ru-RU" sz="2600" dirty="0">
                <a:latin typeface="Cambria" pitchFamily="18" charset="0"/>
              </a:rPr>
              <a:t>число – обязательный аргумент. Числовое значение элемента, позицию которого необходимо найти.</a:t>
            </a:r>
          </a:p>
          <a:p>
            <a:pPr lvl="1" algn="just"/>
            <a:r>
              <a:rPr lang="ru-RU" sz="2600" dirty="0">
                <a:latin typeface="Cambria" pitchFamily="18" charset="0"/>
              </a:rPr>
              <a:t>ссылка – обязательный аргумент, являющийся ссылкой на диапазон со списком элементов, содержащих числовые значения.</a:t>
            </a:r>
          </a:p>
          <a:p>
            <a:pPr lvl="1" algn="just"/>
            <a:r>
              <a:rPr lang="ru-RU" sz="2600" dirty="0">
                <a:latin typeface="Cambria" pitchFamily="18" charset="0"/>
              </a:rPr>
              <a:t>порядок – необязательный аргумент. Логическое значение, отвечающее за тип сортировки:</a:t>
            </a:r>
          </a:p>
          <a:p>
            <a:pPr lvl="2" algn="just"/>
            <a:r>
              <a:rPr lang="ru-RU" sz="2600" dirty="0" smtClean="0">
                <a:latin typeface="Cambria" pitchFamily="18" charset="0"/>
              </a:rPr>
              <a:t>0 (ЛОЖЬ) </a:t>
            </a:r>
            <a:r>
              <a:rPr lang="ru-RU" sz="2600" dirty="0">
                <a:latin typeface="Cambria" pitchFamily="18" charset="0"/>
              </a:rPr>
              <a:t>– значение по умолчанию. Функция проверяет значения по убыванию.</a:t>
            </a:r>
          </a:p>
          <a:p>
            <a:pPr lvl="2" algn="just"/>
            <a:r>
              <a:rPr lang="ru-RU" sz="2600" dirty="0" smtClean="0">
                <a:latin typeface="Cambria" pitchFamily="18" charset="0"/>
              </a:rPr>
              <a:t>1 (ИСТИНА) – </a:t>
            </a:r>
            <a:r>
              <a:rPr lang="ru-RU" sz="2600" dirty="0">
                <a:latin typeface="Cambria" pitchFamily="18" charset="0"/>
              </a:rPr>
              <a:t>функция проверяет значения по возрастанию.</a:t>
            </a:r>
          </a:p>
        </p:txBody>
      </p:sp>
      <p:sp>
        <p:nvSpPr>
          <p:cNvPr id="3" name="Заголовок 2"/>
          <p:cNvSpPr>
            <a:spLocks noGrp="1"/>
          </p:cNvSpPr>
          <p:nvPr>
            <p:ph type="title"/>
          </p:nvPr>
        </p:nvSpPr>
        <p:spPr/>
        <p:txBody>
          <a:bodyPr/>
          <a:lstStyle/>
          <a:p>
            <a:r>
              <a:rPr lang="ru-RU" dirty="0" smtClean="0"/>
              <a:t>Статистические функции</a:t>
            </a:r>
            <a:endParaRPr lang="ru-RU" dirty="0"/>
          </a:p>
        </p:txBody>
      </p:sp>
    </p:spTree>
    <p:extLst>
      <p:ext uri="{BB962C8B-B14F-4D97-AF65-F5344CB8AC3E}">
        <p14:creationId xmlns:p14="http://schemas.microsoft.com/office/powerpoint/2010/main" val="2208950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481329"/>
            <a:ext cx="8640960" cy="4467952"/>
          </a:xfrm>
        </p:spPr>
        <p:txBody>
          <a:bodyPr>
            <a:normAutofit/>
          </a:bodyPr>
          <a:lstStyle/>
          <a:p>
            <a:pPr marL="109728" indent="0">
              <a:buNone/>
            </a:pPr>
            <a:r>
              <a:rPr lang="ru-RU" sz="3500" b="1" dirty="0" smtClean="0">
                <a:latin typeface="Cambria" pitchFamily="18" charset="0"/>
              </a:rPr>
              <a:t>Функция </a:t>
            </a:r>
            <a:r>
              <a:rPr lang="ru-RU" sz="3500" b="1" dirty="0">
                <a:latin typeface="Cambria" pitchFamily="18" charset="0"/>
              </a:rPr>
              <a:t>СРЗНАЧА</a:t>
            </a:r>
          </a:p>
          <a:p>
            <a:pPr algn="just"/>
            <a:r>
              <a:rPr lang="ru-RU" dirty="0">
                <a:latin typeface="Cambria" pitchFamily="18" charset="0"/>
              </a:rPr>
              <a:t>Аналогична функции </a:t>
            </a:r>
            <a:r>
              <a:rPr lang="ru-RU" b="1" dirty="0">
                <a:latin typeface="Cambria" pitchFamily="18" charset="0"/>
              </a:rPr>
              <a:t>СРЗНАЧ</a:t>
            </a:r>
            <a:r>
              <a:rPr lang="ru-RU" dirty="0">
                <a:latin typeface="Cambria" pitchFamily="18" charset="0"/>
              </a:rPr>
              <a:t> за исключением того, что истинные логические значения в диапазонах приравниваются к 1, а ложные значения и текст приравнивается к нулю</a:t>
            </a:r>
            <a:r>
              <a:rPr lang="ru-RU" dirty="0" smtClean="0">
                <a:latin typeface="Cambria" pitchFamily="18" charset="0"/>
              </a:rPr>
              <a:t>.</a:t>
            </a:r>
          </a:p>
          <a:p>
            <a:pPr algn="just"/>
            <a:endParaRPr lang="ru-RU" dirty="0">
              <a:latin typeface="Cambria" pitchFamily="18" charset="0"/>
            </a:endParaRPr>
          </a:p>
          <a:p>
            <a:pPr algn="just"/>
            <a:endParaRPr lang="ru-RU" dirty="0">
              <a:latin typeface="Cambria" pitchFamily="18" charset="0"/>
            </a:endParaRPr>
          </a:p>
        </p:txBody>
      </p:sp>
      <p:sp>
        <p:nvSpPr>
          <p:cNvPr id="3" name="Заголовок 2"/>
          <p:cNvSpPr>
            <a:spLocks noGrp="1"/>
          </p:cNvSpPr>
          <p:nvPr>
            <p:ph type="title"/>
          </p:nvPr>
        </p:nvSpPr>
        <p:spPr/>
        <p:txBody>
          <a:bodyPr/>
          <a:lstStyle/>
          <a:p>
            <a:r>
              <a:rPr lang="ru-RU" dirty="0" smtClean="0"/>
              <a:t>Статистические функции</a:t>
            </a:r>
            <a:endParaRPr lang="ru-RU"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861048"/>
            <a:ext cx="4680520" cy="2480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218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481329"/>
            <a:ext cx="8640960" cy="4467952"/>
          </a:xfrm>
        </p:spPr>
        <p:txBody>
          <a:bodyPr>
            <a:normAutofit fontScale="77500" lnSpcReduction="20000"/>
          </a:bodyPr>
          <a:lstStyle/>
          <a:p>
            <a:pPr marL="109728" indent="0">
              <a:buNone/>
            </a:pPr>
            <a:r>
              <a:rPr lang="ru-RU" sz="3500" b="1" dirty="0" smtClean="0">
                <a:latin typeface="Cambria" pitchFamily="18" charset="0"/>
              </a:rPr>
              <a:t>Функция </a:t>
            </a:r>
            <a:r>
              <a:rPr lang="ru-RU" sz="3500" b="1" dirty="0">
                <a:latin typeface="Cambria" pitchFamily="18" charset="0"/>
              </a:rPr>
              <a:t>СРЗНАЧЕСЛИ</a:t>
            </a:r>
          </a:p>
          <a:p>
            <a:pPr algn="just"/>
            <a:r>
              <a:rPr lang="ru-RU" dirty="0">
                <a:latin typeface="Cambria" pitchFamily="18" charset="0"/>
              </a:rPr>
              <a:t>Вычисляет среднее арифметическое значение для ячеек, отвечающих заданному условию.</a:t>
            </a:r>
          </a:p>
          <a:p>
            <a:r>
              <a:rPr lang="ru-RU" dirty="0"/>
              <a:t>Синтаксис: </a:t>
            </a:r>
            <a:endParaRPr lang="ru-RU" dirty="0" smtClean="0"/>
          </a:p>
          <a:p>
            <a:pPr marL="109728" indent="0" algn="ctr">
              <a:buNone/>
            </a:pPr>
            <a:r>
              <a:rPr lang="ru-RU" sz="3100" dirty="0" smtClean="0">
                <a:latin typeface="Calibri" pitchFamily="34" charset="0"/>
              </a:rPr>
              <a:t>=</a:t>
            </a:r>
            <a:r>
              <a:rPr lang="ru-RU" sz="3100" b="1" dirty="0">
                <a:latin typeface="Calibri" pitchFamily="34" charset="0"/>
              </a:rPr>
              <a:t>СРЗНАЧЕСЛИ</a:t>
            </a:r>
            <a:r>
              <a:rPr lang="ru-RU" sz="3100" dirty="0">
                <a:latin typeface="Calibri" pitchFamily="34" charset="0"/>
              </a:rPr>
              <a:t>(диапазон; условие; [</a:t>
            </a:r>
            <a:r>
              <a:rPr lang="ru-RU" sz="3100" dirty="0" err="1">
                <a:latin typeface="Calibri" pitchFamily="34" charset="0"/>
              </a:rPr>
              <a:t>диапазон_усреднения</a:t>
            </a:r>
            <a:r>
              <a:rPr lang="ru-RU" sz="3100" dirty="0">
                <a:latin typeface="Calibri" pitchFamily="34" charset="0"/>
              </a:rPr>
              <a:t>]), </a:t>
            </a:r>
            <a:endParaRPr lang="ru-RU" sz="3100" dirty="0" smtClean="0">
              <a:latin typeface="Calibri" pitchFamily="34" charset="0"/>
            </a:endParaRPr>
          </a:p>
          <a:p>
            <a:pPr marL="109728" indent="0">
              <a:buNone/>
            </a:pPr>
            <a:r>
              <a:rPr lang="ru-RU" dirty="0" smtClean="0"/>
              <a:t>где</a:t>
            </a:r>
            <a:endParaRPr lang="ru-RU" dirty="0"/>
          </a:p>
          <a:p>
            <a:pPr lvl="1" algn="just"/>
            <a:r>
              <a:rPr lang="ru-RU" sz="2600" dirty="0">
                <a:latin typeface="Cambria" pitchFamily="18" charset="0"/>
              </a:rPr>
              <a:t>диапазон – обязательный аргумент. Диапазон ячеек для проверки.</a:t>
            </a:r>
          </a:p>
          <a:p>
            <a:pPr lvl="1" algn="just"/>
            <a:r>
              <a:rPr lang="ru-RU" sz="2600" dirty="0">
                <a:latin typeface="Cambria" pitchFamily="18" charset="0"/>
              </a:rPr>
              <a:t>условие – обязательный аргумент. Значение либо условие проверки. Для текстовых значений могут быть использованы подстановочные символы (* и ?). Условия типа больше, меньше записываются в кавычках.</a:t>
            </a:r>
          </a:p>
          <a:p>
            <a:pPr lvl="1" algn="just"/>
            <a:r>
              <a:rPr lang="ru-RU" sz="2600" dirty="0" err="1">
                <a:latin typeface="Cambria" pitchFamily="18" charset="0"/>
              </a:rPr>
              <a:t>диапазон_усреднения</a:t>
            </a:r>
            <a:r>
              <a:rPr lang="ru-RU" sz="2600" dirty="0">
                <a:latin typeface="Cambria" pitchFamily="18" charset="0"/>
              </a:rPr>
              <a:t> – необязательный аргумент. Ссылка на ячейки с числовыми значениями для определения среднего арифметического. Если данный аргумент опущен, то используется аргумент «диапазон».</a:t>
            </a:r>
          </a:p>
          <a:p>
            <a:pPr algn="just"/>
            <a:endParaRPr lang="ru-RU" dirty="0">
              <a:latin typeface="Cambria" pitchFamily="18" charset="0"/>
            </a:endParaRPr>
          </a:p>
          <a:p>
            <a:pPr algn="just"/>
            <a:endParaRPr lang="ru-RU" dirty="0">
              <a:latin typeface="Cambria" pitchFamily="18" charset="0"/>
            </a:endParaRPr>
          </a:p>
        </p:txBody>
      </p:sp>
      <p:sp>
        <p:nvSpPr>
          <p:cNvPr id="3" name="Заголовок 2"/>
          <p:cNvSpPr>
            <a:spLocks noGrp="1"/>
          </p:cNvSpPr>
          <p:nvPr>
            <p:ph type="title"/>
          </p:nvPr>
        </p:nvSpPr>
        <p:spPr/>
        <p:txBody>
          <a:bodyPr/>
          <a:lstStyle/>
          <a:p>
            <a:r>
              <a:rPr lang="ru-RU" dirty="0" smtClean="0"/>
              <a:t>Статистические функции</a:t>
            </a:r>
            <a:endParaRPr lang="ru-RU" dirty="0"/>
          </a:p>
        </p:txBody>
      </p:sp>
    </p:spTree>
    <p:extLst>
      <p:ext uri="{BB962C8B-B14F-4D97-AF65-F5344CB8AC3E}">
        <p14:creationId xmlns:p14="http://schemas.microsoft.com/office/powerpoint/2010/main" val="684674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481329"/>
            <a:ext cx="8640960" cy="4467952"/>
          </a:xfrm>
        </p:spPr>
        <p:txBody>
          <a:bodyPr>
            <a:normAutofit fontScale="85000" lnSpcReduction="20000"/>
          </a:bodyPr>
          <a:lstStyle/>
          <a:p>
            <a:pPr marL="109728" indent="0">
              <a:buNone/>
            </a:pPr>
            <a:r>
              <a:rPr lang="ru-RU" sz="3500" b="1" dirty="0" smtClean="0">
                <a:latin typeface="Cambria" pitchFamily="18" charset="0"/>
              </a:rPr>
              <a:t>Функция </a:t>
            </a:r>
            <a:r>
              <a:rPr lang="ru-RU" sz="3500" b="1" dirty="0">
                <a:latin typeface="Cambria" pitchFamily="18" charset="0"/>
              </a:rPr>
              <a:t>СЧЁТЕСЛИ</a:t>
            </a:r>
          </a:p>
          <a:p>
            <a:pPr algn="just"/>
            <a:r>
              <a:rPr lang="ru-RU" dirty="0">
                <a:latin typeface="Cambria" pitchFamily="18" charset="0"/>
              </a:rPr>
              <a:t>Подсчитывает количество ячеек в диапазоне, удовлетворяющих заданному условию.</a:t>
            </a:r>
          </a:p>
          <a:p>
            <a:r>
              <a:rPr lang="ru-RU" dirty="0"/>
              <a:t>Синтаксис: </a:t>
            </a:r>
            <a:endParaRPr lang="ru-RU" dirty="0" smtClean="0"/>
          </a:p>
          <a:p>
            <a:pPr marL="109728" indent="0" algn="ctr">
              <a:buNone/>
            </a:pPr>
            <a:r>
              <a:rPr lang="ru-RU" dirty="0" smtClean="0">
                <a:latin typeface="Calibri" pitchFamily="34" charset="0"/>
              </a:rPr>
              <a:t>=</a:t>
            </a:r>
            <a:r>
              <a:rPr lang="ru-RU" b="1" dirty="0">
                <a:latin typeface="Calibri" pitchFamily="34" charset="0"/>
              </a:rPr>
              <a:t>СЧЁТЕСЛИ</a:t>
            </a:r>
            <a:r>
              <a:rPr lang="ru-RU" dirty="0">
                <a:latin typeface="Calibri" pitchFamily="34" charset="0"/>
              </a:rPr>
              <a:t>(диапазон; критерий), </a:t>
            </a:r>
            <a:endParaRPr lang="ru-RU" dirty="0" smtClean="0">
              <a:latin typeface="Calibri" pitchFamily="34" charset="0"/>
            </a:endParaRPr>
          </a:p>
          <a:p>
            <a:pPr marL="109728" indent="0">
              <a:buNone/>
            </a:pPr>
            <a:r>
              <a:rPr lang="ru-RU" dirty="0" smtClean="0"/>
              <a:t>где</a:t>
            </a:r>
            <a:endParaRPr lang="ru-RU" dirty="0"/>
          </a:p>
          <a:p>
            <a:pPr lvl="1" algn="just"/>
            <a:r>
              <a:rPr lang="ru-RU" dirty="0">
                <a:latin typeface="Cambria" pitchFamily="18" charset="0"/>
              </a:rPr>
              <a:t>диапазон – обязательный аргумент. Принимает ссылку на диапазон ячеек для проверки на условие.</a:t>
            </a:r>
          </a:p>
          <a:p>
            <a:pPr lvl="1" algn="just"/>
            <a:r>
              <a:rPr lang="ru-RU" dirty="0">
                <a:latin typeface="Cambria" pitchFamily="18" charset="0"/>
              </a:rPr>
              <a:t>критерий – обязательный аргумент. Критерий проверки, содержащий значение либо условия типа больше, меньше, которые необходимо заключать в кавычки. </a:t>
            </a:r>
            <a:r>
              <a:rPr lang="ru-RU" sz="2400" dirty="0">
                <a:latin typeface="Cambria" pitchFamily="18" charset="0"/>
              </a:rPr>
              <a:t>В этом аргументе можно использовать подстановочные знаки: вопросительный знак (?) и звездочку (*). Вопросительный знак соответствует любому символу, звездочка — любой последовательности символов.</a:t>
            </a:r>
          </a:p>
          <a:p>
            <a:pPr algn="just"/>
            <a:endParaRPr lang="ru-RU" dirty="0">
              <a:latin typeface="Cambria" pitchFamily="18" charset="0"/>
            </a:endParaRPr>
          </a:p>
        </p:txBody>
      </p:sp>
      <p:sp>
        <p:nvSpPr>
          <p:cNvPr id="3" name="Заголовок 2"/>
          <p:cNvSpPr>
            <a:spLocks noGrp="1"/>
          </p:cNvSpPr>
          <p:nvPr>
            <p:ph type="title"/>
          </p:nvPr>
        </p:nvSpPr>
        <p:spPr/>
        <p:txBody>
          <a:bodyPr/>
          <a:lstStyle/>
          <a:p>
            <a:r>
              <a:rPr lang="ru-RU" dirty="0" smtClean="0"/>
              <a:t>Статистические функции</a:t>
            </a:r>
            <a:endParaRPr lang="ru-RU" dirty="0"/>
          </a:p>
        </p:txBody>
      </p:sp>
    </p:spTree>
    <p:extLst>
      <p:ext uri="{BB962C8B-B14F-4D97-AF65-F5344CB8AC3E}">
        <p14:creationId xmlns:p14="http://schemas.microsoft.com/office/powerpoint/2010/main" val="4181167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lnSpcReduction="10000"/>
          </a:bodyPr>
          <a:lstStyle/>
          <a:p>
            <a:pPr algn="just"/>
            <a:r>
              <a:rPr lang="ru-RU" dirty="0" smtClean="0">
                <a:latin typeface="Cambria" pitchFamily="18" charset="0"/>
              </a:rPr>
              <a:t>Логические функции возвращают </a:t>
            </a:r>
            <a:r>
              <a:rPr lang="ru-RU" dirty="0">
                <a:latin typeface="Cambria" pitchFamily="18" charset="0"/>
              </a:rPr>
              <a:t>результат после проверки данных, который всегда представляет «ИСТИНА» либо «ЛОЖЬ», что означает – результат удовлетворяет заданному условию либо не удовлетворяет, соответственно</a:t>
            </a:r>
            <a:r>
              <a:rPr lang="ru-RU" dirty="0" smtClean="0">
                <a:latin typeface="Cambria" pitchFamily="18" charset="0"/>
              </a:rPr>
              <a:t>.</a:t>
            </a:r>
          </a:p>
          <a:p>
            <a:pPr algn="just"/>
            <a:r>
              <a:rPr lang="ru-RU" dirty="0" smtClean="0">
                <a:latin typeface="Cambria" pitchFamily="18" charset="0"/>
              </a:rPr>
              <a:t>В этой категории используются функции:</a:t>
            </a:r>
          </a:p>
          <a:p>
            <a:pPr marL="811213" lvl="1" indent="-88900">
              <a:buFont typeface="Wingdings" pitchFamily="2" charset="2"/>
              <a:buChar char=""/>
            </a:pPr>
            <a:r>
              <a:rPr lang="ru-RU" b="1" u="sng" dirty="0" smtClean="0"/>
              <a:t>ИСТИНА</a:t>
            </a:r>
            <a:endParaRPr lang="ru-RU" b="1" dirty="0"/>
          </a:p>
          <a:p>
            <a:pPr marL="811213" lvl="1" indent="-88900">
              <a:buFont typeface="Wingdings" pitchFamily="2" charset="2"/>
              <a:buChar char=""/>
            </a:pPr>
            <a:r>
              <a:rPr lang="ru-RU" b="1" u="sng" dirty="0" smtClean="0"/>
              <a:t>ЛОЖЬ</a:t>
            </a:r>
            <a:endParaRPr lang="ru-RU" b="1" dirty="0"/>
          </a:p>
          <a:p>
            <a:pPr marL="811213" lvl="1" indent="-88900">
              <a:buFont typeface="Wingdings" pitchFamily="2" charset="2"/>
              <a:buChar char=""/>
            </a:pPr>
            <a:r>
              <a:rPr lang="ru-RU" b="1" u="sng" dirty="0" smtClean="0"/>
              <a:t>И</a:t>
            </a:r>
            <a:endParaRPr lang="ru-RU" b="1" dirty="0"/>
          </a:p>
          <a:p>
            <a:pPr marL="811213" lvl="1" indent="-88900">
              <a:buFont typeface="Wingdings" pitchFamily="2" charset="2"/>
              <a:buChar char=""/>
            </a:pPr>
            <a:r>
              <a:rPr lang="ru-RU" b="1" u="sng" dirty="0" smtClean="0"/>
              <a:t>ИЛИ</a:t>
            </a:r>
            <a:endParaRPr lang="ru-RU" b="1" dirty="0"/>
          </a:p>
          <a:p>
            <a:pPr marL="811213" lvl="1" indent="-88900">
              <a:buFont typeface="Wingdings" pitchFamily="2" charset="2"/>
              <a:buChar char=""/>
            </a:pPr>
            <a:r>
              <a:rPr lang="ru-RU" b="1" u="sng" dirty="0" smtClean="0"/>
              <a:t>НЕ</a:t>
            </a:r>
            <a:endParaRPr lang="ru-RU" b="1" dirty="0"/>
          </a:p>
          <a:p>
            <a:pPr marL="811213" lvl="1" indent="-88900">
              <a:buFont typeface="Wingdings" pitchFamily="2" charset="2"/>
              <a:buChar char=""/>
            </a:pPr>
            <a:r>
              <a:rPr lang="ru-RU" b="1" u="sng" dirty="0" smtClean="0"/>
              <a:t>ЕСЛИ</a:t>
            </a:r>
            <a:endParaRPr lang="ru-RU" b="1" dirty="0"/>
          </a:p>
          <a:p>
            <a:pPr marL="811213" lvl="1" indent="-88900">
              <a:buFont typeface="Wingdings" pitchFamily="2" charset="2"/>
              <a:buChar char=""/>
            </a:pPr>
            <a:r>
              <a:rPr lang="ru-RU" b="1" u="sng" dirty="0" smtClean="0"/>
              <a:t>ЕСЛИОШИБКА</a:t>
            </a:r>
            <a:endParaRPr lang="ru-RU" b="1" dirty="0"/>
          </a:p>
          <a:p>
            <a:pPr algn="just"/>
            <a:endParaRPr lang="ru-RU" dirty="0">
              <a:latin typeface="Cambria" pitchFamily="18" charset="0"/>
            </a:endParaRPr>
          </a:p>
        </p:txBody>
      </p:sp>
      <p:sp>
        <p:nvSpPr>
          <p:cNvPr id="3" name="Заголовок 2"/>
          <p:cNvSpPr>
            <a:spLocks noGrp="1"/>
          </p:cNvSpPr>
          <p:nvPr>
            <p:ph type="title"/>
          </p:nvPr>
        </p:nvSpPr>
        <p:spPr/>
        <p:txBody>
          <a:bodyPr/>
          <a:lstStyle/>
          <a:p>
            <a:r>
              <a:rPr lang="ru-RU" dirty="0" smtClean="0"/>
              <a:t>Логические функции</a:t>
            </a:r>
            <a:endParaRPr lang="ru-RU" dirty="0"/>
          </a:p>
        </p:txBody>
      </p:sp>
    </p:spTree>
    <p:extLst>
      <p:ext uri="{BB962C8B-B14F-4D97-AF65-F5344CB8AC3E}">
        <p14:creationId xmlns:p14="http://schemas.microsoft.com/office/powerpoint/2010/main" val="44862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algn="just"/>
            <a:r>
              <a:rPr lang="ru-RU" dirty="0">
                <a:latin typeface="Cambria" pitchFamily="18" charset="0"/>
              </a:rPr>
              <a:t>Функции в </a:t>
            </a:r>
            <a:r>
              <a:rPr lang="ru-RU" b="1" dirty="0" err="1">
                <a:solidFill>
                  <a:schemeClr val="accent3">
                    <a:lumMod val="50000"/>
                  </a:schemeClr>
                </a:solidFill>
                <a:latin typeface="Calibri" pitchFamily="34" charset="0"/>
              </a:rPr>
              <a:t>Microsoft</a:t>
            </a:r>
            <a:r>
              <a:rPr lang="ru-RU" b="1" dirty="0">
                <a:solidFill>
                  <a:schemeClr val="accent3">
                    <a:lumMod val="50000"/>
                  </a:schemeClr>
                </a:solidFill>
                <a:latin typeface="Calibri" pitchFamily="34" charset="0"/>
              </a:rPr>
              <a:t> </a:t>
            </a:r>
            <a:r>
              <a:rPr lang="ru-RU" b="1" dirty="0" err="1">
                <a:solidFill>
                  <a:schemeClr val="accent3">
                    <a:lumMod val="50000"/>
                  </a:schemeClr>
                </a:solidFill>
                <a:latin typeface="Calibri" pitchFamily="34" charset="0"/>
              </a:rPr>
              <a:t>Excel</a:t>
            </a:r>
            <a:r>
              <a:rPr lang="ru-RU" b="1" dirty="0">
                <a:solidFill>
                  <a:schemeClr val="accent3">
                    <a:lumMod val="50000"/>
                  </a:schemeClr>
                </a:solidFill>
                <a:latin typeface="Calibri" pitchFamily="34" charset="0"/>
              </a:rPr>
              <a:t> </a:t>
            </a:r>
            <a:r>
              <a:rPr lang="ru-RU" dirty="0">
                <a:latin typeface="Cambria" pitchFamily="18" charset="0"/>
              </a:rPr>
              <a:t>представляют собой стандартные </a:t>
            </a:r>
            <a:r>
              <a:rPr lang="ru-RU" dirty="0" smtClean="0">
                <a:latin typeface="Cambria" pitchFamily="18" charset="0"/>
              </a:rPr>
              <a:t>формулы </a:t>
            </a:r>
            <a:r>
              <a:rPr lang="ru-RU" dirty="0">
                <a:latin typeface="Cambria" pitchFamily="18" charset="0"/>
              </a:rPr>
              <a:t>и </a:t>
            </a:r>
            <a:r>
              <a:rPr lang="ru-RU" dirty="0" smtClean="0">
                <a:latin typeface="Cambria" pitchFamily="18" charset="0"/>
              </a:rPr>
              <a:t>используются </a:t>
            </a:r>
            <a:r>
              <a:rPr lang="ru-RU" dirty="0">
                <a:latin typeface="Cambria" pitchFamily="18" charset="0"/>
              </a:rPr>
              <a:t>для выполнения определенных вычислений в </a:t>
            </a:r>
            <a:r>
              <a:rPr lang="ru-RU" dirty="0" smtClean="0">
                <a:latin typeface="Cambria" pitchFamily="18" charset="0"/>
              </a:rPr>
              <a:t>рабочих</a:t>
            </a:r>
            <a:r>
              <a:rPr lang="en-US" dirty="0" smtClean="0">
                <a:latin typeface="Cambria" pitchFamily="18" charset="0"/>
              </a:rPr>
              <a:t> </a:t>
            </a:r>
            <a:r>
              <a:rPr lang="ru-RU" dirty="0" smtClean="0">
                <a:latin typeface="Cambria" pitchFamily="18" charset="0"/>
              </a:rPr>
              <a:t>книгах</a:t>
            </a:r>
            <a:r>
              <a:rPr lang="ru-RU" dirty="0">
                <a:latin typeface="Cambria" pitchFamily="18" charset="0"/>
              </a:rPr>
              <a:t>. </a:t>
            </a:r>
            <a:endParaRPr lang="en-US" dirty="0" smtClean="0">
              <a:latin typeface="Cambria" pitchFamily="18" charset="0"/>
            </a:endParaRPr>
          </a:p>
          <a:p>
            <a:pPr algn="just"/>
            <a:r>
              <a:rPr lang="ru-RU" dirty="0" smtClean="0">
                <a:latin typeface="Cambria" pitchFamily="18" charset="0"/>
              </a:rPr>
              <a:t>Значения</a:t>
            </a:r>
            <a:r>
              <a:rPr lang="ru-RU" dirty="0">
                <a:latin typeface="Cambria" pitchFamily="18" charset="0"/>
              </a:rPr>
              <a:t>, которые употребляются для вычисления функций, </a:t>
            </a:r>
            <a:r>
              <a:rPr lang="ru-RU" dirty="0" smtClean="0">
                <a:latin typeface="Cambria" pitchFamily="18" charset="0"/>
              </a:rPr>
              <a:t>называются </a:t>
            </a:r>
            <a:r>
              <a:rPr lang="ru-RU" b="1" dirty="0">
                <a:latin typeface="Cambria" pitchFamily="18" charset="0"/>
              </a:rPr>
              <a:t>аргументами</a:t>
            </a:r>
            <a:r>
              <a:rPr lang="ru-RU" dirty="0">
                <a:latin typeface="Cambria" pitchFamily="18" charset="0"/>
              </a:rPr>
              <a:t>, а значения, возвращаемые функциями в качестве </a:t>
            </a:r>
            <a:r>
              <a:rPr lang="ru-RU" dirty="0" smtClean="0">
                <a:latin typeface="Cambria" pitchFamily="18" charset="0"/>
              </a:rPr>
              <a:t>ответа</a:t>
            </a:r>
            <a:r>
              <a:rPr lang="ru-RU" dirty="0">
                <a:latin typeface="Cambria" pitchFamily="18" charset="0"/>
              </a:rPr>
              <a:t>, называются </a:t>
            </a:r>
            <a:r>
              <a:rPr lang="ru-RU" b="1" dirty="0">
                <a:latin typeface="Cambria" pitchFamily="18" charset="0"/>
              </a:rPr>
              <a:t>результатами</a:t>
            </a:r>
            <a:r>
              <a:rPr lang="ru-RU" dirty="0">
                <a:latin typeface="Cambria" pitchFamily="18" charset="0"/>
              </a:rPr>
              <a:t>.</a:t>
            </a:r>
          </a:p>
        </p:txBody>
      </p:sp>
      <p:sp>
        <p:nvSpPr>
          <p:cNvPr id="3" name="Заголовок 2"/>
          <p:cNvSpPr>
            <a:spLocks noGrp="1"/>
          </p:cNvSpPr>
          <p:nvPr>
            <p:ph type="title"/>
          </p:nvPr>
        </p:nvSpPr>
        <p:spPr/>
        <p:txBody>
          <a:bodyPr/>
          <a:lstStyle/>
          <a:p>
            <a:r>
              <a:rPr lang="ru-RU" dirty="0" smtClean="0"/>
              <a:t>Функции</a:t>
            </a:r>
            <a:endParaRPr lang="ru-RU" dirty="0"/>
          </a:p>
        </p:txBody>
      </p:sp>
    </p:spTree>
    <p:extLst>
      <p:ext uri="{BB962C8B-B14F-4D97-AF65-F5344CB8AC3E}">
        <p14:creationId xmlns:p14="http://schemas.microsoft.com/office/powerpoint/2010/main" val="714634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481329"/>
            <a:ext cx="8229600" cy="3099799"/>
          </a:xfrm>
        </p:spPr>
        <p:txBody>
          <a:bodyPr>
            <a:normAutofit lnSpcReduction="10000"/>
          </a:bodyPr>
          <a:lstStyle/>
          <a:p>
            <a:pPr marL="109728" indent="0">
              <a:buNone/>
            </a:pPr>
            <a:r>
              <a:rPr lang="ru-RU" sz="3800" b="1" dirty="0" smtClean="0">
                <a:latin typeface="Cambria" pitchFamily="18" charset="0"/>
              </a:rPr>
              <a:t>Функция ЕСЛИ</a:t>
            </a:r>
            <a:endParaRPr lang="ru-RU" sz="3800" b="1" dirty="0">
              <a:latin typeface="Cambria" pitchFamily="18" charset="0"/>
            </a:endParaRPr>
          </a:p>
          <a:p>
            <a:pPr algn="just"/>
            <a:r>
              <a:rPr lang="ru-RU" dirty="0" smtClean="0">
                <a:latin typeface="Cambria" pitchFamily="18" charset="0"/>
              </a:rPr>
              <a:t>Проверяет</a:t>
            </a:r>
            <a:r>
              <a:rPr lang="en-US" dirty="0" smtClean="0">
                <a:latin typeface="Cambria" pitchFamily="18" charset="0"/>
              </a:rPr>
              <a:t> </a:t>
            </a:r>
            <a:r>
              <a:rPr lang="ru-RU" dirty="0" smtClean="0">
                <a:latin typeface="Cambria" pitchFamily="18" charset="0"/>
              </a:rPr>
              <a:t>результат переданного ей логического выражения и возвращает результаты в зависимости от того истинно он или ложно.</a:t>
            </a:r>
          </a:p>
          <a:p>
            <a:r>
              <a:rPr lang="ru-RU" b="1" dirty="0" smtClean="0"/>
              <a:t>Синтаксис</a:t>
            </a:r>
            <a:r>
              <a:rPr lang="ru-RU" b="1" dirty="0"/>
              <a:t>:</a:t>
            </a:r>
            <a:r>
              <a:rPr lang="ru-RU" dirty="0"/>
              <a:t> </a:t>
            </a:r>
            <a:endParaRPr lang="ru-RU" dirty="0" smtClean="0"/>
          </a:p>
          <a:p>
            <a:pPr marL="109728" indent="0" algn="ctr">
              <a:buNone/>
            </a:pPr>
            <a:r>
              <a:rPr lang="en-US" sz="1900" b="1" spc="-70" dirty="0" smtClean="0">
                <a:latin typeface="Calibri" pitchFamily="34" charset="0"/>
              </a:rPr>
              <a:t>=</a:t>
            </a:r>
            <a:r>
              <a:rPr lang="ru-RU" sz="1900" b="1" spc="-70" dirty="0" smtClean="0">
                <a:latin typeface="Calibri" pitchFamily="34" charset="0"/>
              </a:rPr>
              <a:t>ЕСЛИ(</a:t>
            </a:r>
            <a:r>
              <a:rPr lang="ru-RU" sz="1900" b="1" spc="-70" dirty="0" err="1" smtClean="0">
                <a:latin typeface="Calibri" pitchFamily="34" charset="0"/>
              </a:rPr>
              <a:t>Логическое_выражение</a:t>
            </a:r>
            <a:r>
              <a:rPr lang="ru-RU" sz="1900" b="1" spc="-70" dirty="0" smtClean="0">
                <a:latin typeface="Calibri" pitchFamily="34" charset="0"/>
              </a:rPr>
              <a:t>;[</a:t>
            </a:r>
            <a:r>
              <a:rPr lang="ru-RU" sz="1900" b="1" spc="-70" dirty="0" err="1" smtClean="0">
                <a:latin typeface="Calibri" pitchFamily="34" charset="0"/>
              </a:rPr>
              <a:t>Значение_если_истина</a:t>
            </a:r>
            <a:r>
              <a:rPr lang="ru-RU" sz="1900" b="1" spc="-70" dirty="0" smtClean="0">
                <a:latin typeface="Calibri" pitchFamily="34" charset="0"/>
              </a:rPr>
              <a:t>];[</a:t>
            </a:r>
            <a:r>
              <a:rPr lang="ru-RU" sz="1900" b="1" spc="-70" dirty="0" err="1" smtClean="0">
                <a:latin typeface="Calibri" pitchFamily="34" charset="0"/>
              </a:rPr>
              <a:t>Значение_если_ложь</a:t>
            </a:r>
            <a:r>
              <a:rPr lang="ru-RU" sz="1900" b="1" spc="-70" dirty="0" smtClean="0">
                <a:latin typeface="Calibri" pitchFamily="34" charset="0"/>
              </a:rPr>
              <a:t>])</a:t>
            </a:r>
            <a:endParaRPr lang="ru-RU" sz="1900" b="1" spc="-70" dirty="0">
              <a:latin typeface="Calibri" pitchFamily="34" charset="0"/>
            </a:endParaRPr>
          </a:p>
          <a:p>
            <a:pPr algn="just"/>
            <a:endParaRPr lang="ru-RU" dirty="0">
              <a:latin typeface="Cambria" pitchFamily="18" charset="0"/>
            </a:endParaRPr>
          </a:p>
        </p:txBody>
      </p:sp>
      <p:sp>
        <p:nvSpPr>
          <p:cNvPr id="3" name="Заголовок 2"/>
          <p:cNvSpPr>
            <a:spLocks noGrp="1"/>
          </p:cNvSpPr>
          <p:nvPr>
            <p:ph type="title"/>
          </p:nvPr>
        </p:nvSpPr>
        <p:spPr/>
        <p:txBody>
          <a:bodyPr/>
          <a:lstStyle/>
          <a:p>
            <a:r>
              <a:rPr lang="ru-RU" dirty="0" smtClean="0"/>
              <a:t>Логические функции</a:t>
            </a:r>
            <a:endParaRPr lang="ru-RU" dirty="0"/>
          </a:p>
        </p:txBody>
      </p:sp>
      <p:pic>
        <p:nvPicPr>
          <p:cNvPr id="2050" name="Picture 2"/>
          <p:cNvPicPr>
            <a:picLocks noChangeAspect="1" noChangeArrowheads="1"/>
          </p:cNvPicPr>
          <p:nvPr/>
        </p:nvPicPr>
        <p:blipFill>
          <a:blip r:embed="rId2"/>
          <a:srcRect/>
          <a:stretch>
            <a:fillRect/>
          </a:stretch>
        </p:blipFill>
        <p:spPr bwMode="auto">
          <a:xfrm>
            <a:off x="714348" y="4500570"/>
            <a:ext cx="8086725" cy="1304925"/>
          </a:xfrm>
          <a:prstGeom prst="rect">
            <a:avLst/>
          </a:prstGeom>
          <a:noFill/>
          <a:ln w="9525">
            <a:noFill/>
            <a:miter lim="800000"/>
            <a:headEnd/>
            <a:tailEnd/>
          </a:ln>
          <a:effectLst/>
        </p:spPr>
      </p:pic>
    </p:spTree>
    <p:extLst>
      <p:ext uri="{BB962C8B-B14F-4D97-AF65-F5344CB8AC3E}">
        <p14:creationId xmlns:p14="http://schemas.microsoft.com/office/powerpoint/2010/main" val="83013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481329"/>
            <a:ext cx="8229600" cy="3099799"/>
          </a:xfrm>
        </p:spPr>
        <p:txBody>
          <a:bodyPr>
            <a:normAutofit fontScale="85000" lnSpcReduction="10000"/>
          </a:bodyPr>
          <a:lstStyle/>
          <a:p>
            <a:pPr marL="109728" indent="0">
              <a:buNone/>
            </a:pPr>
            <a:r>
              <a:rPr lang="ru-RU" sz="3800" b="1" dirty="0" smtClean="0">
                <a:latin typeface="Cambria" pitchFamily="18" charset="0"/>
              </a:rPr>
              <a:t>Функция </a:t>
            </a:r>
            <a:r>
              <a:rPr lang="ru-RU" sz="3800" b="1" dirty="0">
                <a:latin typeface="Cambria" pitchFamily="18" charset="0"/>
              </a:rPr>
              <a:t>ЕСЛИОШИБКА</a:t>
            </a:r>
          </a:p>
          <a:p>
            <a:pPr algn="just"/>
            <a:r>
              <a:rPr lang="ru-RU" dirty="0">
                <a:latin typeface="Cambria" pitchFamily="18" charset="0"/>
              </a:rPr>
              <a:t>Предназначена для проверки возврата выражением ошибки. Если ошибка обнаружена, то она возвращает значение второго аргумента, иначе первого.</a:t>
            </a:r>
          </a:p>
          <a:p>
            <a:pPr algn="just"/>
            <a:r>
              <a:rPr lang="ru-RU" dirty="0">
                <a:latin typeface="Cambria" pitchFamily="18" charset="0"/>
              </a:rPr>
              <a:t>Функция принимает 2 аргумента, все они являются обязательными.</a:t>
            </a:r>
          </a:p>
          <a:p>
            <a:r>
              <a:rPr lang="ru-RU" b="1" dirty="0"/>
              <a:t>Синтаксис:</a:t>
            </a:r>
            <a:r>
              <a:rPr lang="ru-RU" dirty="0"/>
              <a:t> </a:t>
            </a:r>
            <a:endParaRPr lang="ru-RU" dirty="0" smtClean="0"/>
          </a:p>
          <a:p>
            <a:pPr marL="109728" indent="0" algn="ctr">
              <a:buNone/>
            </a:pPr>
            <a:r>
              <a:rPr lang="ru-RU" sz="2500" b="1" dirty="0">
                <a:latin typeface="Calibri" pitchFamily="34" charset="0"/>
              </a:rPr>
              <a:t>=ЕСЛИОШИБКА(</a:t>
            </a:r>
            <a:r>
              <a:rPr lang="ru-RU" sz="2500" b="1" dirty="0" err="1">
                <a:latin typeface="Calibri" pitchFamily="34" charset="0"/>
              </a:rPr>
              <a:t>значение;значение_если_ошибка</a:t>
            </a:r>
            <a:r>
              <a:rPr lang="ru-RU" sz="2500" b="1" dirty="0">
                <a:latin typeface="Calibri" pitchFamily="34" charset="0"/>
              </a:rPr>
              <a:t>)</a:t>
            </a:r>
          </a:p>
          <a:p>
            <a:pPr algn="just"/>
            <a:endParaRPr lang="ru-RU" dirty="0">
              <a:latin typeface="Cambria" pitchFamily="18" charset="0"/>
            </a:endParaRPr>
          </a:p>
        </p:txBody>
      </p:sp>
      <p:sp>
        <p:nvSpPr>
          <p:cNvPr id="3" name="Заголовок 2"/>
          <p:cNvSpPr>
            <a:spLocks noGrp="1"/>
          </p:cNvSpPr>
          <p:nvPr>
            <p:ph type="title"/>
          </p:nvPr>
        </p:nvSpPr>
        <p:spPr/>
        <p:txBody>
          <a:bodyPr/>
          <a:lstStyle/>
          <a:p>
            <a:r>
              <a:rPr lang="ru-RU" dirty="0" smtClean="0"/>
              <a:t>Логические функции</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437112"/>
            <a:ext cx="6023519"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0135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85000" lnSpcReduction="20000"/>
          </a:bodyPr>
          <a:lstStyle/>
          <a:p>
            <a:pPr algn="just"/>
            <a:r>
              <a:rPr lang="ru-RU" b="1" dirty="0" err="1">
                <a:solidFill>
                  <a:schemeClr val="accent3">
                    <a:lumMod val="50000"/>
                  </a:schemeClr>
                </a:solidFill>
                <a:latin typeface="Calibri" pitchFamily="34" charset="0"/>
              </a:rPr>
              <a:t>Excel</a:t>
            </a:r>
            <a:r>
              <a:rPr lang="ru-RU" dirty="0">
                <a:latin typeface="Cambria" pitchFamily="18" charset="0"/>
              </a:rPr>
              <a:t> предлагает большое количество функций, с помощью которых можно обрабатывать текст. Область применения текстовых функций не ограничивается исключительно текстом, они также могут быть использованы с ячейками, содержащими числа. </a:t>
            </a:r>
            <a:endParaRPr lang="ru-RU" dirty="0" smtClean="0">
              <a:latin typeface="Cambria" pitchFamily="18" charset="0"/>
            </a:endParaRPr>
          </a:p>
          <a:p>
            <a:pPr algn="just"/>
            <a:r>
              <a:rPr lang="ru-RU" sz="2800" spc="-40" dirty="0">
                <a:latin typeface="Cambria" pitchFamily="18" charset="0"/>
              </a:rPr>
              <a:t>Наиболее часто используемые:</a:t>
            </a:r>
          </a:p>
          <a:p>
            <a:pPr marL="1165225" lvl="1" indent="-177800">
              <a:buFont typeface="Wingdings" pitchFamily="2" charset="2"/>
              <a:buChar char="ü"/>
            </a:pPr>
            <a:r>
              <a:rPr lang="ru-RU" b="1" u="sng" dirty="0" smtClean="0"/>
              <a:t>ЛЕВСИМВ</a:t>
            </a:r>
            <a:endParaRPr lang="ru-RU" b="1" dirty="0"/>
          </a:p>
          <a:p>
            <a:pPr marL="1165225" lvl="1" indent="-177800">
              <a:buFont typeface="Wingdings" pitchFamily="2" charset="2"/>
              <a:buChar char="ü"/>
            </a:pPr>
            <a:r>
              <a:rPr lang="ru-RU" b="1" u="sng" dirty="0" smtClean="0"/>
              <a:t>ПРАВСИМВ</a:t>
            </a:r>
            <a:endParaRPr lang="ru-RU" b="1" dirty="0"/>
          </a:p>
          <a:p>
            <a:pPr marL="1165225" lvl="1" indent="-177800">
              <a:buFont typeface="Wingdings" pitchFamily="2" charset="2"/>
              <a:buChar char="ü"/>
            </a:pPr>
            <a:r>
              <a:rPr lang="ru-RU" b="1" u="sng" dirty="0" smtClean="0"/>
              <a:t>ДЛСТР</a:t>
            </a:r>
            <a:endParaRPr lang="ru-RU" b="1" dirty="0"/>
          </a:p>
          <a:p>
            <a:pPr marL="1165225" lvl="1" indent="-177800">
              <a:buFont typeface="Wingdings" pitchFamily="2" charset="2"/>
              <a:buChar char="ü"/>
            </a:pPr>
            <a:r>
              <a:rPr lang="ru-RU" b="1" u="sng" dirty="0" smtClean="0"/>
              <a:t>НАЙТИ</a:t>
            </a:r>
            <a:endParaRPr lang="ru-RU" b="1" dirty="0"/>
          </a:p>
          <a:p>
            <a:pPr marL="1165225" lvl="1" indent="-177800">
              <a:buFont typeface="Wingdings" pitchFamily="2" charset="2"/>
              <a:buChar char="ü"/>
            </a:pPr>
            <a:r>
              <a:rPr lang="ru-RU" b="1" u="sng" dirty="0" smtClean="0"/>
              <a:t>ЗАМЕНИТЬ</a:t>
            </a:r>
            <a:endParaRPr lang="ru-RU" b="1" dirty="0"/>
          </a:p>
          <a:p>
            <a:pPr marL="1165225" lvl="1" indent="-177800">
              <a:buFont typeface="Wingdings" pitchFamily="2" charset="2"/>
              <a:buChar char="ü"/>
            </a:pPr>
            <a:r>
              <a:rPr lang="ru-RU" b="1" u="sng" dirty="0" smtClean="0"/>
              <a:t>ПОДСТАВИТЬ</a:t>
            </a:r>
            <a:endParaRPr lang="ru-RU" b="1" u="sng" dirty="0"/>
          </a:p>
          <a:p>
            <a:pPr marL="1165225" lvl="1" indent="-177800">
              <a:buFont typeface="Wingdings" pitchFamily="2" charset="2"/>
              <a:buChar char="ü"/>
            </a:pPr>
            <a:r>
              <a:rPr lang="ru-RU" b="1" u="sng" dirty="0" smtClean="0"/>
              <a:t>ПСТР</a:t>
            </a:r>
            <a:endParaRPr lang="ru-RU" b="1" dirty="0"/>
          </a:p>
          <a:p>
            <a:pPr marL="1165225" lvl="1" indent="-177800">
              <a:buFont typeface="Wingdings" pitchFamily="2" charset="2"/>
              <a:buChar char="ü"/>
            </a:pPr>
            <a:r>
              <a:rPr lang="ru-RU" b="1" u="sng" dirty="0" smtClean="0"/>
              <a:t>СЖПРОБЕЛЫ</a:t>
            </a:r>
            <a:endParaRPr lang="ru-RU" b="1" dirty="0"/>
          </a:p>
          <a:p>
            <a:pPr marL="1165225" lvl="1" indent="-177800">
              <a:buFont typeface="Wingdings" pitchFamily="2" charset="2"/>
              <a:buChar char="ü"/>
            </a:pPr>
            <a:r>
              <a:rPr lang="ru-RU" b="1" u="sng" dirty="0" smtClean="0"/>
              <a:t>СЦЕПИТЬ</a:t>
            </a:r>
            <a:endParaRPr lang="ru-RU" b="1" dirty="0"/>
          </a:p>
          <a:p>
            <a:pPr algn="just"/>
            <a:endParaRPr lang="ru-RU" dirty="0">
              <a:latin typeface="Cambria" pitchFamily="18" charset="0"/>
            </a:endParaRPr>
          </a:p>
        </p:txBody>
      </p:sp>
      <p:sp>
        <p:nvSpPr>
          <p:cNvPr id="3" name="Заголовок 2"/>
          <p:cNvSpPr>
            <a:spLocks noGrp="1"/>
          </p:cNvSpPr>
          <p:nvPr>
            <p:ph type="title"/>
          </p:nvPr>
        </p:nvSpPr>
        <p:spPr/>
        <p:txBody>
          <a:bodyPr/>
          <a:lstStyle/>
          <a:p>
            <a:r>
              <a:rPr lang="ru-RU" dirty="0" smtClean="0"/>
              <a:t>Текстовые функции</a:t>
            </a:r>
            <a:endParaRPr lang="ru-RU" dirty="0"/>
          </a:p>
        </p:txBody>
      </p:sp>
    </p:spTree>
    <p:extLst>
      <p:ext uri="{BB962C8B-B14F-4D97-AF65-F5344CB8AC3E}">
        <p14:creationId xmlns:p14="http://schemas.microsoft.com/office/powerpoint/2010/main" val="684098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lnSpcReduction="10000"/>
          </a:bodyPr>
          <a:lstStyle/>
          <a:p>
            <a:pPr marL="109728" indent="0">
              <a:buNone/>
            </a:pPr>
            <a:r>
              <a:rPr lang="ru-RU" sz="2400" b="1" dirty="0" smtClean="0">
                <a:latin typeface="Cambria" pitchFamily="18" charset="0"/>
              </a:rPr>
              <a:t>Функция </a:t>
            </a:r>
            <a:r>
              <a:rPr lang="ru-RU" sz="2400" b="1" dirty="0">
                <a:latin typeface="Cambria" pitchFamily="18" charset="0"/>
              </a:rPr>
              <a:t>НАЙТИ</a:t>
            </a:r>
          </a:p>
          <a:p>
            <a:pPr algn="just"/>
            <a:r>
              <a:rPr lang="ru-RU" dirty="0">
                <a:latin typeface="Cambria" pitchFamily="18" charset="0"/>
              </a:rPr>
              <a:t>Возвращает число, являющееся вхождением первого символа подстроки, искомого текста. Если текст не найден, то возвращается ошибка «#ЗНАЧ!».</a:t>
            </a:r>
          </a:p>
          <a:p>
            <a:r>
              <a:rPr lang="ru-RU" sz="2400" b="1" dirty="0"/>
              <a:t>Синтаксис:</a:t>
            </a:r>
            <a:r>
              <a:rPr lang="ru-RU" sz="2400" dirty="0"/>
              <a:t> </a:t>
            </a:r>
            <a:endParaRPr lang="ru-RU" sz="2400" dirty="0" smtClean="0"/>
          </a:p>
          <a:p>
            <a:pPr marL="109728" indent="0" algn="ctr">
              <a:buNone/>
            </a:pPr>
            <a:r>
              <a:rPr lang="ru-RU" sz="2400" b="1" dirty="0" smtClean="0">
                <a:latin typeface="Calibri" pitchFamily="34" charset="0"/>
              </a:rPr>
              <a:t>=</a:t>
            </a:r>
            <a:r>
              <a:rPr lang="ru-RU" sz="2400" b="1" dirty="0">
                <a:latin typeface="Calibri" pitchFamily="34" charset="0"/>
              </a:rPr>
              <a:t>НАЙТИ(</a:t>
            </a:r>
            <a:r>
              <a:rPr lang="ru-RU" sz="2400" b="1" dirty="0" err="1">
                <a:latin typeface="Calibri" pitchFamily="34" charset="0"/>
              </a:rPr>
              <a:t>искомый_текст</a:t>
            </a:r>
            <a:r>
              <a:rPr lang="ru-RU" sz="2400" b="1" dirty="0">
                <a:latin typeface="Calibri" pitchFamily="34" charset="0"/>
              </a:rPr>
              <a:t>; </a:t>
            </a:r>
            <a:r>
              <a:rPr lang="ru-RU" sz="2400" b="1" dirty="0" err="1">
                <a:latin typeface="Calibri" pitchFamily="34" charset="0"/>
              </a:rPr>
              <a:t>текст_для_поиска</a:t>
            </a:r>
            <a:r>
              <a:rPr lang="ru-RU" sz="2400" b="1" dirty="0">
                <a:latin typeface="Calibri" pitchFamily="34" charset="0"/>
              </a:rPr>
              <a:t>; [</a:t>
            </a:r>
            <a:r>
              <a:rPr lang="ru-RU" sz="2400" b="1" dirty="0" err="1">
                <a:latin typeface="Calibri" pitchFamily="34" charset="0"/>
              </a:rPr>
              <a:t>нач_позиция</a:t>
            </a:r>
            <a:r>
              <a:rPr lang="ru-RU" sz="2400" b="1" dirty="0">
                <a:latin typeface="Calibri" pitchFamily="34" charset="0"/>
              </a:rPr>
              <a:t>])</a:t>
            </a:r>
          </a:p>
          <a:p>
            <a:pPr marL="109728" indent="0">
              <a:buNone/>
            </a:pPr>
            <a:r>
              <a:rPr lang="ru-RU" sz="2200" dirty="0" smtClean="0"/>
              <a:t>где</a:t>
            </a:r>
            <a:endParaRPr lang="ru-RU" sz="2200" dirty="0"/>
          </a:p>
          <a:p>
            <a:pPr lvl="1" algn="just"/>
            <a:r>
              <a:rPr lang="ru-RU" sz="2000" dirty="0" err="1">
                <a:latin typeface="Cambria" pitchFamily="18" charset="0"/>
              </a:rPr>
              <a:t>искомый_текст</a:t>
            </a:r>
            <a:r>
              <a:rPr lang="ru-RU" sz="2000" dirty="0">
                <a:latin typeface="Cambria" pitchFamily="18" charset="0"/>
              </a:rPr>
              <a:t> – строка, которую необходимо найти;</a:t>
            </a:r>
          </a:p>
          <a:p>
            <a:pPr lvl="1" algn="just"/>
            <a:r>
              <a:rPr lang="ru-RU" sz="2000" dirty="0" err="1">
                <a:latin typeface="Cambria" pitchFamily="18" charset="0"/>
              </a:rPr>
              <a:t>текст_для_поиска</a:t>
            </a:r>
            <a:r>
              <a:rPr lang="ru-RU" sz="2000" dirty="0">
                <a:latin typeface="Cambria" pitchFamily="18" charset="0"/>
              </a:rPr>
              <a:t> – текст, в котором осуществляется поиск первого аргумента;</a:t>
            </a:r>
          </a:p>
          <a:p>
            <a:pPr lvl="1" algn="just"/>
            <a:r>
              <a:rPr lang="ru-RU" sz="2000" dirty="0" err="1">
                <a:latin typeface="Cambria" pitchFamily="18" charset="0"/>
              </a:rPr>
              <a:t>нач_позиция</a:t>
            </a:r>
            <a:r>
              <a:rPr lang="ru-RU" sz="2000" dirty="0">
                <a:latin typeface="Cambria" pitchFamily="18" charset="0"/>
              </a:rPr>
              <a:t> – необязательный элемент. Принимает целое число, которое указывает, с какого символа </a:t>
            </a:r>
            <a:r>
              <a:rPr lang="ru-RU" sz="2000" dirty="0" err="1">
                <a:latin typeface="Cambria" pitchFamily="18" charset="0"/>
              </a:rPr>
              <a:t>текст_для_поиска</a:t>
            </a:r>
            <a:r>
              <a:rPr lang="ru-RU" sz="2000" dirty="0">
                <a:latin typeface="Cambria" pitchFamily="18" charset="0"/>
              </a:rPr>
              <a:t> необходимо начинать просмотр. По умолчанию принимает значение 1.</a:t>
            </a:r>
          </a:p>
          <a:p>
            <a:pPr algn="just"/>
            <a:endParaRPr lang="ru-RU" dirty="0">
              <a:latin typeface="Cambria" pitchFamily="18" charset="0"/>
            </a:endParaRPr>
          </a:p>
        </p:txBody>
      </p:sp>
      <p:sp>
        <p:nvSpPr>
          <p:cNvPr id="3" name="Заголовок 2"/>
          <p:cNvSpPr>
            <a:spLocks noGrp="1"/>
          </p:cNvSpPr>
          <p:nvPr>
            <p:ph type="title"/>
          </p:nvPr>
        </p:nvSpPr>
        <p:spPr/>
        <p:txBody>
          <a:bodyPr/>
          <a:lstStyle/>
          <a:p>
            <a:r>
              <a:rPr lang="ru-RU" dirty="0" smtClean="0"/>
              <a:t>Текстовые функции</a:t>
            </a:r>
            <a:endParaRPr lang="ru-RU" dirty="0"/>
          </a:p>
        </p:txBody>
      </p:sp>
    </p:spTree>
    <p:extLst>
      <p:ext uri="{BB962C8B-B14F-4D97-AF65-F5344CB8AC3E}">
        <p14:creationId xmlns:p14="http://schemas.microsoft.com/office/powerpoint/2010/main" val="290615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481328"/>
            <a:ext cx="8507288" cy="4525963"/>
          </a:xfrm>
        </p:spPr>
        <p:txBody>
          <a:bodyPr>
            <a:normAutofit fontScale="85000" lnSpcReduction="20000"/>
          </a:bodyPr>
          <a:lstStyle/>
          <a:p>
            <a:pPr marL="109728" indent="0">
              <a:buNone/>
            </a:pPr>
            <a:r>
              <a:rPr lang="ru-RU" sz="2800" b="1" dirty="0" smtClean="0">
                <a:latin typeface="Cambria" pitchFamily="18" charset="0"/>
              </a:rPr>
              <a:t>Функция </a:t>
            </a:r>
            <a:r>
              <a:rPr lang="ru-RU" sz="2800" b="1" dirty="0">
                <a:latin typeface="Cambria" pitchFamily="18" charset="0"/>
              </a:rPr>
              <a:t>ЗАМЕНИТЬ</a:t>
            </a:r>
          </a:p>
          <a:p>
            <a:pPr algn="just"/>
            <a:r>
              <a:rPr lang="ru-RU" dirty="0">
                <a:latin typeface="Cambria" pitchFamily="18" charset="0"/>
              </a:rPr>
              <a:t>Данная функция заменяет часть строки в заданном количестве символов, начиная с указанного по счету символа на новый текст.</a:t>
            </a:r>
          </a:p>
          <a:p>
            <a:r>
              <a:rPr lang="ru-RU" sz="2400" b="1" dirty="0"/>
              <a:t>Синтаксис:</a:t>
            </a:r>
            <a:r>
              <a:rPr lang="ru-RU" sz="2400" dirty="0"/>
              <a:t> </a:t>
            </a:r>
            <a:endParaRPr lang="ru-RU" sz="2400" dirty="0" smtClean="0"/>
          </a:p>
          <a:p>
            <a:pPr marL="109728" indent="0" algn="ctr">
              <a:buNone/>
            </a:pPr>
            <a:r>
              <a:rPr lang="ru-RU" sz="2800" b="1" dirty="0">
                <a:latin typeface="Cambria" pitchFamily="18" charset="0"/>
              </a:rPr>
              <a:t>=</a:t>
            </a:r>
            <a:r>
              <a:rPr lang="ru-RU" sz="2800" b="1" dirty="0" smtClean="0">
                <a:latin typeface="Cambria" pitchFamily="18" charset="0"/>
              </a:rPr>
              <a:t>ЗАМЕНИТЬ(</a:t>
            </a:r>
            <a:r>
              <a:rPr lang="ru-RU" sz="2800" b="1" dirty="0" err="1" smtClean="0">
                <a:latin typeface="Cambria" pitchFamily="18" charset="0"/>
              </a:rPr>
              <a:t>старый_текст</a:t>
            </a:r>
            <a:r>
              <a:rPr lang="ru-RU" sz="2800" b="1" dirty="0">
                <a:latin typeface="Cambria" pitchFamily="18" charset="0"/>
              </a:rPr>
              <a:t>; </a:t>
            </a:r>
            <a:r>
              <a:rPr lang="ru-RU" sz="2800" b="1" dirty="0" err="1">
                <a:latin typeface="Cambria" pitchFamily="18" charset="0"/>
              </a:rPr>
              <a:t>начальная_позиция</a:t>
            </a:r>
            <a:r>
              <a:rPr lang="ru-RU" sz="2800" b="1" dirty="0">
                <a:latin typeface="Cambria" pitchFamily="18" charset="0"/>
              </a:rPr>
              <a:t>; </a:t>
            </a:r>
            <a:r>
              <a:rPr lang="ru-RU" sz="2800" b="1" dirty="0" err="1">
                <a:latin typeface="Cambria" pitchFamily="18" charset="0"/>
              </a:rPr>
              <a:t>количество_знаков</a:t>
            </a:r>
            <a:r>
              <a:rPr lang="ru-RU" sz="2800" b="1" dirty="0">
                <a:latin typeface="Cambria" pitchFamily="18" charset="0"/>
              </a:rPr>
              <a:t>; </a:t>
            </a:r>
            <a:r>
              <a:rPr lang="ru-RU" sz="2800" b="1" dirty="0" err="1">
                <a:latin typeface="Cambria" pitchFamily="18" charset="0"/>
              </a:rPr>
              <a:t>новый_текст</a:t>
            </a:r>
            <a:r>
              <a:rPr lang="ru-RU" sz="2800" b="1" dirty="0">
                <a:latin typeface="Cambria" pitchFamily="18" charset="0"/>
              </a:rPr>
              <a:t>)</a:t>
            </a:r>
          </a:p>
          <a:p>
            <a:pPr marL="109728" indent="0">
              <a:buNone/>
            </a:pPr>
            <a:r>
              <a:rPr lang="ru-RU" sz="2400" dirty="0" smtClean="0"/>
              <a:t>где</a:t>
            </a:r>
          </a:p>
          <a:p>
            <a:pPr lvl="1" algn="just"/>
            <a:r>
              <a:rPr lang="ru-RU" sz="2000" dirty="0" err="1" smtClean="0">
                <a:latin typeface="Cambria" pitchFamily="18" charset="0"/>
              </a:rPr>
              <a:t>старый_текст</a:t>
            </a:r>
            <a:r>
              <a:rPr lang="ru-RU" sz="2000" dirty="0" smtClean="0">
                <a:latin typeface="Cambria" pitchFamily="18" charset="0"/>
              </a:rPr>
              <a:t> </a:t>
            </a:r>
            <a:r>
              <a:rPr lang="ru-RU" sz="2000" dirty="0">
                <a:latin typeface="Cambria" pitchFamily="18" charset="0"/>
              </a:rPr>
              <a:t>– строка либо ссылка на ячейку, содержащую текст;</a:t>
            </a:r>
          </a:p>
          <a:p>
            <a:pPr lvl="1" algn="just"/>
            <a:r>
              <a:rPr lang="ru-RU" sz="2000" dirty="0" err="1">
                <a:latin typeface="Cambria" pitchFamily="18" charset="0"/>
              </a:rPr>
              <a:t>начальная_позиция</a:t>
            </a:r>
            <a:r>
              <a:rPr lang="ru-RU" sz="2000" dirty="0">
                <a:latin typeface="Cambria" pitchFamily="18" charset="0"/>
              </a:rPr>
              <a:t> – порядковый номер символа слева направо, с которого нужно производить замену;</a:t>
            </a:r>
          </a:p>
          <a:p>
            <a:pPr lvl="1" algn="just"/>
            <a:r>
              <a:rPr lang="ru-RU" sz="2000" dirty="0" err="1">
                <a:latin typeface="Cambria" pitchFamily="18" charset="0"/>
              </a:rPr>
              <a:t>количество_знаков</a:t>
            </a:r>
            <a:r>
              <a:rPr lang="ru-RU" sz="2000" dirty="0">
                <a:latin typeface="Cambria" pitchFamily="18" charset="0"/>
              </a:rPr>
              <a:t> – количество символов, начиная с </a:t>
            </a:r>
            <a:r>
              <a:rPr lang="ru-RU" sz="2000" dirty="0" err="1">
                <a:latin typeface="Cambria" pitchFamily="18" charset="0"/>
              </a:rPr>
              <a:t>начальная_позиция</a:t>
            </a:r>
            <a:r>
              <a:rPr lang="ru-RU" sz="2000" dirty="0">
                <a:latin typeface="Cambria" pitchFamily="18" charset="0"/>
              </a:rPr>
              <a:t> включительно, которые необходимо заменить новым текстом;</a:t>
            </a:r>
          </a:p>
          <a:p>
            <a:pPr lvl="1" algn="just"/>
            <a:r>
              <a:rPr lang="ru-RU" sz="2000" dirty="0" err="1">
                <a:latin typeface="Cambria" pitchFamily="18" charset="0"/>
              </a:rPr>
              <a:t>новый_текст</a:t>
            </a:r>
            <a:r>
              <a:rPr lang="ru-RU" sz="2000" dirty="0">
                <a:latin typeface="Cambria" pitchFamily="18" charset="0"/>
              </a:rPr>
              <a:t> – строка, которая подменяет часть старого текста, заданного аргументами </a:t>
            </a:r>
            <a:r>
              <a:rPr lang="ru-RU" sz="2000" dirty="0" err="1">
                <a:latin typeface="Cambria" pitchFamily="18" charset="0"/>
              </a:rPr>
              <a:t>начальная_позиция</a:t>
            </a:r>
            <a:r>
              <a:rPr lang="ru-RU" sz="2000" dirty="0">
                <a:latin typeface="Cambria" pitchFamily="18" charset="0"/>
              </a:rPr>
              <a:t> и </a:t>
            </a:r>
            <a:r>
              <a:rPr lang="ru-RU" sz="2000" dirty="0" err="1">
                <a:latin typeface="Cambria" pitchFamily="18" charset="0"/>
              </a:rPr>
              <a:t>количество_знаков</a:t>
            </a:r>
            <a:r>
              <a:rPr lang="ru-RU" sz="2000" dirty="0">
                <a:latin typeface="Cambria" pitchFamily="18" charset="0"/>
              </a:rPr>
              <a:t>.</a:t>
            </a:r>
          </a:p>
          <a:p>
            <a:pPr algn="just"/>
            <a:endParaRPr lang="ru-RU" dirty="0">
              <a:latin typeface="Cambria" pitchFamily="18" charset="0"/>
            </a:endParaRPr>
          </a:p>
        </p:txBody>
      </p:sp>
      <p:sp>
        <p:nvSpPr>
          <p:cNvPr id="3" name="Заголовок 2"/>
          <p:cNvSpPr>
            <a:spLocks noGrp="1"/>
          </p:cNvSpPr>
          <p:nvPr>
            <p:ph type="title"/>
          </p:nvPr>
        </p:nvSpPr>
        <p:spPr/>
        <p:txBody>
          <a:bodyPr/>
          <a:lstStyle/>
          <a:p>
            <a:r>
              <a:rPr lang="ru-RU" dirty="0" smtClean="0"/>
              <a:t>Текстовые функции</a:t>
            </a:r>
            <a:endParaRPr lang="ru-RU" dirty="0"/>
          </a:p>
        </p:txBody>
      </p:sp>
    </p:spTree>
    <p:extLst>
      <p:ext uri="{BB962C8B-B14F-4D97-AF65-F5344CB8AC3E}">
        <p14:creationId xmlns:p14="http://schemas.microsoft.com/office/powerpoint/2010/main" val="858926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1268760"/>
            <a:ext cx="8507288" cy="5400600"/>
          </a:xfrm>
        </p:spPr>
        <p:txBody>
          <a:bodyPr>
            <a:noAutofit/>
          </a:bodyPr>
          <a:lstStyle/>
          <a:p>
            <a:pPr marL="109728" indent="0">
              <a:buNone/>
            </a:pPr>
            <a:r>
              <a:rPr lang="ru-RU" sz="2000" b="1" dirty="0" smtClean="0">
                <a:latin typeface="Cambria" pitchFamily="18" charset="0"/>
              </a:rPr>
              <a:t>Функция </a:t>
            </a:r>
            <a:r>
              <a:rPr lang="ru-RU" sz="2000" b="1" dirty="0">
                <a:latin typeface="Cambria" pitchFamily="18" charset="0"/>
              </a:rPr>
              <a:t>ПОДСТАВИТЬ</a:t>
            </a:r>
          </a:p>
          <a:p>
            <a:pPr algn="just">
              <a:lnSpc>
                <a:spcPct val="80000"/>
              </a:lnSpc>
            </a:pPr>
            <a:r>
              <a:rPr lang="ru-RU" sz="1800" dirty="0">
                <a:latin typeface="Cambria" pitchFamily="18" charset="0"/>
              </a:rPr>
              <a:t>Данная функция заменяет в тексте вхождения указанной подстроки на новый текст, чем схожа с функцией «</a:t>
            </a:r>
            <a:r>
              <a:rPr lang="ru-RU" sz="1800" b="1" dirty="0">
                <a:latin typeface="Cambria" pitchFamily="18" charset="0"/>
              </a:rPr>
              <a:t>ЗАМЕНИТЬ</a:t>
            </a:r>
            <a:r>
              <a:rPr lang="ru-RU" sz="1800" dirty="0">
                <a:latin typeface="Cambria" pitchFamily="18" charset="0"/>
              </a:rPr>
              <a:t>», но между ними имеется принципиальное отличие. Если функция «</a:t>
            </a:r>
            <a:r>
              <a:rPr lang="ru-RU" sz="1800" b="1" dirty="0">
                <a:latin typeface="Cambria" pitchFamily="18" charset="0"/>
              </a:rPr>
              <a:t>ЗАМЕНИТЬ</a:t>
            </a:r>
            <a:r>
              <a:rPr lang="ru-RU" sz="1800" dirty="0">
                <a:latin typeface="Cambria" pitchFamily="18" charset="0"/>
              </a:rPr>
              <a:t>» меняет текст, указанный посимвольно вручную, то функция «</a:t>
            </a:r>
            <a:r>
              <a:rPr lang="ru-RU" sz="1800" b="1" dirty="0">
                <a:latin typeface="Cambria" pitchFamily="18" charset="0"/>
              </a:rPr>
              <a:t>ПОДСТАВИТЬ</a:t>
            </a:r>
            <a:r>
              <a:rPr lang="ru-RU" sz="1800" dirty="0">
                <a:latin typeface="Cambria" pitchFamily="18" charset="0"/>
              </a:rPr>
              <a:t>» автоматически находит вхождения указанной строки и меняет их</a:t>
            </a:r>
            <a:r>
              <a:rPr lang="ru-RU" sz="1800" dirty="0" smtClean="0">
                <a:latin typeface="Cambria" pitchFamily="18" charset="0"/>
              </a:rPr>
              <a:t>.</a:t>
            </a:r>
            <a:endParaRPr lang="ru-RU" sz="1800" dirty="0"/>
          </a:p>
          <a:p>
            <a:r>
              <a:rPr lang="ru-RU" sz="2000" b="1" dirty="0"/>
              <a:t>Синтаксис:</a:t>
            </a:r>
            <a:r>
              <a:rPr lang="ru-RU" sz="2000" dirty="0"/>
              <a:t> </a:t>
            </a:r>
            <a:endParaRPr lang="ru-RU" sz="2000" dirty="0" smtClean="0"/>
          </a:p>
          <a:p>
            <a:pPr marL="109728" indent="0" algn="ctr">
              <a:buNone/>
            </a:pPr>
            <a:r>
              <a:rPr lang="ru-RU" sz="2000" b="1" dirty="0">
                <a:latin typeface="Cambria" pitchFamily="18" charset="0"/>
              </a:rPr>
              <a:t>=</a:t>
            </a:r>
            <a:r>
              <a:rPr lang="ru-RU" sz="2000" b="1" dirty="0" smtClean="0">
                <a:latin typeface="Cambria" pitchFamily="18" charset="0"/>
              </a:rPr>
              <a:t>ПОДСТАВИТЬ(текст</a:t>
            </a:r>
            <a:r>
              <a:rPr lang="ru-RU" sz="2000" b="1" dirty="0">
                <a:latin typeface="Cambria" pitchFamily="18" charset="0"/>
              </a:rPr>
              <a:t>; </a:t>
            </a:r>
            <a:r>
              <a:rPr lang="ru-RU" sz="2000" b="1" dirty="0" err="1">
                <a:latin typeface="Cambria" pitchFamily="18" charset="0"/>
              </a:rPr>
              <a:t>старый_текст</a:t>
            </a:r>
            <a:r>
              <a:rPr lang="ru-RU" sz="2000" b="1" dirty="0">
                <a:latin typeface="Cambria" pitchFamily="18" charset="0"/>
              </a:rPr>
              <a:t>; </a:t>
            </a:r>
            <a:r>
              <a:rPr lang="ru-RU" sz="2000" b="1" dirty="0" err="1">
                <a:latin typeface="Cambria" pitchFamily="18" charset="0"/>
              </a:rPr>
              <a:t>новый_текст</a:t>
            </a:r>
            <a:r>
              <a:rPr lang="ru-RU" sz="2000" b="1" dirty="0">
                <a:latin typeface="Cambria" pitchFamily="18" charset="0"/>
              </a:rPr>
              <a:t>; [</a:t>
            </a:r>
            <a:r>
              <a:rPr lang="ru-RU" sz="2000" b="1" dirty="0" err="1">
                <a:latin typeface="Cambria" pitchFamily="18" charset="0"/>
              </a:rPr>
              <a:t>номер_вхождения</a:t>
            </a:r>
            <a:r>
              <a:rPr lang="ru-RU" sz="2000" b="1" dirty="0">
                <a:latin typeface="Cambria" pitchFamily="18" charset="0"/>
              </a:rPr>
              <a:t>])</a:t>
            </a:r>
          </a:p>
          <a:p>
            <a:pPr marL="109728" indent="0">
              <a:buNone/>
            </a:pPr>
            <a:r>
              <a:rPr lang="ru-RU" sz="2000" dirty="0" smtClean="0"/>
              <a:t>где</a:t>
            </a:r>
            <a:endParaRPr lang="ru-RU" sz="2000" dirty="0"/>
          </a:p>
          <a:p>
            <a:pPr lvl="1" algn="just">
              <a:lnSpc>
                <a:spcPct val="80000"/>
              </a:lnSpc>
              <a:spcBef>
                <a:spcPts val="0"/>
              </a:spcBef>
              <a:spcAft>
                <a:spcPts val="400"/>
              </a:spcAft>
            </a:pPr>
            <a:r>
              <a:rPr lang="ru-RU" sz="1800" dirty="0">
                <a:latin typeface="Cambria" pitchFamily="18" charset="0"/>
              </a:rPr>
              <a:t>текст – строка или ссылка на ячейку, содержащую текст;</a:t>
            </a:r>
          </a:p>
          <a:p>
            <a:pPr lvl="1" algn="just">
              <a:lnSpc>
                <a:spcPct val="80000"/>
              </a:lnSpc>
              <a:spcBef>
                <a:spcPts val="0"/>
              </a:spcBef>
              <a:spcAft>
                <a:spcPts val="400"/>
              </a:spcAft>
            </a:pPr>
            <a:r>
              <a:rPr lang="ru-RU" sz="1800" dirty="0" err="1">
                <a:latin typeface="Cambria" pitchFamily="18" charset="0"/>
              </a:rPr>
              <a:t>старый_текст</a:t>
            </a:r>
            <a:r>
              <a:rPr lang="ru-RU" sz="1800" dirty="0">
                <a:latin typeface="Cambria" pitchFamily="18" charset="0"/>
              </a:rPr>
              <a:t> – подстрока из первого аргумента, которую необходимо заменить;</a:t>
            </a:r>
          </a:p>
          <a:p>
            <a:pPr lvl="1" algn="just">
              <a:lnSpc>
                <a:spcPct val="80000"/>
              </a:lnSpc>
              <a:spcBef>
                <a:spcPts val="0"/>
              </a:spcBef>
              <a:spcAft>
                <a:spcPts val="400"/>
              </a:spcAft>
            </a:pPr>
            <a:r>
              <a:rPr lang="ru-RU" sz="1800" dirty="0" err="1">
                <a:latin typeface="Cambria" pitchFamily="18" charset="0"/>
              </a:rPr>
              <a:t>новый_текст</a:t>
            </a:r>
            <a:r>
              <a:rPr lang="ru-RU" sz="1800" dirty="0">
                <a:latin typeface="Cambria" pitchFamily="18" charset="0"/>
              </a:rPr>
              <a:t> – строка для подмены старого текста;</a:t>
            </a:r>
          </a:p>
          <a:p>
            <a:pPr lvl="1" algn="just">
              <a:lnSpc>
                <a:spcPct val="80000"/>
              </a:lnSpc>
              <a:spcBef>
                <a:spcPts val="0"/>
              </a:spcBef>
              <a:spcAft>
                <a:spcPts val="400"/>
              </a:spcAft>
            </a:pPr>
            <a:r>
              <a:rPr lang="ru-RU" sz="1800" dirty="0" err="1">
                <a:latin typeface="Cambria" pitchFamily="18" charset="0"/>
              </a:rPr>
              <a:t>номер_вхождения</a:t>
            </a:r>
            <a:r>
              <a:rPr lang="ru-RU" sz="1800" dirty="0">
                <a:latin typeface="Cambria" pitchFamily="18" charset="0"/>
              </a:rPr>
              <a:t> – необязательный аргумент. Принимает целое число, указывающее порядковый номер вхождения </a:t>
            </a:r>
            <a:r>
              <a:rPr lang="ru-RU" sz="1800" dirty="0" err="1">
                <a:latin typeface="Cambria" pitchFamily="18" charset="0"/>
              </a:rPr>
              <a:t>старый_текст</a:t>
            </a:r>
            <a:r>
              <a:rPr lang="ru-RU" sz="1800" dirty="0">
                <a:latin typeface="Cambria" pitchFamily="18" charset="0"/>
              </a:rPr>
              <a:t>, которое подлежит замене, все остальные вхождения затронуты не будут. Если оставить аргумент пустым, то будут заменены все вхождения</a:t>
            </a:r>
            <a:r>
              <a:rPr lang="ru-RU" sz="1800" dirty="0" smtClean="0">
                <a:latin typeface="Cambria" pitchFamily="18" charset="0"/>
              </a:rPr>
              <a:t>.</a:t>
            </a:r>
            <a:endParaRPr lang="ru-RU" sz="1800" dirty="0">
              <a:latin typeface="Cambria" pitchFamily="18" charset="0"/>
            </a:endParaRPr>
          </a:p>
        </p:txBody>
      </p:sp>
      <p:sp>
        <p:nvSpPr>
          <p:cNvPr id="3" name="Заголовок 2"/>
          <p:cNvSpPr>
            <a:spLocks noGrp="1"/>
          </p:cNvSpPr>
          <p:nvPr>
            <p:ph type="title"/>
          </p:nvPr>
        </p:nvSpPr>
        <p:spPr/>
        <p:txBody>
          <a:bodyPr/>
          <a:lstStyle/>
          <a:p>
            <a:r>
              <a:rPr lang="ru-RU" dirty="0" smtClean="0"/>
              <a:t>Текстовые функции</a:t>
            </a:r>
            <a:endParaRPr lang="ru-RU" dirty="0"/>
          </a:p>
        </p:txBody>
      </p:sp>
    </p:spTree>
    <p:extLst>
      <p:ext uri="{BB962C8B-B14F-4D97-AF65-F5344CB8AC3E}">
        <p14:creationId xmlns:p14="http://schemas.microsoft.com/office/powerpoint/2010/main" val="3949211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1268760"/>
            <a:ext cx="8507288" cy="588604"/>
          </a:xfrm>
        </p:spPr>
        <p:txBody>
          <a:bodyPr>
            <a:noAutofit/>
          </a:bodyPr>
          <a:lstStyle/>
          <a:p>
            <a:pPr marL="109728" indent="0">
              <a:buNone/>
            </a:pPr>
            <a:r>
              <a:rPr lang="ru-RU" sz="2000" b="1" dirty="0" smtClean="0">
                <a:latin typeface="Cambria" pitchFamily="18" charset="0"/>
              </a:rPr>
              <a:t>Функция ПОДСТАВИТЬ. </a:t>
            </a:r>
            <a:r>
              <a:rPr lang="ru-RU" sz="2000" dirty="0" smtClean="0">
                <a:latin typeface="Cambria" pitchFamily="18" charset="0"/>
              </a:rPr>
              <a:t>Пример</a:t>
            </a:r>
            <a:endParaRPr lang="ru-RU" sz="2000" dirty="0">
              <a:latin typeface="Cambria" pitchFamily="18" charset="0"/>
            </a:endParaRPr>
          </a:p>
        </p:txBody>
      </p:sp>
      <p:sp>
        <p:nvSpPr>
          <p:cNvPr id="3" name="Заголовок 2"/>
          <p:cNvSpPr>
            <a:spLocks noGrp="1"/>
          </p:cNvSpPr>
          <p:nvPr>
            <p:ph type="title"/>
          </p:nvPr>
        </p:nvSpPr>
        <p:spPr/>
        <p:txBody>
          <a:bodyPr/>
          <a:lstStyle/>
          <a:p>
            <a:r>
              <a:rPr lang="ru-RU" dirty="0" smtClean="0"/>
              <a:t>Текстовые функции</a:t>
            </a:r>
            <a:endParaRPr lang="ru-RU" dirty="0"/>
          </a:p>
        </p:txBody>
      </p:sp>
      <p:pic>
        <p:nvPicPr>
          <p:cNvPr id="3074" name="Picture 2"/>
          <p:cNvPicPr>
            <a:picLocks noChangeAspect="1" noChangeArrowheads="1"/>
          </p:cNvPicPr>
          <p:nvPr/>
        </p:nvPicPr>
        <p:blipFill>
          <a:blip r:embed="rId2"/>
          <a:srcRect/>
          <a:stretch>
            <a:fillRect/>
          </a:stretch>
        </p:blipFill>
        <p:spPr bwMode="auto">
          <a:xfrm>
            <a:off x="1571604" y="2071678"/>
            <a:ext cx="5772911" cy="2424123"/>
          </a:xfrm>
          <a:prstGeom prst="rect">
            <a:avLst/>
          </a:prstGeom>
          <a:noFill/>
          <a:ln w="9525">
            <a:noFill/>
            <a:miter lim="800000"/>
            <a:headEnd/>
            <a:tailEnd/>
          </a:ln>
          <a:effectLst/>
        </p:spPr>
      </p:pic>
    </p:spTree>
    <p:extLst>
      <p:ext uri="{BB962C8B-B14F-4D97-AF65-F5344CB8AC3E}">
        <p14:creationId xmlns:p14="http://schemas.microsoft.com/office/powerpoint/2010/main" val="3949211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1268760"/>
            <a:ext cx="8507288" cy="4320480"/>
          </a:xfrm>
        </p:spPr>
        <p:txBody>
          <a:bodyPr>
            <a:noAutofit/>
          </a:bodyPr>
          <a:lstStyle/>
          <a:p>
            <a:pPr marL="109728" indent="0">
              <a:buNone/>
            </a:pPr>
            <a:r>
              <a:rPr lang="ru-RU" sz="2800" b="1" dirty="0" smtClean="0">
                <a:latin typeface="Cambria" pitchFamily="18" charset="0"/>
              </a:rPr>
              <a:t>Функция </a:t>
            </a:r>
            <a:r>
              <a:rPr lang="ru-RU" sz="2800" b="1" dirty="0">
                <a:latin typeface="Cambria" pitchFamily="18" charset="0"/>
              </a:rPr>
              <a:t>ПСТР</a:t>
            </a:r>
          </a:p>
          <a:p>
            <a:pPr algn="just">
              <a:lnSpc>
                <a:spcPct val="80000"/>
              </a:lnSpc>
            </a:pPr>
            <a:r>
              <a:rPr lang="ru-RU" sz="2400" dirty="0">
                <a:latin typeface="Cambria" pitchFamily="18" charset="0"/>
              </a:rPr>
              <a:t>ПСТР возвращает из указанной строки часть текста в заданном количестве символов, начиная с указанного символа.</a:t>
            </a:r>
          </a:p>
          <a:p>
            <a:r>
              <a:rPr lang="ru-RU" sz="2000" b="1" dirty="0"/>
              <a:t>Синтаксис:</a:t>
            </a:r>
            <a:r>
              <a:rPr lang="ru-RU" sz="2000" dirty="0"/>
              <a:t> </a:t>
            </a:r>
            <a:endParaRPr lang="ru-RU" sz="2000" dirty="0" smtClean="0"/>
          </a:p>
          <a:p>
            <a:pPr marL="109728" indent="0" algn="ctr">
              <a:buNone/>
            </a:pPr>
            <a:r>
              <a:rPr lang="ru-RU" sz="2400" b="1" dirty="0">
                <a:latin typeface="Cambria" pitchFamily="18" charset="0"/>
              </a:rPr>
              <a:t>=</a:t>
            </a:r>
            <a:r>
              <a:rPr lang="ru-RU" sz="2400" b="1" dirty="0" smtClean="0">
                <a:latin typeface="Cambria" pitchFamily="18" charset="0"/>
              </a:rPr>
              <a:t>ПСТР(текст</a:t>
            </a:r>
            <a:r>
              <a:rPr lang="ru-RU" sz="2400" b="1" dirty="0">
                <a:latin typeface="Cambria" pitchFamily="18" charset="0"/>
              </a:rPr>
              <a:t>; </a:t>
            </a:r>
            <a:r>
              <a:rPr lang="ru-RU" sz="2400" b="1" dirty="0" err="1">
                <a:latin typeface="Cambria" pitchFamily="18" charset="0"/>
              </a:rPr>
              <a:t>начальная_позиция</a:t>
            </a:r>
            <a:r>
              <a:rPr lang="ru-RU" sz="2400" b="1" dirty="0">
                <a:latin typeface="Cambria" pitchFamily="18" charset="0"/>
              </a:rPr>
              <a:t>; </a:t>
            </a:r>
            <a:r>
              <a:rPr lang="ru-RU" sz="2400" b="1" dirty="0" err="1">
                <a:latin typeface="Cambria" pitchFamily="18" charset="0"/>
              </a:rPr>
              <a:t>количество_знаков</a:t>
            </a:r>
            <a:r>
              <a:rPr lang="ru-RU" sz="2400" b="1" dirty="0">
                <a:latin typeface="Cambria" pitchFamily="18" charset="0"/>
              </a:rPr>
              <a:t>)</a:t>
            </a:r>
          </a:p>
          <a:p>
            <a:pPr marL="109728" indent="0">
              <a:buNone/>
            </a:pPr>
            <a:r>
              <a:rPr lang="ru-RU" sz="2000" dirty="0" smtClean="0"/>
              <a:t>где:</a:t>
            </a:r>
            <a:endParaRPr lang="ru-RU" sz="2000" dirty="0"/>
          </a:p>
          <a:p>
            <a:pPr lvl="1" algn="just"/>
            <a:r>
              <a:rPr lang="ru-RU" sz="1800" dirty="0">
                <a:latin typeface="Cambria" pitchFamily="18" charset="0"/>
              </a:rPr>
              <a:t>текст – строка или ссылка на ячейку, содержащую текст;</a:t>
            </a:r>
          </a:p>
          <a:p>
            <a:pPr lvl="1" algn="just"/>
            <a:r>
              <a:rPr lang="ru-RU" sz="1800" dirty="0" err="1">
                <a:latin typeface="Cambria" pitchFamily="18" charset="0"/>
              </a:rPr>
              <a:t>начальная_позиция</a:t>
            </a:r>
            <a:r>
              <a:rPr lang="ru-RU" sz="1800" dirty="0">
                <a:latin typeface="Cambria" pitchFamily="18" charset="0"/>
              </a:rPr>
              <a:t> – порядковый номер символа, начиная с которого необходимо вернуть строку;</a:t>
            </a:r>
          </a:p>
          <a:p>
            <a:pPr lvl="1" algn="just"/>
            <a:r>
              <a:rPr lang="ru-RU" sz="1800" dirty="0" err="1">
                <a:latin typeface="Cambria" pitchFamily="18" charset="0"/>
              </a:rPr>
              <a:t>количество_знаков</a:t>
            </a:r>
            <a:r>
              <a:rPr lang="ru-RU" sz="1800" dirty="0">
                <a:latin typeface="Cambria" pitchFamily="18" charset="0"/>
              </a:rPr>
              <a:t> – натуральное целое число, указывающее количество символов, которое необходимо вернуть, начиная с позиции </a:t>
            </a:r>
            <a:r>
              <a:rPr lang="ru-RU" sz="1800" dirty="0" err="1">
                <a:latin typeface="Cambria" pitchFamily="18" charset="0"/>
              </a:rPr>
              <a:t>начальная_позиция</a:t>
            </a:r>
            <a:r>
              <a:rPr lang="ru-RU" sz="1800" dirty="0">
                <a:latin typeface="Cambria" pitchFamily="18" charset="0"/>
              </a:rPr>
              <a:t>.</a:t>
            </a:r>
          </a:p>
        </p:txBody>
      </p:sp>
      <p:sp>
        <p:nvSpPr>
          <p:cNvPr id="3" name="Заголовок 2"/>
          <p:cNvSpPr>
            <a:spLocks noGrp="1"/>
          </p:cNvSpPr>
          <p:nvPr>
            <p:ph type="title"/>
          </p:nvPr>
        </p:nvSpPr>
        <p:spPr/>
        <p:txBody>
          <a:bodyPr/>
          <a:lstStyle/>
          <a:p>
            <a:r>
              <a:rPr lang="ru-RU" dirty="0" smtClean="0"/>
              <a:t>Текстовые функции</a:t>
            </a:r>
            <a:endParaRPr lang="ru-RU" dirty="0"/>
          </a:p>
        </p:txBody>
      </p:sp>
    </p:spTree>
    <p:extLst>
      <p:ext uri="{BB962C8B-B14F-4D97-AF65-F5344CB8AC3E}">
        <p14:creationId xmlns:p14="http://schemas.microsoft.com/office/powerpoint/2010/main" val="4242513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95536" y="1700808"/>
            <a:ext cx="5040560" cy="4104456"/>
          </a:xfrm>
        </p:spPr>
        <p:txBody>
          <a:bodyPr>
            <a:noAutofit/>
          </a:bodyPr>
          <a:lstStyle/>
          <a:p>
            <a:pPr algn="just">
              <a:lnSpc>
                <a:spcPct val="80000"/>
              </a:lnSpc>
            </a:pPr>
            <a:r>
              <a:rPr lang="ru-RU" sz="2400" dirty="0" smtClean="0">
                <a:latin typeface="Cambria" pitchFamily="18" charset="0"/>
              </a:rPr>
              <a:t>Функции </a:t>
            </a:r>
            <a:r>
              <a:rPr lang="ru-RU" sz="2400" dirty="0">
                <a:latin typeface="Cambria" pitchFamily="18" charset="0"/>
              </a:rPr>
              <a:t>из этой категории позволяют использовать дату и время, производить преобразования в дату и время других величин, а так же анализировать внутри формул данные, связанные с датой и </a:t>
            </a:r>
            <a:r>
              <a:rPr lang="ru-RU" sz="2400" dirty="0" smtClean="0">
                <a:latin typeface="Cambria" pitchFamily="18" charset="0"/>
              </a:rPr>
              <a:t>временем.</a:t>
            </a:r>
            <a:endParaRPr lang="ru-RU" sz="2000" b="1" dirty="0"/>
          </a:p>
          <a:p>
            <a:pPr algn="just">
              <a:lnSpc>
                <a:spcPct val="80000"/>
              </a:lnSpc>
            </a:pPr>
            <a:endParaRPr lang="ru-RU" sz="2400" b="1" dirty="0" smtClean="0">
              <a:latin typeface="Cambria" pitchFamily="18" charset="0"/>
            </a:endParaRPr>
          </a:p>
        </p:txBody>
      </p:sp>
      <p:sp>
        <p:nvSpPr>
          <p:cNvPr id="3" name="Заголовок 2"/>
          <p:cNvSpPr>
            <a:spLocks noGrp="1"/>
          </p:cNvSpPr>
          <p:nvPr>
            <p:ph type="title"/>
          </p:nvPr>
        </p:nvSpPr>
        <p:spPr/>
        <p:txBody>
          <a:bodyPr/>
          <a:lstStyle/>
          <a:p>
            <a:r>
              <a:rPr lang="ru-RU" dirty="0" smtClean="0"/>
              <a:t>Функции даты и времени</a:t>
            </a:r>
            <a:endParaRPr lang="ru-RU" dirty="0"/>
          </a:p>
        </p:txBody>
      </p:sp>
      <p:sp>
        <p:nvSpPr>
          <p:cNvPr id="4" name="Прямоугольник 3"/>
          <p:cNvSpPr/>
          <p:nvPr/>
        </p:nvSpPr>
        <p:spPr>
          <a:xfrm>
            <a:off x="5796584" y="1340768"/>
            <a:ext cx="2520280" cy="5078313"/>
          </a:xfrm>
          <a:prstGeom prst="rect">
            <a:avLst/>
          </a:prstGeom>
          <a:solidFill>
            <a:schemeClr val="bg2"/>
          </a:solidFill>
        </p:spPr>
        <p:txBody>
          <a:bodyPr wrap="square">
            <a:spAutoFit/>
          </a:bodyPr>
          <a:lstStyle/>
          <a:p>
            <a:r>
              <a:rPr lang="ru-RU" b="1" u="sng" dirty="0" smtClean="0"/>
              <a:t>ВРЕМЯ</a:t>
            </a:r>
            <a:endParaRPr lang="ru-RU" b="1" dirty="0"/>
          </a:p>
          <a:p>
            <a:r>
              <a:rPr lang="ru-RU" b="1" u="sng" dirty="0" smtClean="0"/>
              <a:t>ДАТА</a:t>
            </a:r>
            <a:endParaRPr lang="ru-RU" b="1" dirty="0"/>
          </a:p>
          <a:p>
            <a:r>
              <a:rPr lang="ru-RU" b="1" u="sng" dirty="0" smtClean="0"/>
              <a:t>ГОД</a:t>
            </a:r>
            <a:endParaRPr lang="ru-RU" b="1" dirty="0"/>
          </a:p>
          <a:p>
            <a:r>
              <a:rPr lang="ru-RU" b="1" u="sng" dirty="0" smtClean="0"/>
              <a:t>МЕСЯЦ</a:t>
            </a:r>
            <a:endParaRPr lang="ru-RU" b="1" dirty="0"/>
          </a:p>
          <a:p>
            <a:r>
              <a:rPr lang="ru-RU" b="1" u="sng" dirty="0" smtClean="0"/>
              <a:t>ДЕНЬ</a:t>
            </a:r>
            <a:endParaRPr lang="ru-RU" b="1" dirty="0"/>
          </a:p>
          <a:p>
            <a:r>
              <a:rPr lang="ru-RU" b="1" u="sng" dirty="0" smtClean="0"/>
              <a:t>ЧАС</a:t>
            </a:r>
            <a:endParaRPr lang="ru-RU" b="1" dirty="0"/>
          </a:p>
          <a:p>
            <a:r>
              <a:rPr lang="ru-RU" b="1" u="sng" dirty="0" smtClean="0"/>
              <a:t>МИНУТЫ</a:t>
            </a:r>
            <a:endParaRPr lang="ru-RU" b="1" dirty="0"/>
          </a:p>
          <a:p>
            <a:r>
              <a:rPr lang="ru-RU" b="1" u="sng" dirty="0" smtClean="0"/>
              <a:t>СЕКУНДЫ</a:t>
            </a:r>
            <a:endParaRPr lang="ru-RU" b="1" dirty="0"/>
          </a:p>
          <a:p>
            <a:r>
              <a:rPr lang="ru-RU" b="1" u="sng" dirty="0" smtClean="0"/>
              <a:t>ВРЕМЗНАЧ</a:t>
            </a:r>
            <a:endParaRPr lang="ru-RU" b="1" dirty="0"/>
          </a:p>
          <a:p>
            <a:r>
              <a:rPr lang="ru-RU" b="1" u="sng" dirty="0" smtClean="0"/>
              <a:t>ДАТАЗНАЧ</a:t>
            </a:r>
            <a:endParaRPr lang="ru-RU" b="1" dirty="0"/>
          </a:p>
          <a:p>
            <a:r>
              <a:rPr lang="ru-RU" b="1" u="sng" dirty="0" smtClean="0"/>
              <a:t>ДАТАМЕС</a:t>
            </a:r>
            <a:endParaRPr lang="ru-RU" b="1" dirty="0"/>
          </a:p>
          <a:p>
            <a:r>
              <a:rPr lang="ru-RU" b="1" u="sng" dirty="0"/>
              <a:t>КОНМЕСЯЦА</a:t>
            </a:r>
            <a:endParaRPr lang="ru-RU" b="1" dirty="0"/>
          </a:p>
          <a:p>
            <a:r>
              <a:rPr lang="ru-RU" b="1" u="sng" dirty="0" smtClean="0"/>
              <a:t>РАБДЕНЬ</a:t>
            </a:r>
            <a:endParaRPr lang="ru-RU" b="1" dirty="0"/>
          </a:p>
          <a:p>
            <a:r>
              <a:rPr lang="ru-RU" b="1" u="sng" dirty="0" smtClean="0"/>
              <a:t>ЧИСТРАБДНИ</a:t>
            </a:r>
            <a:endParaRPr lang="ru-RU" b="1" dirty="0"/>
          </a:p>
          <a:p>
            <a:r>
              <a:rPr lang="ru-RU" b="1" u="sng" dirty="0" smtClean="0"/>
              <a:t>ДЕНЬНЕД</a:t>
            </a:r>
            <a:endParaRPr lang="ru-RU" b="1" dirty="0"/>
          </a:p>
          <a:p>
            <a:r>
              <a:rPr lang="ru-RU" b="1" u="sng" dirty="0" smtClean="0"/>
              <a:t>НОМНЕДЕЛИ</a:t>
            </a:r>
            <a:endParaRPr lang="ru-RU" b="1" dirty="0"/>
          </a:p>
          <a:p>
            <a:r>
              <a:rPr lang="ru-RU" b="1" u="sng" dirty="0" smtClean="0"/>
              <a:t>ТДАТА</a:t>
            </a:r>
            <a:endParaRPr lang="ru-RU" b="1" dirty="0"/>
          </a:p>
          <a:p>
            <a:r>
              <a:rPr lang="ru-RU" b="1" u="sng" dirty="0" smtClean="0"/>
              <a:t>СЕГОДНЯ</a:t>
            </a:r>
            <a:endParaRPr lang="ru-RU" b="1" dirty="0"/>
          </a:p>
        </p:txBody>
      </p:sp>
    </p:spTree>
    <p:extLst>
      <p:ext uri="{BB962C8B-B14F-4D97-AF65-F5344CB8AC3E}">
        <p14:creationId xmlns:p14="http://schemas.microsoft.com/office/powerpoint/2010/main" val="916834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95536" y="1484784"/>
            <a:ext cx="8496944" cy="3384376"/>
          </a:xfrm>
        </p:spPr>
        <p:txBody>
          <a:bodyPr>
            <a:noAutofit/>
          </a:bodyPr>
          <a:lstStyle/>
          <a:p>
            <a:pPr marL="109728" indent="0">
              <a:buNone/>
            </a:pPr>
            <a:r>
              <a:rPr lang="ru-RU" sz="2400" b="1" dirty="0" smtClean="0">
                <a:latin typeface="Cambria" pitchFamily="18" charset="0"/>
              </a:rPr>
              <a:t>Функция </a:t>
            </a:r>
            <a:r>
              <a:rPr lang="ru-RU" sz="2400" b="1" dirty="0">
                <a:latin typeface="Cambria" pitchFamily="18" charset="0"/>
              </a:rPr>
              <a:t>ВРЕМЗНАЧ</a:t>
            </a:r>
          </a:p>
          <a:p>
            <a:pPr algn="just">
              <a:lnSpc>
                <a:spcPct val="80000"/>
              </a:lnSpc>
            </a:pPr>
            <a:r>
              <a:rPr lang="ru-RU" sz="2400" dirty="0">
                <a:latin typeface="Cambria" pitchFamily="18" charset="0"/>
              </a:rPr>
              <a:t>Преобразует время, заданное текстовой строкой, в его числовое значение. Распознаются только те форматы записи времени, которое доступны в меню формата ячеек</a:t>
            </a:r>
            <a:r>
              <a:rPr lang="ru-RU" sz="2400" dirty="0" smtClean="0">
                <a:latin typeface="Cambria" pitchFamily="18" charset="0"/>
              </a:rPr>
              <a:t>.</a:t>
            </a:r>
          </a:p>
          <a:p>
            <a:pPr algn="just">
              <a:lnSpc>
                <a:spcPct val="80000"/>
              </a:lnSpc>
            </a:pPr>
            <a:r>
              <a:rPr lang="ru-RU" sz="2400" dirty="0" smtClean="0">
                <a:latin typeface="Cambria" pitchFamily="18" charset="0"/>
              </a:rPr>
              <a:t>Синтаксис</a:t>
            </a:r>
            <a:r>
              <a:rPr lang="ru-RU" sz="2400" dirty="0">
                <a:latin typeface="Cambria" pitchFamily="18" charset="0"/>
              </a:rPr>
              <a:t>: </a:t>
            </a:r>
            <a:endParaRPr lang="ru-RU" sz="2400" dirty="0" smtClean="0">
              <a:latin typeface="Cambria" pitchFamily="18" charset="0"/>
            </a:endParaRPr>
          </a:p>
          <a:p>
            <a:pPr marL="109728" indent="0" algn="ctr">
              <a:lnSpc>
                <a:spcPct val="80000"/>
              </a:lnSpc>
              <a:buNone/>
            </a:pPr>
            <a:r>
              <a:rPr lang="ru-RU" sz="2400" b="1" dirty="0" smtClean="0">
                <a:latin typeface="Calibri" pitchFamily="34" charset="0"/>
              </a:rPr>
              <a:t>=</a:t>
            </a:r>
            <a:r>
              <a:rPr lang="ru-RU" sz="2400" b="1" dirty="0">
                <a:latin typeface="Calibri" pitchFamily="34" charset="0"/>
              </a:rPr>
              <a:t>ВРЕМЗНАЧ(текст</a:t>
            </a:r>
            <a:r>
              <a:rPr lang="ru-RU" sz="2400" b="1" dirty="0" smtClean="0">
                <a:latin typeface="Calibri" pitchFamily="34" charset="0"/>
              </a:rPr>
              <a:t>),</a:t>
            </a:r>
          </a:p>
          <a:p>
            <a:pPr marL="109728" indent="0" algn="just">
              <a:lnSpc>
                <a:spcPct val="80000"/>
              </a:lnSpc>
              <a:buNone/>
            </a:pPr>
            <a:r>
              <a:rPr lang="ru-RU" sz="2400" dirty="0" smtClean="0">
                <a:latin typeface="Cambria" pitchFamily="18" charset="0"/>
              </a:rPr>
              <a:t>где </a:t>
            </a:r>
          </a:p>
          <a:p>
            <a:pPr lvl="1" algn="just">
              <a:lnSpc>
                <a:spcPct val="80000"/>
              </a:lnSpc>
            </a:pPr>
            <a:r>
              <a:rPr lang="ru-RU" sz="2000" dirty="0">
                <a:latin typeface="Cambria" pitchFamily="18" charset="0"/>
              </a:rPr>
              <a:t>«текст» - обязательный аргумент, принимающий строку времени либо ссылку на такую строку.</a:t>
            </a:r>
          </a:p>
          <a:p>
            <a:pPr algn="just">
              <a:lnSpc>
                <a:spcPct val="80000"/>
              </a:lnSpc>
            </a:pPr>
            <a:endParaRPr lang="ru-RU" sz="2400" dirty="0">
              <a:latin typeface="Cambria" pitchFamily="18" charset="0"/>
            </a:endParaRPr>
          </a:p>
          <a:p>
            <a:pPr algn="just">
              <a:lnSpc>
                <a:spcPct val="80000"/>
              </a:lnSpc>
            </a:pPr>
            <a:endParaRPr lang="ru-RU" sz="2400" b="1" dirty="0" smtClean="0">
              <a:latin typeface="Cambria" pitchFamily="18" charset="0"/>
            </a:endParaRPr>
          </a:p>
        </p:txBody>
      </p:sp>
      <p:sp>
        <p:nvSpPr>
          <p:cNvPr id="3" name="Заголовок 2"/>
          <p:cNvSpPr>
            <a:spLocks noGrp="1"/>
          </p:cNvSpPr>
          <p:nvPr>
            <p:ph type="title"/>
          </p:nvPr>
        </p:nvSpPr>
        <p:spPr/>
        <p:txBody>
          <a:bodyPr/>
          <a:lstStyle/>
          <a:p>
            <a:r>
              <a:rPr lang="ru-RU" dirty="0" smtClean="0"/>
              <a:t>Функции даты и времени</a:t>
            </a:r>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797152"/>
            <a:ext cx="5256584" cy="1514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913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1481328"/>
            <a:ext cx="8579296" cy="4525963"/>
          </a:xfrm>
        </p:spPr>
        <p:txBody>
          <a:bodyPr>
            <a:normAutofit lnSpcReduction="10000"/>
          </a:bodyPr>
          <a:lstStyle/>
          <a:p>
            <a:pPr algn="just"/>
            <a:r>
              <a:rPr lang="ru-RU" dirty="0" smtClean="0">
                <a:latin typeface="Cambria" pitchFamily="18" charset="0"/>
              </a:rPr>
              <a:t>Категории функций:</a:t>
            </a:r>
          </a:p>
          <a:p>
            <a:pPr lvl="1" algn="just"/>
            <a:r>
              <a:rPr lang="ru-RU" dirty="0" smtClean="0">
                <a:latin typeface="Cambria" pitchFamily="18" charset="0"/>
              </a:rPr>
              <a:t>логические,</a:t>
            </a:r>
            <a:endParaRPr lang="en-US" dirty="0" smtClean="0">
              <a:latin typeface="Cambria" pitchFamily="18" charset="0"/>
            </a:endParaRPr>
          </a:p>
          <a:p>
            <a:pPr lvl="1" algn="just"/>
            <a:r>
              <a:rPr lang="ru-RU" dirty="0" smtClean="0">
                <a:latin typeface="Cambria" pitchFamily="18" charset="0"/>
              </a:rPr>
              <a:t>статистические, </a:t>
            </a:r>
          </a:p>
          <a:p>
            <a:pPr lvl="1" algn="just"/>
            <a:r>
              <a:rPr lang="ru-RU" dirty="0" smtClean="0">
                <a:latin typeface="Cambria" pitchFamily="18" charset="0"/>
              </a:rPr>
              <a:t>текстовые, </a:t>
            </a:r>
            <a:endParaRPr lang="en-US" dirty="0" smtClean="0">
              <a:latin typeface="Cambria" pitchFamily="18" charset="0"/>
            </a:endParaRPr>
          </a:p>
          <a:p>
            <a:pPr lvl="1" algn="just"/>
            <a:r>
              <a:rPr lang="ru-RU" dirty="0" smtClean="0">
                <a:latin typeface="Cambria" pitchFamily="18" charset="0"/>
              </a:rPr>
              <a:t>функции даты и времени, </a:t>
            </a:r>
          </a:p>
          <a:p>
            <a:pPr lvl="1" algn="just"/>
            <a:r>
              <a:rPr lang="ru-RU" dirty="0" smtClean="0">
                <a:latin typeface="Cambria" pitchFamily="18" charset="0"/>
              </a:rPr>
              <a:t>инженерные,</a:t>
            </a:r>
            <a:endParaRPr lang="en-US" dirty="0" smtClean="0">
              <a:latin typeface="Cambria" pitchFamily="18" charset="0"/>
            </a:endParaRPr>
          </a:p>
          <a:p>
            <a:pPr lvl="1" algn="just"/>
            <a:r>
              <a:rPr lang="ru-RU" dirty="0" smtClean="0">
                <a:latin typeface="Cambria" pitchFamily="18" charset="0"/>
              </a:rPr>
              <a:t>аналитические,</a:t>
            </a:r>
          </a:p>
          <a:p>
            <a:pPr lvl="1" algn="just"/>
            <a:r>
              <a:rPr lang="ru-RU" dirty="0" smtClean="0">
                <a:latin typeface="Cambria" pitchFamily="18" charset="0"/>
              </a:rPr>
              <a:t>финансовые</a:t>
            </a:r>
            <a:r>
              <a:rPr lang="ru-RU" dirty="0">
                <a:latin typeface="Cambria" pitchFamily="18" charset="0"/>
              </a:rPr>
              <a:t>, </a:t>
            </a:r>
            <a:endParaRPr lang="ru-RU" dirty="0" smtClean="0">
              <a:latin typeface="Cambria" pitchFamily="18" charset="0"/>
            </a:endParaRPr>
          </a:p>
          <a:p>
            <a:pPr lvl="1" algn="just"/>
            <a:r>
              <a:rPr lang="ru-RU" dirty="0" smtClean="0">
                <a:latin typeface="Cambria" pitchFamily="18" charset="0"/>
              </a:rPr>
              <a:t>ссылки </a:t>
            </a:r>
            <a:r>
              <a:rPr lang="ru-RU" dirty="0">
                <a:latin typeface="Cambria" pitchFamily="18" charset="0"/>
              </a:rPr>
              <a:t>и массивы</a:t>
            </a:r>
            <a:r>
              <a:rPr lang="ru-RU" dirty="0" smtClean="0">
                <a:latin typeface="Cambria" pitchFamily="18" charset="0"/>
              </a:rPr>
              <a:t>,</a:t>
            </a:r>
          </a:p>
          <a:p>
            <a:pPr lvl="1" algn="just"/>
            <a:r>
              <a:rPr lang="ru-RU" dirty="0" smtClean="0">
                <a:latin typeface="Cambria" pitchFamily="18" charset="0"/>
              </a:rPr>
              <a:t>математические</a:t>
            </a:r>
            <a:r>
              <a:rPr lang="ru-RU" dirty="0">
                <a:latin typeface="Cambria" pitchFamily="18" charset="0"/>
              </a:rPr>
              <a:t>, </a:t>
            </a:r>
            <a:endParaRPr lang="ru-RU" dirty="0" smtClean="0">
              <a:latin typeface="Cambria" pitchFamily="18" charset="0"/>
            </a:endParaRPr>
          </a:p>
          <a:p>
            <a:pPr lvl="1" algn="just"/>
            <a:r>
              <a:rPr lang="ru-RU" dirty="0" smtClean="0">
                <a:latin typeface="Cambria" pitchFamily="18" charset="0"/>
              </a:rPr>
              <a:t>проверки </a:t>
            </a:r>
            <a:r>
              <a:rPr lang="ru-RU" dirty="0">
                <a:latin typeface="Cambria" pitchFamily="18" charset="0"/>
              </a:rPr>
              <a:t>свойств и </a:t>
            </a:r>
            <a:r>
              <a:rPr lang="ru-RU" dirty="0" smtClean="0">
                <a:latin typeface="Cambria" pitchFamily="18" charset="0"/>
              </a:rPr>
              <a:t>значений</a:t>
            </a:r>
            <a:r>
              <a:rPr lang="ru-RU" dirty="0">
                <a:latin typeface="Cambria" pitchFamily="18" charset="0"/>
              </a:rPr>
              <a:t>, </a:t>
            </a:r>
            <a:endParaRPr lang="ru-RU" dirty="0" smtClean="0">
              <a:latin typeface="Cambria" pitchFamily="18" charset="0"/>
            </a:endParaRPr>
          </a:p>
          <a:p>
            <a:pPr lvl="1" algn="just"/>
            <a:r>
              <a:rPr lang="ru-RU" dirty="0" smtClean="0">
                <a:latin typeface="Cambria" pitchFamily="18" charset="0"/>
              </a:rPr>
              <a:t>функции </a:t>
            </a:r>
            <a:r>
              <a:rPr lang="ru-RU" dirty="0">
                <a:latin typeface="Cambria" pitchFamily="18" charset="0"/>
              </a:rPr>
              <a:t>управления базами данных.</a:t>
            </a:r>
          </a:p>
        </p:txBody>
      </p:sp>
      <p:sp>
        <p:nvSpPr>
          <p:cNvPr id="3" name="Заголовок 2"/>
          <p:cNvSpPr>
            <a:spLocks noGrp="1"/>
          </p:cNvSpPr>
          <p:nvPr>
            <p:ph type="title"/>
          </p:nvPr>
        </p:nvSpPr>
        <p:spPr/>
        <p:txBody>
          <a:bodyPr/>
          <a:lstStyle/>
          <a:p>
            <a:r>
              <a:rPr lang="ru-RU" dirty="0" smtClean="0"/>
              <a:t>Функции</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216105"/>
            <a:ext cx="4800228" cy="19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011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95536" y="1484784"/>
            <a:ext cx="8496944" cy="4608512"/>
          </a:xfrm>
        </p:spPr>
        <p:txBody>
          <a:bodyPr>
            <a:noAutofit/>
          </a:bodyPr>
          <a:lstStyle/>
          <a:p>
            <a:pPr marL="109728" indent="0">
              <a:buNone/>
            </a:pPr>
            <a:r>
              <a:rPr lang="ru-RU" sz="2400" b="1" dirty="0" smtClean="0">
                <a:latin typeface="Cambria" pitchFamily="18" charset="0"/>
              </a:rPr>
              <a:t>Функция </a:t>
            </a:r>
            <a:r>
              <a:rPr lang="ru-RU" sz="2400" b="1" dirty="0">
                <a:latin typeface="Cambria" pitchFamily="18" charset="0"/>
              </a:rPr>
              <a:t>ДАТАМЕС</a:t>
            </a:r>
          </a:p>
          <a:p>
            <a:pPr algn="just">
              <a:lnSpc>
                <a:spcPct val="80000"/>
              </a:lnSpc>
            </a:pPr>
            <a:r>
              <a:rPr lang="ru-RU" sz="2200" dirty="0">
                <a:latin typeface="Cambria" pitchFamily="18" charset="0"/>
              </a:rPr>
              <a:t>Возвращает дату, которая наступит либо наступила через указанное количество месяцев. Удобство использование функции заключается в том, что нет необходимости помнить о количестве дней в том или ином месяце.</a:t>
            </a:r>
          </a:p>
          <a:p>
            <a:pPr marL="109728" indent="0">
              <a:buNone/>
            </a:pPr>
            <a:r>
              <a:rPr lang="ru-RU" sz="2400" dirty="0"/>
              <a:t>Синтаксис: </a:t>
            </a:r>
            <a:endParaRPr lang="ru-RU" sz="2400" dirty="0" smtClean="0"/>
          </a:p>
          <a:p>
            <a:pPr marL="109728" indent="0" algn="ctr">
              <a:buNone/>
            </a:pPr>
            <a:r>
              <a:rPr lang="ru-RU" sz="2400" b="1" dirty="0" smtClean="0">
                <a:latin typeface="Cambria" pitchFamily="18" charset="0"/>
              </a:rPr>
              <a:t>=</a:t>
            </a:r>
            <a:r>
              <a:rPr lang="ru-RU" sz="2400" b="1" dirty="0">
                <a:latin typeface="Cambria" pitchFamily="18" charset="0"/>
              </a:rPr>
              <a:t>ДАТАМЕС(</a:t>
            </a:r>
            <a:r>
              <a:rPr lang="ru-RU" sz="2400" b="1" dirty="0" err="1">
                <a:latin typeface="Cambria" pitchFamily="18" charset="0"/>
              </a:rPr>
              <a:t>начальная_дата</a:t>
            </a:r>
            <a:r>
              <a:rPr lang="ru-RU" sz="2400" b="1" dirty="0">
                <a:latin typeface="Cambria" pitchFamily="18" charset="0"/>
              </a:rPr>
              <a:t>; </a:t>
            </a:r>
            <a:r>
              <a:rPr lang="ru-RU" sz="2400" b="1" dirty="0" err="1">
                <a:latin typeface="Cambria" pitchFamily="18" charset="0"/>
              </a:rPr>
              <a:t>число_месяцев</a:t>
            </a:r>
            <a:r>
              <a:rPr lang="ru-RU" sz="2400" b="1" dirty="0">
                <a:latin typeface="Cambria" pitchFamily="18" charset="0"/>
              </a:rPr>
              <a:t>), </a:t>
            </a:r>
            <a:endParaRPr lang="ru-RU" sz="2400" b="1" dirty="0" smtClean="0">
              <a:latin typeface="Cambria" pitchFamily="18" charset="0"/>
            </a:endParaRPr>
          </a:p>
          <a:p>
            <a:pPr marL="109728" indent="0">
              <a:buNone/>
            </a:pPr>
            <a:r>
              <a:rPr lang="ru-RU" sz="2000" dirty="0" smtClean="0"/>
              <a:t>где</a:t>
            </a:r>
            <a:endParaRPr lang="ru-RU" sz="2000" dirty="0"/>
          </a:p>
          <a:p>
            <a:pPr lvl="1">
              <a:lnSpc>
                <a:spcPct val="80000"/>
              </a:lnSpc>
            </a:pPr>
            <a:r>
              <a:rPr lang="ru-RU" sz="2000" dirty="0" err="1">
                <a:latin typeface="Cambria" pitchFamily="18" charset="0"/>
              </a:rPr>
              <a:t>начальная_дата</a:t>
            </a:r>
            <a:r>
              <a:rPr lang="ru-RU" sz="2000" dirty="0">
                <a:latin typeface="Cambria" pitchFamily="18" charset="0"/>
              </a:rPr>
              <a:t> – обязательный аргумент. Значение даты либо ссылка на ячейку, содержащую такое значение.</a:t>
            </a:r>
          </a:p>
          <a:p>
            <a:pPr lvl="1">
              <a:lnSpc>
                <a:spcPct val="80000"/>
              </a:lnSpc>
            </a:pPr>
            <a:r>
              <a:rPr lang="ru-RU" sz="2000" dirty="0" err="1">
                <a:latin typeface="Cambria" pitchFamily="18" charset="0"/>
              </a:rPr>
              <a:t>число_месяцев</a:t>
            </a:r>
            <a:r>
              <a:rPr lang="ru-RU" sz="2000" dirty="0">
                <a:latin typeface="Cambria" pitchFamily="18" charset="0"/>
              </a:rPr>
              <a:t> – обязательный аргумент. Целое число либо ссылка на такое число, указывающее, какое количество месяцев необходимо прибавить к начальной дате.</a:t>
            </a:r>
          </a:p>
          <a:p>
            <a:pPr>
              <a:lnSpc>
                <a:spcPct val="80000"/>
              </a:lnSpc>
            </a:pPr>
            <a:r>
              <a:rPr lang="ru-RU" sz="2400" dirty="0" smtClean="0">
                <a:latin typeface="Cambria" pitchFamily="18" charset="0"/>
              </a:rPr>
              <a:t>Если  </a:t>
            </a:r>
            <a:r>
              <a:rPr lang="ru-RU" sz="2400" dirty="0">
                <a:latin typeface="Cambria" pitchFamily="18" charset="0"/>
              </a:rPr>
              <a:t>первый аргумент содержит время, то функция его усечет.</a:t>
            </a:r>
          </a:p>
          <a:p>
            <a:pPr algn="just">
              <a:lnSpc>
                <a:spcPct val="80000"/>
              </a:lnSpc>
            </a:pPr>
            <a:endParaRPr lang="ru-RU" sz="2400" dirty="0">
              <a:latin typeface="Cambria" pitchFamily="18" charset="0"/>
            </a:endParaRPr>
          </a:p>
          <a:p>
            <a:pPr algn="just">
              <a:lnSpc>
                <a:spcPct val="80000"/>
              </a:lnSpc>
            </a:pPr>
            <a:endParaRPr lang="ru-RU" sz="2400" b="1" dirty="0" smtClean="0">
              <a:latin typeface="Cambria" pitchFamily="18" charset="0"/>
            </a:endParaRPr>
          </a:p>
        </p:txBody>
      </p:sp>
      <p:sp>
        <p:nvSpPr>
          <p:cNvPr id="3" name="Заголовок 2"/>
          <p:cNvSpPr>
            <a:spLocks noGrp="1"/>
          </p:cNvSpPr>
          <p:nvPr>
            <p:ph type="title"/>
          </p:nvPr>
        </p:nvSpPr>
        <p:spPr/>
        <p:txBody>
          <a:bodyPr/>
          <a:lstStyle/>
          <a:p>
            <a:r>
              <a:rPr lang="ru-RU" dirty="0" smtClean="0"/>
              <a:t>Функции даты и времени</a:t>
            </a:r>
            <a:endParaRPr lang="ru-RU" dirty="0"/>
          </a:p>
        </p:txBody>
      </p:sp>
    </p:spTree>
    <p:extLst>
      <p:ext uri="{BB962C8B-B14F-4D97-AF65-F5344CB8AC3E}">
        <p14:creationId xmlns:p14="http://schemas.microsoft.com/office/powerpoint/2010/main" val="1551997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95536" y="1484784"/>
            <a:ext cx="8496944" cy="4608512"/>
          </a:xfrm>
        </p:spPr>
        <p:txBody>
          <a:bodyPr>
            <a:noAutofit/>
          </a:bodyPr>
          <a:lstStyle/>
          <a:p>
            <a:pPr marL="109728" indent="0">
              <a:buNone/>
            </a:pPr>
            <a:r>
              <a:rPr lang="ru-RU" sz="2400" b="1" dirty="0" smtClean="0">
                <a:latin typeface="Cambria" pitchFamily="18" charset="0"/>
              </a:rPr>
              <a:t>Функция </a:t>
            </a:r>
            <a:r>
              <a:rPr lang="ru-RU" sz="2400" b="1" dirty="0">
                <a:latin typeface="Cambria" pitchFamily="18" charset="0"/>
              </a:rPr>
              <a:t>КОНМЕСЯЦА</a:t>
            </a:r>
          </a:p>
          <a:p>
            <a:pPr marL="365125" indent="-255588" algn="just">
              <a:lnSpc>
                <a:spcPct val="80000"/>
              </a:lnSpc>
              <a:spcAft>
                <a:spcPts val="600"/>
              </a:spcAft>
            </a:pPr>
            <a:r>
              <a:rPr lang="ru-RU" sz="2200" dirty="0">
                <a:latin typeface="Cambria" pitchFamily="18" charset="0"/>
              </a:rPr>
              <a:t>Возвращает последнюю дату месяца, который наступит либо наступил через указанное количество месяцев. Функция похожа на </a:t>
            </a:r>
            <a:r>
              <a:rPr lang="ru-RU" sz="2200" b="1" dirty="0">
                <a:latin typeface="Cambria" pitchFamily="18" charset="0"/>
              </a:rPr>
              <a:t>ДАТАМЕС</a:t>
            </a:r>
            <a:r>
              <a:rPr lang="ru-RU" sz="2200" dirty="0">
                <a:latin typeface="Cambria" pitchFamily="18" charset="0"/>
              </a:rPr>
              <a:t>, но возвращает не указанный день, а последний день высчитанного месяца</a:t>
            </a:r>
            <a:r>
              <a:rPr lang="ru-RU" sz="2200" dirty="0" smtClean="0">
                <a:latin typeface="Cambria" pitchFamily="18" charset="0"/>
              </a:rPr>
              <a:t>.</a:t>
            </a:r>
          </a:p>
          <a:p>
            <a:pPr marL="365125" indent="-255588" algn="just">
              <a:lnSpc>
                <a:spcPct val="80000"/>
              </a:lnSpc>
              <a:spcAft>
                <a:spcPts val="600"/>
              </a:spcAft>
            </a:pPr>
            <a:r>
              <a:rPr lang="ru-RU" sz="2400" dirty="0" smtClean="0"/>
              <a:t>Синтаксис</a:t>
            </a:r>
            <a:r>
              <a:rPr lang="ru-RU" sz="2400" dirty="0"/>
              <a:t>: </a:t>
            </a:r>
            <a:endParaRPr lang="ru-RU" sz="2400" dirty="0" smtClean="0"/>
          </a:p>
          <a:p>
            <a:pPr marL="109728" indent="0" algn="ctr">
              <a:buNone/>
            </a:pPr>
            <a:r>
              <a:rPr lang="ru-RU" sz="2400" b="1" dirty="0" smtClean="0">
                <a:latin typeface="Calibri" pitchFamily="34" charset="0"/>
              </a:rPr>
              <a:t>=</a:t>
            </a:r>
            <a:r>
              <a:rPr lang="ru-RU" sz="2400" b="1" dirty="0">
                <a:latin typeface="Calibri" pitchFamily="34" charset="0"/>
              </a:rPr>
              <a:t>КОНМЕСЯЦА(</a:t>
            </a:r>
            <a:r>
              <a:rPr lang="ru-RU" sz="2400" b="1" dirty="0" err="1">
                <a:latin typeface="Calibri" pitchFamily="34" charset="0"/>
              </a:rPr>
              <a:t>начальная_дата</a:t>
            </a:r>
            <a:r>
              <a:rPr lang="ru-RU" sz="2400" b="1" dirty="0">
                <a:latin typeface="Calibri" pitchFamily="34" charset="0"/>
              </a:rPr>
              <a:t>; </a:t>
            </a:r>
            <a:r>
              <a:rPr lang="ru-RU" sz="2400" b="1" dirty="0" err="1">
                <a:latin typeface="Calibri" pitchFamily="34" charset="0"/>
              </a:rPr>
              <a:t>число_месяцев</a:t>
            </a:r>
            <a:r>
              <a:rPr lang="ru-RU" sz="2400" b="1" dirty="0">
                <a:latin typeface="Calibri" pitchFamily="34" charset="0"/>
              </a:rPr>
              <a:t>), </a:t>
            </a:r>
            <a:endParaRPr lang="ru-RU" sz="2400" b="1" dirty="0" smtClean="0">
              <a:latin typeface="Calibri" pitchFamily="34" charset="0"/>
            </a:endParaRPr>
          </a:p>
          <a:p>
            <a:pPr marL="109728" indent="0">
              <a:buNone/>
            </a:pPr>
            <a:r>
              <a:rPr lang="ru-RU" sz="2000" dirty="0" smtClean="0"/>
              <a:t>где</a:t>
            </a:r>
            <a:endParaRPr lang="ru-RU" sz="2000" dirty="0"/>
          </a:p>
          <a:p>
            <a:pPr lvl="1" algn="just">
              <a:lnSpc>
                <a:spcPct val="80000"/>
              </a:lnSpc>
            </a:pPr>
            <a:r>
              <a:rPr lang="ru-RU" sz="2000" dirty="0" err="1">
                <a:latin typeface="Cambria" pitchFamily="18" charset="0"/>
              </a:rPr>
              <a:t>начальная_дата</a:t>
            </a:r>
            <a:r>
              <a:rPr lang="ru-RU" sz="2000" dirty="0">
                <a:latin typeface="Cambria" pitchFamily="18" charset="0"/>
              </a:rPr>
              <a:t> – обязательный аргумент. Значение даты либо ссылка на ячейку, содержащую такое значение.</a:t>
            </a:r>
          </a:p>
          <a:p>
            <a:pPr lvl="1" algn="just">
              <a:lnSpc>
                <a:spcPct val="80000"/>
              </a:lnSpc>
            </a:pPr>
            <a:r>
              <a:rPr lang="ru-RU" sz="2000" dirty="0" err="1">
                <a:latin typeface="Cambria" pitchFamily="18" charset="0"/>
              </a:rPr>
              <a:t>число_месяцев</a:t>
            </a:r>
            <a:r>
              <a:rPr lang="ru-RU" sz="2000" dirty="0">
                <a:latin typeface="Cambria" pitchFamily="18" charset="0"/>
              </a:rPr>
              <a:t> – обязательный аргумент. Целое число либо ссылка на такое число, указывающее, какое количество месяцев необходимо прибавить к месяцу начальной даты.</a:t>
            </a:r>
          </a:p>
          <a:p>
            <a:pPr marL="109728" indent="0">
              <a:buNone/>
            </a:pPr>
            <a:endParaRPr lang="ru-RU" sz="2400" dirty="0" smtClean="0"/>
          </a:p>
          <a:p>
            <a:pPr algn="just">
              <a:lnSpc>
                <a:spcPct val="80000"/>
              </a:lnSpc>
            </a:pPr>
            <a:endParaRPr lang="ru-RU" sz="2400" dirty="0">
              <a:latin typeface="Cambria" pitchFamily="18" charset="0"/>
            </a:endParaRPr>
          </a:p>
          <a:p>
            <a:pPr algn="just">
              <a:lnSpc>
                <a:spcPct val="80000"/>
              </a:lnSpc>
            </a:pPr>
            <a:endParaRPr lang="ru-RU" sz="2400" b="1" dirty="0" smtClean="0">
              <a:latin typeface="Cambria" pitchFamily="18" charset="0"/>
            </a:endParaRPr>
          </a:p>
        </p:txBody>
      </p:sp>
      <p:sp>
        <p:nvSpPr>
          <p:cNvPr id="3" name="Заголовок 2"/>
          <p:cNvSpPr>
            <a:spLocks noGrp="1"/>
          </p:cNvSpPr>
          <p:nvPr>
            <p:ph type="title"/>
          </p:nvPr>
        </p:nvSpPr>
        <p:spPr/>
        <p:txBody>
          <a:bodyPr/>
          <a:lstStyle/>
          <a:p>
            <a:r>
              <a:rPr lang="ru-RU" dirty="0" smtClean="0"/>
              <a:t>Функции даты и времени</a:t>
            </a:r>
            <a:endParaRPr lang="ru-RU" dirty="0"/>
          </a:p>
        </p:txBody>
      </p:sp>
    </p:spTree>
    <p:extLst>
      <p:ext uri="{BB962C8B-B14F-4D97-AF65-F5344CB8AC3E}">
        <p14:creationId xmlns:p14="http://schemas.microsoft.com/office/powerpoint/2010/main" val="904303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95536" y="1484784"/>
            <a:ext cx="8496944" cy="4608512"/>
          </a:xfrm>
        </p:spPr>
        <p:txBody>
          <a:bodyPr>
            <a:noAutofit/>
          </a:bodyPr>
          <a:lstStyle/>
          <a:p>
            <a:pPr marL="109728" indent="0">
              <a:buNone/>
            </a:pPr>
            <a:r>
              <a:rPr lang="ru-RU" sz="2400" b="1" dirty="0" smtClean="0">
                <a:latin typeface="Cambria" pitchFamily="18" charset="0"/>
              </a:rPr>
              <a:t>Функция </a:t>
            </a:r>
            <a:r>
              <a:rPr lang="ru-RU" sz="2400" b="1" dirty="0">
                <a:latin typeface="Cambria" pitchFamily="18" charset="0"/>
              </a:rPr>
              <a:t>РАБДЕНЬ</a:t>
            </a:r>
          </a:p>
          <a:p>
            <a:pPr algn="just">
              <a:lnSpc>
                <a:spcPct val="80000"/>
              </a:lnSpc>
            </a:pPr>
            <a:r>
              <a:rPr lang="ru-RU" sz="2200" dirty="0">
                <a:latin typeface="Cambria" pitchFamily="18" charset="0"/>
              </a:rPr>
              <a:t>Высчитывает и возвращает дату, которая наступит или наступила через указанное количество рабочих дней. Нерабочими днями считается суббота, воскресенье и праздничные дни</a:t>
            </a:r>
            <a:r>
              <a:rPr lang="ru-RU" sz="2200" dirty="0" smtClean="0">
                <a:latin typeface="Cambria" pitchFamily="18" charset="0"/>
              </a:rPr>
              <a:t>.</a:t>
            </a:r>
          </a:p>
          <a:p>
            <a:pPr>
              <a:lnSpc>
                <a:spcPct val="80000"/>
              </a:lnSpc>
            </a:pPr>
            <a:r>
              <a:rPr lang="ru-RU" sz="2400" dirty="0" smtClean="0"/>
              <a:t>Синтаксис</a:t>
            </a:r>
            <a:r>
              <a:rPr lang="ru-RU" sz="2400" dirty="0"/>
              <a:t>: </a:t>
            </a:r>
            <a:endParaRPr lang="ru-RU" sz="2400" dirty="0" smtClean="0"/>
          </a:p>
          <a:p>
            <a:pPr marL="109728" indent="0" algn="ctr">
              <a:lnSpc>
                <a:spcPct val="80000"/>
              </a:lnSpc>
              <a:buNone/>
            </a:pPr>
            <a:r>
              <a:rPr lang="ru-RU" sz="2400" b="1" dirty="0" smtClean="0">
                <a:latin typeface="Calibri" pitchFamily="34" charset="0"/>
              </a:rPr>
              <a:t>=</a:t>
            </a:r>
            <a:r>
              <a:rPr lang="ru-RU" sz="2400" b="1" dirty="0">
                <a:latin typeface="Calibri" pitchFamily="34" charset="0"/>
              </a:rPr>
              <a:t>РАБДЕНЬ(</a:t>
            </a:r>
            <a:r>
              <a:rPr lang="ru-RU" sz="2400" b="1" dirty="0" err="1">
                <a:latin typeface="Calibri" pitchFamily="34" charset="0"/>
              </a:rPr>
              <a:t>начальная_дата</a:t>
            </a:r>
            <a:r>
              <a:rPr lang="ru-RU" sz="2400" b="1" dirty="0">
                <a:latin typeface="Calibri" pitchFamily="34" charset="0"/>
              </a:rPr>
              <a:t>; </a:t>
            </a:r>
            <a:r>
              <a:rPr lang="ru-RU" sz="2400" b="1" dirty="0" err="1">
                <a:latin typeface="Calibri" pitchFamily="34" charset="0"/>
              </a:rPr>
              <a:t>число_дней</a:t>
            </a:r>
            <a:r>
              <a:rPr lang="ru-RU" sz="2400" b="1" dirty="0" smtClean="0">
                <a:latin typeface="Calibri" pitchFamily="34" charset="0"/>
              </a:rPr>
              <a:t>;[</a:t>
            </a:r>
            <a:r>
              <a:rPr lang="ru-RU" sz="2400" b="1" dirty="0">
                <a:latin typeface="Calibri" pitchFamily="34" charset="0"/>
              </a:rPr>
              <a:t>праздники]), </a:t>
            </a:r>
            <a:endParaRPr lang="ru-RU" sz="2400" b="1" dirty="0" smtClean="0">
              <a:latin typeface="Calibri" pitchFamily="34" charset="0"/>
            </a:endParaRPr>
          </a:p>
          <a:p>
            <a:pPr marL="109728" indent="0" algn="just">
              <a:lnSpc>
                <a:spcPct val="80000"/>
              </a:lnSpc>
              <a:buNone/>
            </a:pPr>
            <a:r>
              <a:rPr lang="ru-RU" sz="2000" dirty="0" smtClean="0"/>
              <a:t>где</a:t>
            </a:r>
            <a:endParaRPr lang="ru-RU" sz="2000" dirty="0"/>
          </a:p>
          <a:p>
            <a:pPr lvl="1" algn="just"/>
            <a:r>
              <a:rPr lang="ru-RU" sz="1800" dirty="0" err="1">
                <a:latin typeface="Cambria" pitchFamily="18" charset="0"/>
              </a:rPr>
              <a:t>начальная_дата</a:t>
            </a:r>
            <a:r>
              <a:rPr lang="ru-RU" sz="1800" dirty="0">
                <a:latin typeface="Cambria" pitchFamily="18" charset="0"/>
              </a:rPr>
              <a:t> – обязательный аргумент. Значение даты либо ссылка на ячейку, содержащую такое значение.</a:t>
            </a:r>
          </a:p>
          <a:p>
            <a:pPr lvl="1" algn="just"/>
            <a:r>
              <a:rPr lang="ru-RU" sz="1800" dirty="0" err="1">
                <a:latin typeface="Cambria" pitchFamily="18" charset="0"/>
              </a:rPr>
              <a:t>число_дней</a:t>
            </a:r>
            <a:r>
              <a:rPr lang="ru-RU" sz="1800" dirty="0">
                <a:latin typeface="Cambria" pitchFamily="18" charset="0"/>
              </a:rPr>
              <a:t> – обязательный аргумент. Число либо ссылка на такое число, указывающее количество рабочих дней, которое должно пройти, чтобы получить высчитываемую дату.</a:t>
            </a:r>
          </a:p>
          <a:p>
            <a:pPr lvl="1" algn="just"/>
            <a:r>
              <a:rPr lang="ru-RU" sz="1800" dirty="0">
                <a:latin typeface="Cambria" pitchFamily="18" charset="0"/>
              </a:rPr>
              <a:t>Праздники – необязательный аргумент. Дата, диапазон ячеек с датами либо массив дат, которые необходимо исключить из рабочих дней.</a:t>
            </a:r>
          </a:p>
          <a:p>
            <a:pPr marL="109728" indent="0">
              <a:buNone/>
            </a:pPr>
            <a:endParaRPr lang="ru-RU" sz="2400" dirty="0" smtClean="0"/>
          </a:p>
          <a:p>
            <a:pPr algn="just">
              <a:lnSpc>
                <a:spcPct val="80000"/>
              </a:lnSpc>
            </a:pPr>
            <a:endParaRPr lang="ru-RU" sz="2400" dirty="0">
              <a:latin typeface="Cambria" pitchFamily="18" charset="0"/>
            </a:endParaRPr>
          </a:p>
          <a:p>
            <a:pPr algn="just">
              <a:lnSpc>
                <a:spcPct val="80000"/>
              </a:lnSpc>
            </a:pPr>
            <a:endParaRPr lang="ru-RU" sz="2400" b="1" dirty="0" smtClean="0">
              <a:latin typeface="Cambria" pitchFamily="18" charset="0"/>
            </a:endParaRPr>
          </a:p>
        </p:txBody>
      </p:sp>
      <p:sp>
        <p:nvSpPr>
          <p:cNvPr id="3" name="Заголовок 2"/>
          <p:cNvSpPr>
            <a:spLocks noGrp="1"/>
          </p:cNvSpPr>
          <p:nvPr>
            <p:ph type="title"/>
          </p:nvPr>
        </p:nvSpPr>
        <p:spPr/>
        <p:txBody>
          <a:bodyPr/>
          <a:lstStyle/>
          <a:p>
            <a:r>
              <a:rPr lang="ru-RU" dirty="0" smtClean="0"/>
              <a:t>Функции даты и времени</a:t>
            </a:r>
            <a:endParaRPr lang="ru-RU" dirty="0"/>
          </a:p>
        </p:txBody>
      </p:sp>
    </p:spTree>
    <p:extLst>
      <p:ext uri="{BB962C8B-B14F-4D97-AF65-F5344CB8AC3E}">
        <p14:creationId xmlns:p14="http://schemas.microsoft.com/office/powerpoint/2010/main" val="333042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95536" y="1484784"/>
            <a:ext cx="8496944" cy="4608512"/>
          </a:xfrm>
        </p:spPr>
        <p:txBody>
          <a:bodyPr>
            <a:noAutofit/>
          </a:bodyPr>
          <a:lstStyle/>
          <a:p>
            <a:pPr marL="109728" indent="0">
              <a:buNone/>
            </a:pPr>
            <a:r>
              <a:rPr lang="ru-RU" sz="2400" b="1" dirty="0" smtClean="0">
                <a:latin typeface="Cambria" pitchFamily="18" charset="0"/>
              </a:rPr>
              <a:t>Функция </a:t>
            </a:r>
            <a:r>
              <a:rPr lang="ru-RU" sz="2400" b="1" dirty="0">
                <a:latin typeface="Cambria" pitchFamily="18" charset="0"/>
              </a:rPr>
              <a:t>ЧИСТРАБДНИ</a:t>
            </a:r>
          </a:p>
          <a:p>
            <a:pPr algn="just"/>
            <a:r>
              <a:rPr lang="ru-RU" sz="2200" dirty="0">
                <a:latin typeface="Cambria" pitchFamily="18" charset="0"/>
              </a:rPr>
              <a:t>Возвращает количество рабочих дней между указанными датами (включительно). Нерабочими днями считается суббота, воскресенье и праздничные </a:t>
            </a:r>
            <a:r>
              <a:rPr lang="ru-RU" sz="2200" dirty="0" smtClean="0">
                <a:latin typeface="Cambria" pitchFamily="18" charset="0"/>
              </a:rPr>
              <a:t>дни.</a:t>
            </a:r>
          </a:p>
          <a:p>
            <a:pPr algn="just"/>
            <a:r>
              <a:rPr lang="ru-RU" sz="2400" dirty="0" smtClean="0"/>
              <a:t>Синтаксис</a:t>
            </a:r>
            <a:r>
              <a:rPr lang="ru-RU" sz="2400" dirty="0"/>
              <a:t>: </a:t>
            </a:r>
            <a:endParaRPr lang="ru-RU" sz="2400" dirty="0" smtClean="0"/>
          </a:p>
          <a:p>
            <a:pPr marL="109728" indent="0" algn="just">
              <a:buNone/>
            </a:pPr>
            <a:r>
              <a:rPr lang="ru-RU" sz="2400" dirty="0" smtClean="0">
                <a:latin typeface="Calibri" pitchFamily="34" charset="0"/>
              </a:rPr>
              <a:t>=</a:t>
            </a:r>
            <a:r>
              <a:rPr lang="ru-RU" sz="2400" b="1" dirty="0">
                <a:latin typeface="Calibri" pitchFamily="34" charset="0"/>
              </a:rPr>
              <a:t>ЧИСТРАБДНИ</a:t>
            </a:r>
            <a:r>
              <a:rPr lang="ru-RU" sz="2400" dirty="0">
                <a:latin typeface="Calibri" pitchFamily="34" charset="0"/>
              </a:rPr>
              <a:t>(</a:t>
            </a:r>
            <a:r>
              <a:rPr lang="ru-RU" sz="2400" dirty="0" err="1">
                <a:latin typeface="Calibri" pitchFamily="34" charset="0"/>
              </a:rPr>
              <a:t>начальная_дата</a:t>
            </a:r>
            <a:r>
              <a:rPr lang="ru-RU" sz="2400" dirty="0">
                <a:latin typeface="Calibri" pitchFamily="34" charset="0"/>
              </a:rPr>
              <a:t>; </a:t>
            </a:r>
            <a:r>
              <a:rPr lang="ru-RU" sz="2400" dirty="0" err="1">
                <a:latin typeface="Calibri" pitchFamily="34" charset="0"/>
              </a:rPr>
              <a:t>конечная_дата</a:t>
            </a:r>
            <a:r>
              <a:rPr lang="ru-RU" sz="2400" dirty="0">
                <a:latin typeface="Calibri" pitchFamily="34" charset="0"/>
              </a:rPr>
              <a:t>; [праздники]), </a:t>
            </a:r>
            <a:endParaRPr lang="ru-RU" sz="2400" dirty="0" smtClean="0">
              <a:latin typeface="Calibri" pitchFamily="34" charset="0"/>
            </a:endParaRPr>
          </a:p>
          <a:p>
            <a:pPr marL="109728" indent="0" algn="just">
              <a:buNone/>
            </a:pPr>
            <a:r>
              <a:rPr lang="ru-RU" sz="2000" dirty="0" smtClean="0"/>
              <a:t>где</a:t>
            </a:r>
            <a:endParaRPr lang="ru-RU" sz="2000" dirty="0"/>
          </a:p>
          <a:p>
            <a:pPr lvl="1" algn="just"/>
            <a:r>
              <a:rPr lang="ru-RU" sz="2000" dirty="0" err="1">
                <a:latin typeface="Cambria" pitchFamily="18" charset="0"/>
              </a:rPr>
              <a:t>начальная_дата</a:t>
            </a:r>
            <a:r>
              <a:rPr lang="ru-RU" sz="2000" dirty="0">
                <a:latin typeface="Cambria" pitchFamily="18" charset="0"/>
              </a:rPr>
              <a:t> и </a:t>
            </a:r>
            <a:r>
              <a:rPr lang="ru-RU" sz="2000" dirty="0" err="1">
                <a:latin typeface="Cambria" pitchFamily="18" charset="0"/>
              </a:rPr>
              <a:t>конечная_дата</a:t>
            </a:r>
            <a:r>
              <a:rPr lang="ru-RU" sz="2000" dirty="0">
                <a:latin typeface="Cambria" pitchFamily="18" charset="0"/>
              </a:rPr>
              <a:t> – обязательные аргументы. Значение даты либо ссылка на ячейку, содержащую такое значение.</a:t>
            </a:r>
          </a:p>
          <a:p>
            <a:pPr lvl="1" algn="just"/>
            <a:r>
              <a:rPr lang="ru-RU" sz="2000" dirty="0">
                <a:latin typeface="Cambria" pitchFamily="18" charset="0"/>
              </a:rPr>
              <a:t>праздники – необязательный аргумент. Дата, диапазон ячеек с датами либо массив дат, которые необходимо исключить из рабочих дней.</a:t>
            </a:r>
          </a:p>
          <a:p>
            <a:pPr marL="365760" lvl="1" indent="0" algn="just">
              <a:buNone/>
            </a:pPr>
            <a:endParaRPr lang="ru-RU" sz="1600" dirty="0" smtClean="0">
              <a:latin typeface="Cambria" pitchFamily="18" charset="0"/>
            </a:endParaRPr>
          </a:p>
          <a:p>
            <a:pPr algn="just">
              <a:lnSpc>
                <a:spcPct val="80000"/>
              </a:lnSpc>
            </a:pPr>
            <a:endParaRPr lang="ru-RU" sz="2400" dirty="0">
              <a:latin typeface="Cambria" pitchFamily="18" charset="0"/>
            </a:endParaRPr>
          </a:p>
          <a:p>
            <a:pPr algn="just">
              <a:lnSpc>
                <a:spcPct val="80000"/>
              </a:lnSpc>
            </a:pPr>
            <a:endParaRPr lang="ru-RU" sz="2400" b="1" dirty="0" smtClean="0">
              <a:latin typeface="Cambria" pitchFamily="18" charset="0"/>
            </a:endParaRPr>
          </a:p>
        </p:txBody>
      </p:sp>
      <p:sp>
        <p:nvSpPr>
          <p:cNvPr id="3" name="Заголовок 2"/>
          <p:cNvSpPr>
            <a:spLocks noGrp="1"/>
          </p:cNvSpPr>
          <p:nvPr>
            <p:ph type="title"/>
          </p:nvPr>
        </p:nvSpPr>
        <p:spPr/>
        <p:txBody>
          <a:bodyPr/>
          <a:lstStyle/>
          <a:p>
            <a:r>
              <a:rPr lang="ru-RU" dirty="0" smtClean="0"/>
              <a:t>Функции даты и времени</a:t>
            </a:r>
            <a:endParaRPr lang="ru-RU" dirty="0"/>
          </a:p>
        </p:txBody>
      </p:sp>
    </p:spTree>
    <p:extLst>
      <p:ext uri="{BB962C8B-B14F-4D97-AF65-F5344CB8AC3E}">
        <p14:creationId xmlns:p14="http://schemas.microsoft.com/office/powerpoint/2010/main" val="2006090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79512" y="1481328"/>
            <a:ext cx="8856984" cy="4179920"/>
          </a:xfrm>
        </p:spPr>
        <p:txBody>
          <a:bodyPr>
            <a:normAutofit fontScale="55000" lnSpcReduction="20000"/>
          </a:bodyPr>
          <a:lstStyle/>
          <a:p>
            <a:endParaRPr lang="ru-RU" sz="2800" b="1" dirty="0" smtClean="0">
              <a:latin typeface="Cambria" pitchFamily="18" charset="0"/>
            </a:endParaRPr>
          </a:p>
          <a:p>
            <a:pPr algn="just"/>
            <a:r>
              <a:rPr lang="ru-RU" sz="3400" dirty="0" smtClean="0">
                <a:latin typeface="Cambria" pitchFamily="18" charset="0"/>
              </a:rPr>
              <a:t>В </a:t>
            </a:r>
            <a:r>
              <a:rPr lang="en-US" sz="3600" b="1" dirty="0">
                <a:solidFill>
                  <a:schemeClr val="accent3">
                    <a:lumMod val="50000"/>
                  </a:schemeClr>
                </a:solidFill>
                <a:latin typeface="Calibri" pitchFamily="34" charset="0"/>
              </a:rPr>
              <a:t>Excel</a:t>
            </a:r>
            <a:r>
              <a:rPr lang="ru-RU" sz="3400" dirty="0">
                <a:latin typeface="Cambria" pitchFamily="18" charset="0"/>
              </a:rPr>
              <a:t> для выполнения вычислений с использованием данных из диапазона можно применять одну общую формулу - </a:t>
            </a:r>
            <a:r>
              <a:rPr lang="ru-RU" sz="3400" b="1" dirty="0">
                <a:latin typeface="Calibri" pitchFamily="34" charset="0"/>
              </a:rPr>
              <a:t>формулу массива</a:t>
            </a:r>
            <a:r>
              <a:rPr lang="ru-RU" sz="3400" dirty="0">
                <a:latin typeface="Cambria" pitchFamily="18" charset="0"/>
              </a:rPr>
              <a:t>. </a:t>
            </a:r>
            <a:endParaRPr lang="en-US" sz="3400" dirty="0" smtClean="0">
              <a:latin typeface="Cambria" pitchFamily="18" charset="0"/>
            </a:endParaRPr>
          </a:p>
          <a:p>
            <a:pPr algn="just"/>
            <a:r>
              <a:rPr lang="ru-RU" sz="3400" dirty="0" smtClean="0">
                <a:latin typeface="Cambria" pitchFamily="18" charset="0"/>
              </a:rPr>
              <a:t>Для </a:t>
            </a:r>
            <a:r>
              <a:rPr lang="ru-RU" sz="3400" dirty="0">
                <a:latin typeface="Cambria" pitchFamily="18" charset="0"/>
              </a:rPr>
              <a:t>создании такой формулы необходимо выделить диапазон результата (интервал массива), а в формуле использовать действия над диапазонами (например, </a:t>
            </a:r>
            <a:r>
              <a:rPr lang="en-US" sz="3400" dirty="0">
                <a:latin typeface="Cambria" pitchFamily="18" charset="0"/>
              </a:rPr>
              <a:t>F</a:t>
            </a:r>
            <a:r>
              <a:rPr lang="ru-RU" sz="3400" dirty="0">
                <a:latin typeface="Cambria" pitchFamily="18" charset="0"/>
              </a:rPr>
              <a:t>4:</a:t>
            </a:r>
            <a:r>
              <a:rPr lang="en-US" sz="3400" dirty="0">
                <a:latin typeface="Cambria" pitchFamily="18" charset="0"/>
              </a:rPr>
              <a:t>F</a:t>
            </a:r>
            <a:r>
              <a:rPr lang="ru-RU" sz="3400" dirty="0">
                <a:latin typeface="Cambria" pitchFamily="18" charset="0"/>
              </a:rPr>
              <a:t>10+</a:t>
            </a:r>
            <a:r>
              <a:rPr lang="en-US" sz="3400" dirty="0">
                <a:latin typeface="Cambria" pitchFamily="18" charset="0"/>
              </a:rPr>
              <a:t>G</a:t>
            </a:r>
            <a:r>
              <a:rPr lang="ru-RU" sz="3400" dirty="0">
                <a:latin typeface="Cambria" pitchFamily="18" charset="0"/>
              </a:rPr>
              <a:t>4:</a:t>
            </a:r>
            <a:r>
              <a:rPr lang="en-US" sz="3400" dirty="0">
                <a:latin typeface="Cambria" pitchFamily="18" charset="0"/>
              </a:rPr>
              <a:t>G</a:t>
            </a:r>
            <a:r>
              <a:rPr lang="ru-RU" sz="3400" dirty="0">
                <a:latin typeface="Cambria" pitchFamily="18" charset="0"/>
              </a:rPr>
              <a:t>10, результат помещается в </a:t>
            </a:r>
            <a:r>
              <a:rPr lang="en-US" sz="3400" dirty="0">
                <a:latin typeface="Cambria" pitchFamily="18" charset="0"/>
              </a:rPr>
              <a:t>H</a:t>
            </a:r>
            <a:r>
              <a:rPr lang="ru-RU" sz="3400" dirty="0">
                <a:latin typeface="Cambria" pitchFamily="18" charset="0"/>
              </a:rPr>
              <a:t>4:</a:t>
            </a:r>
            <a:r>
              <a:rPr lang="en-US" sz="3400" dirty="0">
                <a:latin typeface="Cambria" pitchFamily="18" charset="0"/>
              </a:rPr>
              <a:t>H</a:t>
            </a:r>
            <a:r>
              <a:rPr lang="ru-RU" sz="3400" dirty="0">
                <a:latin typeface="Cambria" pitchFamily="18" charset="0"/>
              </a:rPr>
              <a:t>10). </a:t>
            </a:r>
            <a:endParaRPr lang="en-US" sz="3400" dirty="0" smtClean="0">
              <a:latin typeface="Cambria" pitchFamily="18" charset="0"/>
            </a:endParaRPr>
          </a:p>
          <a:p>
            <a:pPr algn="just"/>
            <a:r>
              <a:rPr lang="ru-RU" sz="3400" dirty="0" smtClean="0">
                <a:latin typeface="Cambria" pitchFamily="18" charset="0"/>
              </a:rPr>
              <a:t>Чтобы </a:t>
            </a:r>
            <a:r>
              <a:rPr lang="ru-RU" sz="3400" dirty="0">
                <a:latin typeface="Cambria" pitchFamily="18" charset="0"/>
              </a:rPr>
              <a:t>действие вводимой формулы распространялось на все указанные ячейки, следует завершить ее ввод нажатием комбинации клавиш [</a:t>
            </a:r>
            <a:r>
              <a:rPr lang="en-US" sz="3400" b="1" dirty="0">
                <a:latin typeface="Calibri" pitchFamily="34" charset="0"/>
              </a:rPr>
              <a:t>Ctrl</a:t>
            </a:r>
            <a:r>
              <a:rPr lang="ru-RU" sz="3400" b="1" dirty="0">
                <a:latin typeface="Calibri" pitchFamily="34" charset="0"/>
              </a:rPr>
              <a:t>+</a:t>
            </a:r>
            <a:r>
              <a:rPr lang="en-US" sz="3400" b="1" dirty="0">
                <a:latin typeface="Calibri" pitchFamily="34" charset="0"/>
              </a:rPr>
              <a:t>Shift</a:t>
            </a:r>
            <a:r>
              <a:rPr lang="ru-RU" sz="3400" b="1" dirty="0">
                <a:latin typeface="Calibri" pitchFamily="34" charset="0"/>
              </a:rPr>
              <a:t>+</a:t>
            </a:r>
            <a:r>
              <a:rPr lang="en-US" sz="3400" b="1" dirty="0">
                <a:latin typeface="Calibri" pitchFamily="34" charset="0"/>
              </a:rPr>
              <a:t>Enter</a:t>
            </a:r>
            <a:r>
              <a:rPr lang="ru-RU" sz="3400" dirty="0">
                <a:latin typeface="Cambria" pitchFamily="18" charset="0"/>
              </a:rPr>
              <a:t>], в результате формула будет заключена в </a:t>
            </a:r>
            <a:r>
              <a:rPr lang="ru-RU" sz="3400" b="1" i="1" dirty="0">
                <a:latin typeface="Cambria" pitchFamily="18" charset="0"/>
              </a:rPr>
              <a:t>фигурные скобки</a:t>
            </a:r>
            <a:r>
              <a:rPr lang="ru-RU" sz="3400" dirty="0">
                <a:latin typeface="Cambria" pitchFamily="18" charset="0"/>
              </a:rPr>
              <a:t>, что является признаком формулы массива. </a:t>
            </a:r>
            <a:endParaRPr lang="en-US" sz="3400" dirty="0" smtClean="0">
              <a:latin typeface="Cambria" pitchFamily="18" charset="0"/>
            </a:endParaRPr>
          </a:p>
          <a:p>
            <a:pPr algn="just"/>
            <a:r>
              <a:rPr lang="ru-RU" sz="3400" dirty="0" smtClean="0">
                <a:latin typeface="Cambria" pitchFamily="18" charset="0"/>
              </a:rPr>
              <a:t>Ячейки </a:t>
            </a:r>
            <a:r>
              <a:rPr lang="ru-RU" sz="3400" dirty="0">
                <a:latin typeface="Cambria" pitchFamily="18" charset="0"/>
              </a:rPr>
              <a:t>массива обрабатываются программой как единое целое и при попытке изменить одну из ячеек интервала </a:t>
            </a:r>
            <a:r>
              <a:rPr lang="en-US" sz="3600" b="1" dirty="0">
                <a:solidFill>
                  <a:schemeClr val="accent3">
                    <a:lumMod val="50000"/>
                  </a:schemeClr>
                </a:solidFill>
                <a:latin typeface="Calibri" pitchFamily="34" charset="0"/>
              </a:rPr>
              <a:t>Excel</a:t>
            </a:r>
            <a:r>
              <a:rPr lang="ru-RU" sz="3400" dirty="0">
                <a:latin typeface="Cambria" pitchFamily="18" charset="0"/>
              </a:rPr>
              <a:t> выдает сообщение об ошибке. </a:t>
            </a:r>
            <a:endParaRPr lang="en-US" sz="3400" dirty="0" smtClean="0">
              <a:latin typeface="Cambria" pitchFamily="18" charset="0"/>
            </a:endParaRPr>
          </a:p>
          <a:p>
            <a:pPr algn="just"/>
            <a:r>
              <a:rPr lang="ru-RU" sz="3400" dirty="0" smtClean="0">
                <a:latin typeface="Cambria" pitchFamily="18" charset="0"/>
              </a:rPr>
              <a:t>Для </a:t>
            </a:r>
            <a:r>
              <a:rPr lang="ru-RU" sz="3400" dirty="0">
                <a:latin typeface="Cambria" pitchFamily="18" charset="0"/>
              </a:rPr>
              <a:t>редактирования формулы массива следует выделить все ячейки диапазона, перейти в строку формул. </a:t>
            </a:r>
            <a:r>
              <a:rPr lang="en-US" sz="3400" dirty="0">
                <a:latin typeface="Cambria" pitchFamily="18" charset="0"/>
              </a:rPr>
              <a:t>Excel </a:t>
            </a:r>
            <a:r>
              <a:rPr lang="ru-RU" sz="3400" dirty="0">
                <a:latin typeface="Cambria" pitchFamily="18" charset="0"/>
              </a:rPr>
              <a:t>удалит фигурные скобки вокруг формулы. После редактирования следует опять нажать [</a:t>
            </a:r>
            <a:r>
              <a:rPr lang="en-US" sz="3400" b="1" dirty="0">
                <a:latin typeface="Calibri" pitchFamily="34" charset="0"/>
              </a:rPr>
              <a:t>Ctrl</a:t>
            </a:r>
            <a:r>
              <a:rPr lang="ru-RU" sz="3400" b="1" dirty="0">
                <a:latin typeface="Calibri" pitchFamily="34" charset="0"/>
              </a:rPr>
              <a:t>+</a:t>
            </a:r>
            <a:r>
              <a:rPr lang="en-US" sz="3400" b="1" dirty="0">
                <a:latin typeface="Calibri" pitchFamily="34" charset="0"/>
              </a:rPr>
              <a:t>Shift</a:t>
            </a:r>
            <a:r>
              <a:rPr lang="ru-RU" sz="3400" b="1" dirty="0">
                <a:latin typeface="Calibri" pitchFamily="34" charset="0"/>
              </a:rPr>
              <a:t>+</a:t>
            </a:r>
            <a:r>
              <a:rPr lang="en-US" sz="3400" b="1" dirty="0">
                <a:latin typeface="Calibri" pitchFamily="34" charset="0"/>
              </a:rPr>
              <a:t>Enter</a:t>
            </a:r>
            <a:r>
              <a:rPr lang="ru-RU" sz="3400" dirty="0">
                <a:latin typeface="Cambria" pitchFamily="18" charset="0"/>
              </a:rPr>
              <a:t>]. </a:t>
            </a:r>
          </a:p>
        </p:txBody>
      </p:sp>
      <p:sp>
        <p:nvSpPr>
          <p:cNvPr id="3" name="Заголовок 2"/>
          <p:cNvSpPr>
            <a:spLocks noGrp="1"/>
          </p:cNvSpPr>
          <p:nvPr>
            <p:ph type="title"/>
          </p:nvPr>
        </p:nvSpPr>
        <p:spPr>
          <a:xfrm>
            <a:off x="0" y="0"/>
            <a:ext cx="8229600" cy="1143000"/>
          </a:xfrm>
        </p:spPr>
        <p:txBody>
          <a:bodyPr/>
          <a:lstStyle/>
          <a:p>
            <a:pPr indent="714375"/>
            <a:r>
              <a:rPr lang="ru-RU" dirty="0" smtClean="0"/>
              <a:t>Формула массива</a:t>
            </a:r>
            <a:endParaRPr lang="ru-RU" dirty="0"/>
          </a:p>
        </p:txBody>
      </p:sp>
    </p:spTree>
    <p:extLst>
      <p:ext uri="{BB962C8B-B14F-4D97-AF65-F5344CB8AC3E}">
        <p14:creationId xmlns:p14="http://schemas.microsoft.com/office/powerpoint/2010/main" val="2309494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p:cNvSpPr>
            <a:spLocks noGrp="1"/>
          </p:cNvSpPr>
          <p:nvPr>
            <p:ph type="title"/>
          </p:nvPr>
        </p:nvSpPr>
        <p:spPr>
          <a:xfrm>
            <a:off x="0" y="0"/>
            <a:ext cx="8229600" cy="1143000"/>
          </a:xfrm>
        </p:spPr>
        <p:txBody>
          <a:bodyPr/>
          <a:lstStyle/>
          <a:p>
            <a:pPr indent="714375"/>
            <a:r>
              <a:rPr lang="ru-RU" dirty="0" smtClean="0"/>
              <a:t>Формула массива</a:t>
            </a:r>
            <a:endParaRPr lang="ru-RU"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221" y="1196752"/>
            <a:ext cx="5541987" cy="2763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1115616" y="4149080"/>
            <a:ext cx="7920880" cy="2031325"/>
          </a:xfrm>
          <a:prstGeom prst="rect">
            <a:avLst/>
          </a:prstGeom>
        </p:spPr>
        <p:txBody>
          <a:bodyPr wrap="square">
            <a:spAutoFit/>
          </a:bodyPr>
          <a:lstStyle/>
          <a:p>
            <a:pPr marL="285750" indent="-285750">
              <a:buFont typeface="Wingdings" pitchFamily="2" charset="2"/>
              <a:buChar char="Ø"/>
            </a:pPr>
            <a:r>
              <a:rPr lang="ru-RU" dirty="0">
                <a:latin typeface="Cambria" pitchFamily="18" charset="0"/>
              </a:rPr>
              <a:t>выделяем </a:t>
            </a:r>
            <a:r>
              <a:rPr lang="ru-RU" dirty="0" smtClean="0">
                <a:latin typeface="Cambria" pitchFamily="18" charset="0"/>
              </a:rPr>
              <a:t>ячейки</a:t>
            </a:r>
            <a:r>
              <a:rPr lang="ru-RU" dirty="0">
                <a:latin typeface="Cambria" pitchFamily="18" charset="0"/>
              </a:rPr>
              <a:t> </a:t>
            </a:r>
            <a:r>
              <a:rPr lang="en-US" b="1" dirty="0" smtClean="0">
                <a:latin typeface="Cambria" pitchFamily="18" charset="0"/>
              </a:rPr>
              <a:t>D2:D5</a:t>
            </a:r>
            <a:endParaRPr lang="ru-RU" dirty="0">
              <a:latin typeface="Cambria" pitchFamily="18" charset="0"/>
            </a:endParaRPr>
          </a:p>
          <a:p>
            <a:pPr marL="285750" indent="-285750">
              <a:buFont typeface="Wingdings" pitchFamily="2" charset="2"/>
              <a:buChar char="Ø"/>
            </a:pPr>
            <a:r>
              <a:rPr lang="ru-RU" dirty="0">
                <a:latin typeface="Cambria" pitchFamily="18" charset="0"/>
              </a:rPr>
              <a:t>вводим с клавиатуры </a:t>
            </a:r>
            <a:r>
              <a:rPr lang="ru-RU" b="1" dirty="0" smtClean="0">
                <a:latin typeface="Cambria" pitchFamily="18" charset="0"/>
              </a:rPr>
              <a:t>=</a:t>
            </a:r>
            <a:endParaRPr lang="ru-RU" dirty="0">
              <a:latin typeface="Cambria" pitchFamily="18" charset="0"/>
            </a:endParaRPr>
          </a:p>
          <a:p>
            <a:pPr marL="285750" indent="-285750">
              <a:buFont typeface="Wingdings" pitchFamily="2" charset="2"/>
              <a:buChar char="Ø"/>
            </a:pPr>
            <a:r>
              <a:rPr lang="ru-RU" dirty="0">
                <a:latin typeface="Cambria" pitchFamily="18" charset="0"/>
              </a:rPr>
              <a:t>выделяем диапазон </a:t>
            </a:r>
            <a:r>
              <a:rPr lang="ru-RU" b="1" dirty="0">
                <a:latin typeface="Cambria" pitchFamily="18" charset="0"/>
              </a:rPr>
              <a:t>B2:B5</a:t>
            </a:r>
            <a:endParaRPr lang="ru-RU" dirty="0">
              <a:latin typeface="Cambria" pitchFamily="18" charset="0"/>
            </a:endParaRPr>
          </a:p>
          <a:p>
            <a:pPr marL="285750" indent="-285750">
              <a:buFont typeface="Wingdings" pitchFamily="2" charset="2"/>
              <a:buChar char="Ø"/>
            </a:pPr>
            <a:r>
              <a:rPr lang="ru-RU" dirty="0">
                <a:latin typeface="Cambria" pitchFamily="18" charset="0"/>
              </a:rPr>
              <a:t>вводим знак умножения (</a:t>
            </a:r>
            <a:r>
              <a:rPr lang="ru-RU" b="1" dirty="0">
                <a:latin typeface="Cambria" pitchFamily="18" charset="0"/>
              </a:rPr>
              <a:t>звездочка</a:t>
            </a:r>
            <a:r>
              <a:rPr lang="ru-RU" dirty="0">
                <a:latin typeface="Cambria" pitchFamily="18" charset="0"/>
              </a:rPr>
              <a:t>)</a:t>
            </a:r>
          </a:p>
          <a:p>
            <a:pPr marL="285750" indent="-285750">
              <a:buFont typeface="Wingdings" pitchFamily="2" charset="2"/>
              <a:buChar char="Ø"/>
            </a:pPr>
            <a:r>
              <a:rPr lang="ru-RU" dirty="0">
                <a:latin typeface="Cambria" pitchFamily="18" charset="0"/>
              </a:rPr>
              <a:t>выделяем диапазон </a:t>
            </a:r>
            <a:r>
              <a:rPr lang="ru-RU" b="1" dirty="0">
                <a:latin typeface="Cambria" pitchFamily="18" charset="0"/>
              </a:rPr>
              <a:t>C2:C5</a:t>
            </a:r>
            <a:r>
              <a:rPr lang="ru-RU" dirty="0">
                <a:latin typeface="Cambria" pitchFamily="18" charset="0"/>
              </a:rPr>
              <a:t> </a:t>
            </a:r>
            <a:endParaRPr lang="en-US" dirty="0" smtClean="0">
              <a:latin typeface="Cambria" pitchFamily="18" charset="0"/>
            </a:endParaRPr>
          </a:p>
          <a:p>
            <a:pPr marL="285750" indent="-285750">
              <a:buFont typeface="Wingdings" pitchFamily="2" charset="2"/>
              <a:buChar char="Ø"/>
            </a:pPr>
            <a:r>
              <a:rPr lang="ru-RU" dirty="0" smtClean="0">
                <a:latin typeface="Cambria" pitchFamily="18" charset="0"/>
              </a:rPr>
              <a:t>чтобы </a:t>
            </a:r>
            <a:r>
              <a:rPr lang="ru-RU" dirty="0" err="1">
                <a:latin typeface="Cambria" pitchFamily="18" charset="0"/>
              </a:rPr>
              <a:t>Excel</a:t>
            </a:r>
            <a:r>
              <a:rPr lang="ru-RU" dirty="0">
                <a:latin typeface="Cambria" pitchFamily="18" charset="0"/>
              </a:rPr>
              <a:t> воспринял </a:t>
            </a:r>
            <a:r>
              <a:rPr lang="ru-RU" dirty="0" smtClean="0">
                <a:latin typeface="Cambria" pitchFamily="18" charset="0"/>
              </a:rPr>
              <a:t>формулу </a:t>
            </a:r>
            <a:r>
              <a:rPr lang="ru-RU" dirty="0">
                <a:latin typeface="Cambria" pitchFamily="18" charset="0"/>
              </a:rPr>
              <a:t>как формулу массива жмем не </a:t>
            </a:r>
            <a:r>
              <a:rPr lang="ru-RU" dirty="0" err="1">
                <a:latin typeface="Cambria" pitchFamily="18" charset="0"/>
              </a:rPr>
              <a:t>Enter</a:t>
            </a:r>
            <a:r>
              <a:rPr lang="ru-RU" dirty="0">
                <a:latin typeface="Cambria" pitchFamily="18" charset="0"/>
              </a:rPr>
              <a:t>, как обычно, а </a:t>
            </a:r>
            <a:r>
              <a:rPr lang="ru-RU" b="1" dirty="0" err="1">
                <a:latin typeface="Cambria" pitchFamily="18" charset="0"/>
              </a:rPr>
              <a:t>Ctrl</a:t>
            </a:r>
            <a:r>
              <a:rPr lang="ru-RU" b="1" dirty="0">
                <a:latin typeface="Cambria" pitchFamily="18" charset="0"/>
              </a:rPr>
              <a:t> + </a:t>
            </a:r>
            <a:r>
              <a:rPr lang="ru-RU" b="1" dirty="0" err="1">
                <a:latin typeface="Cambria" pitchFamily="18" charset="0"/>
              </a:rPr>
              <a:t>Shift</a:t>
            </a:r>
            <a:r>
              <a:rPr lang="ru-RU" b="1" dirty="0">
                <a:latin typeface="Cambria" pitchFamily="18" charset="0"/>
              </a:rPr>
              <a:t> + </a:t>
            </a:r>
            <a:r>
              <a:rPr lang="ru-RU" b="1" dirty="0" err="1" smtClean="0">
                <a:latin typeface="Cambria" pitchFamily="18" charset="0"/>
              </a:rPr>
              <a:t>Enter</a:t>
            </a:r>
            <a:endParaRPr lang="ru-RU" dirty="0"/>
          </a:p>
        </p:txBody>
      </p:sp>
    </p:spTree>
    <p:extLst>
      <p:ext uri="{BB962C8B-B14F-4D97-AF65-F5344CB8AC3E}">
        <p14:creationId xmlns:p14="http://schemas.microsoft.com/office/powerpoint/2010/main" val="844220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p:cNvSpPr>
            <a:spLocks noGrp="1"/>
          </p:cNvSpPr>
          <p:nvPr>
            <p:ph type="title"/>
          </p:nvPr>
        </p:nvSpPr>
        <p:spPr>
          <a:xfrm>
            <a:off x="0" y="0"/>
            <a:ext cx="8229600" cy="1143000"/>
          </a:xfrm>
        </p:spPr>
        <p:txBody>
          <a:bodyPr/>
          <a:lstStyle/>
          <a:p>
            <a:pPr indent="714375"/>
            <a:r>
              <a:rPr lang="ru-RU" dirty="0" smtClean="0"/>
              <a:t>Формула массива</a:t>
            </a:r>
            <a:endParaRPr lang="ru-RU" dirty="0"/>
          </a:p>
        </p:txBody>
      </p:sp>
      <p:sp>
        <p:nvSpPr>
          <p:cNvPr id="3" name="Прямоугольник 2"/>
          <p:cNvSpPr/>
          <p:nvPr/>
        </p:nvSpPr>
        <p:spPr>
          <a:xfrm>
            <a:off x="1115616" y="4149080"/>
            <a:ext cx="7920880" cy="2012859"/>
          </a:xfrm>
          <a:prstGeom prst="rect">
            <a:avLst/>
          </a:prstGeom>
        </p:spPr>
        <p:txBody>
          <a:bodyPr wrap="square">
            <a:spAutoFit/>
          </a:bodyPr>
          <a:lstStyle/>
          <a:p>
            <a:r>
              <a:rPr lang="ru-RU" sz="2400" b="1" dirty="0" smtClean="0">
                <a:solidFill>
                  <a:schemeClr val="accent2">
                    <a:lumMod val="75000"/>
                  </a:schemeClr>
                </a:solidFill>
                <a:latin typeface="Calibri" pitchFamily="34" charset="0"/>
              </a:rPr>
              <a:t>Выборочное суммирование:</a:t>
            </a:r>
          </a:p>
          <a:p>
            <a:pPr marL="285750" indent="-285750" algn="just">
              <a:lnSpc>
                <a:spcPct val="80000"/>
              </a:lnSpc>
              <a:buFont typeface="Wingdings" pitchFamily="2" charset="2"/>
              <a:buChar char="Ø"/>
            </a:pPr>
            <a:r>
              <a:rPr lang="ru-RU" dirty="0">
                <a:latin typeface="Cambria" pitchFamily="18" charset="0"/>
              </a:rPr>
              <a:t>В данном случае формула массива синхронно пробегает по всем элементам диапазонов </a:t>
            </a:r>
            <a:r>
              <a:rPr lang="en-US" dirty="0" smtClean="0">
                <a:latin typeface="Cambria" pitchFamily="18" charset="0"/>
              </a:rPr>
              <a:t>A2:A9</a:t>
            </a:r>
            <a:r>
              <a:rPr lang="ru-RU" dirty="0" smtClean="0">
                <a:latin typeface="Cambria" pitchFamily="18" charset="0"/>
              </a:rPr>
              <a:t> </a:t>
            </a:r>
            <a:r>
              <a:rPr lang="ru-RU" dirty="0">
                <a:latin typeface="Cambria" pitchFamily="18" charset="0"/>
              </a:rPr>
              <a:t>и </a:t>
            </a:r>
            <a:r>
              <a:rPr lang="en-US" dirty="0" smtClean="0">
                <a:latin typeface="Cambria" pitchFamily="18" charset="0"/>
              </a:rPr>
              <a:t>C2</a:t>
            </a:r>
            <a:r>
              <a:rPr lang="ru-RU" dirty="0" smtClean="0">
                <a:latin typeface="Cambria" pitchFamily="18" charset="0"/>
              </a:rPr>
              <a:t>:</a:t>
            </a:r>
            <a:r>
              <a:rPr lang="en-US" dirty="0" smtClean="0">
                <a:latin typeface="Cambria" pitchFamily="18" charset="0"/>
              </a:rPr>
              <a:t>C9</a:t>
            </a:r>
            <a:r>
              <a:rPr lang="ru-RU" dirty="0" smtClean="0">
                <a:latin typeface="Cambria" pitchFamily="18" charset="0"/>
              </a:rPr>
              <a:t>, </a:t>
            </a:r>
            <a:r>
              <a:rPr lang="ru-RU" dirty="0">
                <a:latin typeface="Cambria" pitchFamily="18" charset="0"/>
              </a:rPr>
              <a:t>проверяя, совпадают ли они с заданными значениями из ячеек </a:t>
            </a:r>
            <a:r>
              <a:rPr lang="ru-RU" dirty="0" smtClean="0">
                <a:latin typeface="Cambria" pitchFamily="18" charset="0"/>
              </a:rPr>
              <a:t>G</a:t>
            </a:r>
            <a:r>
              <a:rPr lang="en-US" dirty="0" smtClean="0">
                <a:latin typeface="Cambria" pitchFamily="18" charset="0"/>
              </a:rPr>
              <a:t>7</a:t>
            </a:r>
            <a:r>
              <a:rPr lang="ru-RU" dirty="0" smtClean="0">
                <a:latin typeface="Cambria" pitchFamily="18" charset="0"/>
              </a:rPr>
              <a:t> </a:t>
            </a:r>
            <a:r>
              <a:rPr lang="ru-RU" dirty="0">
                <a:latin typeface="Cambria" pitchFamily="18" charset="0"/>
              </a:rPr>
              <a:t>и </a:t>
            </a:r>
            <a:r>
              <a:rPr lang="en-US" dirty="0" smtClean="0">
                <a:latin typeface="Cambria" pitchFamily="18" charset="0"/>
              </a:rPr>
              <a:t>H8</a:t>
            </a:r>
            <a:r>
              <a:rPr lang="ru-RU" dirty="0" smtClean="0">
                <a:latin typeface="Cambria" pitchFamily="18" charset="0"/>
              </a:rPr>
              <a:t>. </a:t>
            </a:r>
            <a:r>
              <a:rPr lang="ru-RU" dirty="0">
                <a:latin typeface="Cambria" pitchFamily="18" charset="0"/>
              </a:rPr>
              <a:t>Если совпадения нет, то результат равенства ноль, если совпадение есть, то единица. Таким образом суммы всех </a:t>
            </a:r>
            <a:r>
              <a:rPr lang="ru-RU" dirty="0" smtClean="0">
                <a:latin typeface="Cambria" pitchFamily="18" charset="0"/>
              </a:rPr>
              <a:t>стоимостей, </a:t>
            </a:r>
            <a:r>
              <a:rPr lang="ru-RU" dirty="0">
                <a:latin typeface="Cambria" pitchFamily="18" charset="0"/>
              </a:rPr>
              <a:t>где </a:t>
            </a:r>
            <a:r>
              <a:rPr lang="ru-RU" dirty="0" smtClean="0">
                <a:latin typeface="Cambria" pitchFamily="18" charset="0"/>
              </a:rPr>
              <a:t>товар не ХЛЕБ и цена товара меньше 0,8 умножаются </a:t>
            </a:r>
            <a:r>
              <a:rPr lang="ru-RU" dirty="0">
                <a:latin typeface="Cambria" pitchFamily="18" charset="0"/>
              </a:rPr>
              <a:t>на ноль и суммируются только нужные </a:t>
            </a:r>
            <a:r>
              <a:rPr lang="ru-RU" dirty="0" smtClean="0">
                <a:latin typeface="Cambria" pitchFamily="18" charset="0"/>
              </a:rPr>
              <a:t>стоимости.</a:t>
            </a:r>
            <a:endParaRPr lang="ru-RU" dirty="0">
              <a:latin typeface="Cambria"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704" y="1190476"/>
            <a:ext cx="753996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9674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481328"/>
            <a:ext cx="8291264" cy="4525963"/>
          </a:xfrm>
        </p:spPr>
        <p:txBody>
          <a:bodyPr>
            <a:normAutofit/>
          </a:bodyPr>
          <a:lstStyle/>
          <a:p>
            <a:pPr algn="just"/>
            <a:r>
              <a:rPr lang="ru-RU" dirty="0">
                <a:latin typeface="Cambria" pitchFamily="18" charset="0"/>
              </a:rPr>
              <a:t>Большинство функций данной категории предназначено для извлечения определённых значений из массивов данных либо на основании других заданных значений, либо просто по номеру этих значений. </a:t>
            </a:r>
            <a:endParaRPr lang="ru-RU" dirty="0" smtClean="0">
              <a:latin typeface="Cambria" pitchFamily="18" charset="0"/>
            </a:endParaRPr>
          </a:p>
          <a:p>
            <a:pPr algn="just"/>
            <a:r>
              <a:rPr lang="ru-RU" dirty="0" smtClean="0">
                <a:latin typeface="Cambria" pitchFamily="18" charset="0"/>
              </a:rPr>
              <a:t>Часть </a:t>
            </a:r>
            <a:r>
              <a:rPr lang="ru-RU" dirty="0">
                <a:latin typeface="Cambria" pitchFamily="18" charset="0"/>
              </a:rPr>
              <a:t>функций данной категории возвращает числовые размерные характеристики диапазонов, например количество строк или столбцов в диапазоне. </a:t>
            </a:r>
          </a:p>
        </p:txBody>
      </p:sp>
      <p:sp>
        <p:nvSpPr>
          <p:cNvPr id="3" name="Заголовок 2"/>
          <p:cNvSpPr>
            <a:spLocks noGrp="1"/>
          </p:cNvSpPr>
          <p:nvPr>
            <p:ph type="title"/>
          </p:nvPr>
        </p:nvSpPr>
        <p:spPr/>
        <p:txBody>
          <a:bodyPr/>
          <a:lstStyle/>
          <a:p>
            <a:r>
              <a:rPr lang="ru-RU" dirty="0" smtClean="0"/>
              <a:t>Функции ссылок и массивов</a:t>
            </a:r>
            <a:endParaRPr lang="ru-RU" dirty="0"/>
          </a:p>
        </p:txBody>
      </p:sp>
    </p:spTree>
    <p:extLst>
      <p:ext uri="{BB962C8B-B14F-4D97-AF65-F5344CB8AC3E}">
        <p14:creationId xmlns:p14="http://schemas.microsoft.com/office/powerpoint/2010/main" val="1824622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Функции ссылок и массивов</a:t>
            </a:r>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val="787438782"/>
              </p:ext>
            </p:extLst>
          </p:nvPr>
        </p:nvGraphicFramePr>
        <p:xfrm>
          <a:off x="323528" y="1224254"/>
          <a:ext cx="8784976" cy="4653018"/>
        </p:xfrm>
        <a:graphic>
          <a:graphicData uri="http://schemas.openxmlformats.org/drawingml/2006/table">
            <a:tbl>
              <a:tblPr>
                <a:tableStyleId>{5C22544A-7EE6-4342-B048-85BDC9FD1C3A}</a:tableStyleId>
              </a:tblPr>
              <a:tblGrid>
                <a:gridCol w="1164312"/>
                <a:gridCol w="7620664"/>
              </a:tblGrid>
              <a:tr h="261692">
                <a:tc>
                  <a:txBody>
                    <a:bodyPr/>
                    <a:lstStyle/>
                    <a:p>
                      <a:pPr algn="ctr" fontAlgn="ctr"/>
                      <a:r>
                        <a:rPr lang="ru-RU" sz="1600" b="1" u="none" strike="noStrike" dirty="0">
                          <a:effectLst/>
                        </a:rPr>
                        <a:t>Функция</a:t>
                      </a:r>
                      <a:endParaRPr lang="ru-RU" sz="1600" b="1" i="0" u="none" strike="noStrike" dirty="0">
                        <a:solidFill>
                          <a:srgbClr val="FFFFFF"/>
                        </a:solidFill>
                        <a:effectLst/>
                        <a:latin typeface="Arial"/>
                      </a:endParaRPr>
                    </a:p>
                  </a:txBody>
                  <a:tcPr marL="6985" marR="6985" marT="6985" marB="0" anchor="ctr">
                    <a:solidFill>
                      <a:schemeClr val="accent6">
                        <a:lumMod val="20000"/>
                        <a:lumOff val="80000"/>
                      </a:schemeClr>
                    </a:solidFill>
                  </a:tcPr>
                </a:tc>
                <a:tc>
                  <a:txBody>
                    <a:bodyPr/>
                    <a:lstStyle/>
                    <a:p>
                      <a:pPr algn="ctr" fontAlgn="ctr"/>
                      <a:r>
                        <a:rPr lang="ru-RU" sz="1600" b="1" u="none" strike="noStrike" dirty="0">
                          <a:effectLst/>
                        </a:rPr>
                        <a:t>Описание</a:t>
                      </a:r>
                      <a:endParaRPr lang="ru-RU" sz="1600" b="1" i="0" u="none" strike="noStrike" dirty="0">
                        <a:solidFill>
                          <a:srgbClr val="FFFFFF"/>
                        </a:solidFill>
                        <a:effectLst/>
                        <a:latin typeface="Arial"/>
                      </a:endParaRPr>
                    </a:p>
                  </a:txBody>
                  <a:tcPr marL="6985" marR="6985" marT="6985" marB="0" anchor="ctr">
                    <a:solidFill>
                      <a:schemeClr val="accent6">
                        <a:lumMod val="20000"/>
                        <a:lumOff val="80000"/>
                      </a:schemeClr>
                    </a:solidFill>
                  </a:tcPr>
                </a:tc>
              </a:tr>
              <a:tr h="261692">
                <a:tc>
                  <a:txBody>
                    <a:bodyPr/>
                    <a:lstStyle/>
                    <a:p>
                      <a:pPr algn="ctr" fontAlgn="ctr"/>
                      <a:r>
                        <a:rPr lang="ru-RU" sz="1400" b="1" u="none" strike="noStrike" dirty="0">
                          <a:effectLst/>
                          <a:latin typeface="Calibri" pitchFamily="34" charset="0"/>
                        </a:rPr>
                        <a:t>АДРЕС</a:t>
                      </a:r>
                      <a:endParaRPr lang="ru-RU" sz="1400" b="1" i="0" u="none" strike="noStrike" dirty="0">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Возвращает ссылку в виде текста на отдельную ячейку листа</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dirty="0">
                          <a:effectLst/>
                          <a:latin typeface="Calibri" pitchFamily="34" charset="0"/>
                        </a:rPr>
                        <a:t>ВПР</a:t>
                      </a:r>
                      <a:endParaRPr lang="ru-RU" sz="1400" b="1" i="0" u="none" strike="noStrike" dirty="0">
                        <a:solidFill>
                          <a:srgbClr val="0000FF"/>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Ищет значение в первом столбце массива и возвращает значение из ячейки в найденной строке и указанном столбце</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dirty="0">
                          <a:effectLst/>
                          <a:latin typeface="Calibri" pitchFamily="34" charset="0"/>
                        </a:rPr>
                        <a:t>ВЫБОР</a:t>
                      </a:r>
                      <a:endParaRPr lang="ru-RU" sz="1400" b="1" i="0" u="none" strike="noStrike" dirty="0">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Выбирает значение из списка значений по индексу</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dirty="0">
                          <a:effectLst/>
                          <a:latin typeface="Calibri" pitchFamily="34" charset="0"/>
                        </a:rPr>
                        <a:t>ГПР</a:t>
                      </a:r>
                      <a:endParaRPr lang="ru-RU" sz="1400" b="1" i="0" u="none" strike="noStrike" dirty="0">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Ищет значение в первой строке массива и выдает значение из ячейки в найденном столбце и указанной строке</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dirty="0">
                          <a:effectLst/>
                          <a:latin typeface="Calibri" pitchFamily="34" charset="0"/>
                        </a:rPr>
                        <a:t>ДВССЫЛ</a:t>
                      </a:r>
                      <a:endParaRPr lang="ru-RU" sz="1400" b="1" i="0" u="none" strike="noStrike" dirty="0">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Определяет ссылку, заданную текстовым значением</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dirty="0">
                          <a:effectLst/>
                          <a:latin typeface="Calibri" pitchFamily="34" charset="0"/>
                        </a:rPr>
                        <a:t>ИНДЕКС</a:t>
                      </a:r>
                      <a:endParaRPr lang="ru-RU" sz="1400" b="1" i="0" u="none" strike="noStrike" dirty="0">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По индексу получает значение из ссылки или массива</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a:effectLst/>
                          <a:latin typeface="Calibri" pitchFamily="34" charset="0"/>
                        </a:rPr>
                        <a:t>ОБЛАСТИ</a:t>
                      </a:r>
                      <a:endParaRPr lang="ru-RU" sz="1400" b="1" i="0" u="none" strike="noStrike">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Определяет количество областей в ссылке</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dirty="0">
                          <a:effectLst/>
                          <a:latin typeface="Calibri" pitchFamily="34" charset="0"/>
                        </a:rPr>
                        <a:t>ПОИСКПОЗ</a:t>
                      </a:r>
                      <a:endParaRPr lang="ru-RU" sz="1400" b="1" i="0" u="none" strike="noStrike" dirty="0">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Ищет значения в ссылке или массиве</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dirty="0">
                          <a:effectLst/>
                          <a:latin typeface="Calibri" pitchFamily="34" charset="0"/>
                        </a:rPr>
                        <a:t>ПРОСМОТР</a:t>
                      </a:r>
                      <a:endParaRPr lang="ru-RU" sz="1400" b="1" i="0" u="none" strike="noStrike" dirty="0">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Ищет значения в векторе или массиве</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dirty="0">
                          <a:effectLst/>
                          <a:latin typeface="Calibri" pitchFamily="34" charset="0"/>
                        </a:rPr>
                        <a:t>СМЕЩ</a:t>
                      </a:r>
                      <a:endParaRPr lang="ru-RU" sz="1400" b="1" i="0" u="none" strike="noStrike" dirty="0">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Определяет смещение ссылки относительно заданной ссылки</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a:effectLst/>
                          <a:latin typeface="Calibri" pitchFamily="34" charset="0"/>
                        </a:rPr>
                        <a:t>СТОЛБЕЦ</a:t>
                      </a:r>
                      <a:endParaRPr lang="ru-RU" sz="1400" b="1" i="0" u="none" strike="noStrike">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Определяет номер столбца, на который указывает ссылка</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dirty="0">
                          <a:effectLst/>
                          <a:latin typeface="Calibri" pitchFamily="34" charset="0"/>
                        </a:rPr>
                        <a:t>СТРОКА</a:t>
                      </a:r>
                      <a:endParaRPr lang="ru-RU" sz="1400" b="1" i="0" u="none" strike="noStrike" dirty="0">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Определяет номер строки, определяемой ссылкой</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dirty="0">
                          <a:effectLst/>
                          <a:latin typeface="Calibri" pitchFamily="34" charset="0"/>
                        </a:rPr>
                        <a:t>ТРАНСП</a:t>
                      </a:r>
                      <a:endParaRPr lang="ru-RU" sz="1400" b="1" i="0" u="none" strike="noStrike" dirty="0">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Выдает транспонированный массив</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dirty="0">
                          <a:effectLst/>
                          <a:latin typeface="Calibri" pitchFamily="34" charset="0"/>
                        </a:rPr>
                        <a:t>ЧИСЛСТОЛБ</a:t>
                      </a:r>
                      <a:endParaRPr lang="ru-RU" sz="1400" b="1" i="0" u="none" strike="noStrike" dirty="0">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Определяет количество столбцов в массиве или ссылке</a:t>
                      </a:r>
                      <a:endParaRPr lang="ru-RU" sz="1600" b="0" i="0" u="none" strike="noStrike" dirty="0">
                        <a:solidFill>
                          <a:srgbClr val="000000"/>
                        </a:solidFill>
                        <a:effectLst/>
                        <a:latin typeface="Cambria" pitchFamily="18" charset="0"/>
                      </a:endParaRPr>
                    </a:p>
                  </a:txBody>
                  <a:tcPr marL="6985" marR="6985" marT="6985" marB="0" anchor="ctr"/>
                </a:tc>
              </a:tr>
              <a:tr h="261692">
                <a:tc>
                  <a:txBody>
                    <a:bodyPr/>
                    <a:lstStyle/>
                    <a:p>
                      <a:pPr algn="ctr" fontAlgn="ctr"/>
                      <a:r>
                        <a:rPr lang="ru-RU" sz="1400" b="1" u="none" strike="noStrike" dirty="0">
                          <a:effectLst/>
                          <a:latin typeface="Calibri" pitchFamily="34" charset="0"/>
                        </a:rPr>
                        <a:t>ЧСТРОК</a:t>
                      </a:r>
                      <a:endParaRPr lang="ru-RU" sz="1400" b="1" i="0" u="none" strike="noStrike" dirty="0">
                        <a:solidFill>
                          <a:srgbClr val="000000"/>
                        </a:solidFill>
                        <a:effectLst/>
                        <a:latin typeface="Calibri" pitchFamily="34" charset="0"/>
                      </a:endParaRPr>
                    </a:p>
                  </a:txBody>
                  <a:tcPr marL="6985" marR="6985" marT="6985" marB="0" anchor="ctr"/>
                </a:tc>
                <a:tc>
                  <a:txBody>
                    <a:bodyPr/>
                    <a:lstStyle/>
                    <a:p>
                      <a:pPr algn="l" fontAlgn="ctr"/>
                      <a:r>
                        <a:rPr lang="ru-RU" sz="1600" u="none" strike="noStrike" dirty="0">
                          <a:effectLst/>
                          <a:latin typeface="Cambria" pitchFamily="18" charset="0"/>
                        </a:rPr>
                        <a:t>Определяет количество строк в ссылке</a:t>
                      </a:r>
                      <a:endParaRPr lang="ru-RU" sz="1600" b="0" i="0" u="none" strike="noStrike" dirty="0">
                        <a:solidFill>
                          <a:srgbClr val="000000"/>
                        </a:solidFill>
                        <a:effectLst/>
                        <a:latin typeface="Cambria" pitchFamily="18" charset="0"/>
                      </a:endParaRPr>
                    </a:p>
                  </a:txBody>
                  <a:tcPr marL="6985" marR="6985" marT="6985" marB="0" anchor="ctr"/>
                </a:tc>
              </a:tr>
            </a:tbl>
          </a:graphicData>
        </a:graphic>
      </p:graphicFrame>
    </p:spTree>
    <p:extLst>
      <p:ext uri="{BB962C8B-B14F-4D97-AF65-F5344CB8AC3E}">
        <p14:creationId xmlns:p14="http://schemas.microsoft.com/office/powerpoint/2010/main" val="3405463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a:bodyPr>
          <a:lstStyle/>
          <a:p>
            <a:pPr algn="just"/>
            <a:r>
              <a:rPr lang="ru-RU" sz="2800" dirty="0" smtClean="0">
                <a:latin typeface="Cambria" pitchFamily="18" charset="0"/>
              </a:rPr>
              <a:t>Финансовые функции используются для решения финансовых и экономических задач. С помощью функций этой категории</a:t>
            </a:r>
            <a:r>
              <a:rPr lang="en-US" sz="2800" dirty="0" smtClean="0">
                <a:latin typeface="Cambria" pitchFamily="18" charset="0"/>
              </a:rPr>
              <a:t> </a:t>
            </a:r>
            <a:r>
              <a:rPr lang="ru-RU" sz="2800" dirty="0" smtClean="0">
                <a:latin typeface="Cambria" pitchFamily="18" charset="0"/>
              </a:rPr>
              <a:t>можно рассчитать приведенную стоимость, будущую стоимость, оценить эффективность  вложений при фиксированной ставке, вычислить внутреннюю норму доходности и др. Анализ зависимости денежных сумм от времени, выполняемый с помощью финансовых функций, позволяет более обоснованно принимать решения экономического характера.</a:t>
            </a:r>
          </a:p>
          <a:p>
            <a:pPr algn="just"/>
            <a:endParaRPr lang="ru-RU" sz="2800" dirty="0">
              <a:latin typeface="Cambria" pitchFamily="18" charset="0"/>
            </a:endParaRPr>
          </a:p>
        </p:txBody>
      </p:sp>
      <p:sp>
        <p:nvSpPr>
          <p:cNvPr id="3" name="Заголовок 2"/>
          <p:cNvSpPr>
            <a:spLocks noGrp="1"/>
          </p:cNvSpPr>
          <p:nvPr>
            <p:ph type="title"/>
          </p:nvPr>
        </p:nvSpPr>
        <p:spPr/>
        <p:txBody>
          <a:bodyPr/>
          <a:lstStyle/>
          <a:p>
            <a:r>
              <a:rPr lang="ru-RU" dirty="0" smtClean="0"/>
              <a:t>Финансовые функции</a:t>
            </a:r>
            <a:endParaRPr lang="ru-RU" dirty="0"/>
          </a:p>
        </p:txBody>
      </p:sp>
    </p:spTree>
    <p:extLst>
      <p:ext uri="{BB962C8B-B14F-4D97-AF65-F5344CB8AC3E}">
        <p14:creationId xmlns:p14="http://schemas.microsoft.com/office/powerpoint/2010/main" val="118173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1556792"/>
            <a:ext cx="4752528" cy="4525963"/>
          </a:xfrm>
        </p:spPr>
        <p:txBody>
          <a:bodyPr>
            <a:normAutofit lnSpcReduction="10000"/>
          </a:bodyPr>
          <a:lstStyle/>
          <a:p>
            <a:pPr algn="just"/>
            <a:r>
              <a:rPr lang="ru-RU" sz="2400" dirty="0">
                <a:latin typeface="Cambria" pitchFamily="18" charset="0"/>
              </a:rPr>
              <a:t>В </a:t>
            </a:r>
            <a:r>
              <a:rPr lang="en-US" b="1" dirty="0">
                <a:solidFill>
                  <a:schemeClr val="accent3">
                    <a:lumMod val="50000"/>
                  </a:schemeClr>
                </a:solidFill>
                <a:latin typeface="Calibri" pitchFamily="34" charset="0"/>
              </a:rPr>
              <a:t>Microsoft Excel </a:t>
            </a:r>
            <a:r>
              <a:rPr lang="ru-RU" sz="2400" dirty="0" smtClean="0">
                <a:latin typeface="Cambria" pitchFamily="18" charset="0"/>
              </a:rPr>
              <a:t>существует </a:t>
            </a:r>
            <a:r>
              <a:rPr lang="ru-RU" sz="2400" dirty="0">
                <a:latin typeface="Cambria" pitchFamily="18" charset="0"/>
              </a:rPr>
              <a:t>специально средство для работы с функциями – </a:t>
            </a:r>
            <a:r>
              <a:rPr lang="ru-RU" sz="2400" b="1" i="1" dirty="0">
                <a:latin typeface="Cambria" pitchFamily="18" charset="0"/>
              </a:rPr>
              <a:t>Мастер </a:t>
            </a:r>
            <a:r>
              <a:rPr lang="ru-RU" sz="2400" b="1" i="1" dirty="0" smtClean="0">
                <a:latin typeface="Cambria" pitchFamily="18" charset="0"/>
              </a:rPr>
              <a:t>функций</a:t>
            </a:r>
            <a:r>
              <a:rPr lang="ru-RU" sz="2400" dirty="0">
                <a:latin typeface="Cambria" pitchFamily="18" charset="0"/>
              </a:rPr>
              <a:t>, который во многом облегчает работу </a:t>
            </a:r>
            <a:r>
              <a:rPr lang="ru-RU" sz="2400" dirty="0" smtClean="0">
                <a:latin typeface="Cambria" pitchFamily="18" charset="0"/>
              </a:rPr>
              <a:t>пользователя.</a:t>
            </a:r>
          </a:p>
          <a:p>
            <a:pPr algn="just"/>
            <a:r>
              <a:rPr lang="ru-RU" sz="2400" dirty="0">
                <a:latin typeface="Cambria" pitchFamily="18" charset="0"/>
              </a:rPr>
              <a:t>В этом диалоговом окне следует выбрать нужную категорию в </a:t>
            </a:r>
            <a:r>
              <a:rPr lang="ru-RU" sz="2400" dirty="0" smtClean="0">
                <a:latin typeface="Cambria" pitchFamily="18" charset="0"/>
              </a:rPr>
              <a:t>списке </a:t>
            </a:r>
            <a:r>
              <a:rPr lang="ru-RU" sz="2400" b="1" i="1" dirty="0">
                <a:latin typeface="Cambria" pitchFamily="18" charset="0"/>
              </a:rPr>
              <a:t>Категория</a:t>
            </a:r>
            <a:r>
              <a:rPr lang="ru-RU" sz="2400" dirty="0">
                <a:latin typeface="Cambria" pitchFamily="18" charset="0"/>
              </a:rPr>
              <a:t>, в поле </a:t>
            </a:r>
            <a:r>
              <a:rPr lang="ru-RU" sz="2400" b="1" i="1" dirty="0">
                <a:latin typeface="Cambria" pitchFamily="18" charset="0"/>
              </a:rPr>
              <a:t>Выберите функцию </a:t>
            </a:r>
            <a:r>
              <a:rPr lang="ru-RU" sz="2400" dirty="0">
                <a:latin typeface="Cambria" pitchFamily="18" charset="0"/>
              </a:rPr>
              <a:t>указать требуемую функцию.</a:t>
            </a:r>
          </a:p>
        </p:txBody>
      </p:sp>
      <p:sp>
        <p:nvSpPr>
          <p:cNvPr id="3" name="Заголовок 2"/>
          <p:cNvSpPr>
            <a:spLocks noGrp="1"/>
          </p:cNvSpPr>
          <p:nvPr>
            <p:ph type="title"/>
          </p:nvPr>
        </p:nvSpPr>
        <p:spPr/>
        <p:txBody>
          <a:bodyPr/>
          <a:lstStyle/>
          <a:p>
            <a:r>
              <a:rPr lang="ru-RU" dirty="0" smtClean="0"/>
              <a:t>Мастер функций</a:t>
            </a:r>
            <a:endParaRPr lang="ru-RU"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066" y="3214686"/>
            <a:ext cx="3836293" cy="33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srcRect/>
          <a:stretch>
            <a:fillRect/>
          </a:stretch>
        </p:blipFill>
        <p:spPr bwMode="auto">
          <a:xfrm>
            <a:off x="5357818" y="500042"/>
            <a:ext cx="3276600" cy="2505075"/>
          </a:xfrm>
          <a:prstGeom prst="rect">
            <a:avLst/>
          </a:prstGeom>
          <a:noFill/>
          <a:ln w="9525">
            <a:noFill/>
            <a:miter lim="800000"/>
            <a:headEnd/>
            <a:tailEnd/>
          </a:ln>
          <a:effectLst/>
        </p:spPr>
      </p:pic>
      <p:sp>
        <p:nvSpPr>
          <p:cNvPr id="6" name="Полилиния 5"/>
          <p:cNvSpPr/>
          <p:nvPr/>
        </p:nvSpPr>
        <p:spPr>
          <a:xfrm>
            <a:off x="6840091" y="1236758"/>
            <a:ext cx="1044069" cy="896842"/>
          </a:xfrm>
          <a:custGeom>
            <a:avLst/>
            <a:gdLst>
              <a:gd name="connsiteX0" fmla="*/ 637669 w 1044069"/>
              <a:gd name="connsiteY0" fmla="*/ 23082 h 896842"/>
              <a:gd name="connsiteX1" fmla="*/ 607189 w 1044069"/>
              <a:gd name="connsiteY1" fmla="*/ 2762 h 896842"/>
              <a:gd name="connsiteX2" fmla="*/ 424309 w 1044069"/>
              <a:gd name="connsiteY2" fmla="*/ 23082 h 896842"/>
              <a:gd name="connsiteX3" fmla="*/ 393829 w 1044069"/>
              <a:gd name="connsiteY3" fmla="*/ 33242 h 896842"/>
              <a:gd name="connsiteX4" fmla="*/ 353189 w 1044069"/>
              <a:gd name="connsiteY4" fmla="*/ 43402 h 896842"/>
              <a:gd name="connsiteX5" fmla="*/ 322709 w 1044069"/>
              <a:gd name="connsiteY5" fmla="*/ 63722 h 896842"/>
              <a:gd name="connsiteX6" fmla="*/ 292229 w 1044069"/>
              <a:gd name="connsiteY6" fmla="*/ 73882 h 896842"/>
              <a:gd name="connsiteX7" fmla="*/ 221109 w 1044069"/>
              <a:gd name="connsiteY7" fmla="*/ 114522 h 896842"/>
              <a:gd name="connsiteX8" fmla="*/ 129669 w 1044069"/>
              <a:gd name="connsiteY8" fmla="*/ 185642 h 896842"/>
              <a:gd name="connsiteX9" fmla="*/ 68709 w 1044069"/>
              <a:gd name="connsiteY9" fmla="*/ 246602 h 896842"/>
              <a:gd name="connsiteX10" fmla="*/ 58549 w 1044069"/>
              <a:gd name="connsiteY10" fmla="*/ 277082 h 896842"/>
              <a:gd name="connsiteX11" fmla="*/ 38229 w 1044069"/>
              <a:gd name="connsiteY11" fmla="*/ 307562 h 896842"/>
              <a:gd name="connsiteX12" fmla="*/ 17909 w 1044069"/>
              <a:gd name="connsiteY12" fmla="*/ 348202 h 896842"/>
              <a:gd name="connsiteX13" fmla="*/ 17909 w 1044069"/>
              <a:gd name="connsiteY13" fmla="*/ 622522 h 896842"/>
              <a:gd name="connsiteX14" fmla="*/ 48389 w 1044069"/>
              <a:gd name="connsiteY14" fmla="*/ 693642 h 896842"/>
              <a:gd name="connsiteX15" fmla="*/ 78869 w 1044069"/>
              <a:gd name="connsiteY15" fmla="*/ 724122 h 896842"/>
              <a:gd name="connsiteX16" fmla="*/ 99189 w 1044069"/>
              <a:gd name="connsiteY16" fmla="*/ 754602 h 896842"/>
              <a:gd name="connsiteX17" fmla="*/ 129669 w 1044069"/>
              <a:gd name="connsiteY17" fmla="*/ 774922 h 896842"/>
              <a:gd name="connsiteX18" fmla="*/ 170309 w 1044069"/>
              <a:gd name="connsiteY18" fmla="*/ 805402 h 896842"/>
              <a:gd name="connsiteX19" fmla="*/ 241429 w 1044069"/>
              <a:gd name="connsiteY19" fmla="*/ 835882 h 896842"/>
              <a:gd name="connsiteX20" fmla="*/ 282069 w 1044069"/>
              <a:gd name="connsiteY20" fmla="*/ 856202 h 896842"/>
              <a:gd name="connsiteX21" fmla="*/ 383669 w 1044069"/>
              <a:gd name="connsiteY21" fmla="*/ 886682 h 896842"/>
              <a:gd name="connsiteX22" fmla="*/ 454789 w 1044069"/>
              <a:gd name="connsiteY22" fmla="*/ 896842 h 896842"/>
              <a:gd name="connsiteX23" fmla="*/ 657989 w 1044069"/>
              <a:gd name="connsiteY23" fmla="*/ 886682 h 896842"/>
              <a:gd name="connsiteX24" fmla="*/ 688469 w 1044069"/>
              <a:gd name="connsiteY24" fmla="*/ 866362 h 896842"/>
              <a:gd name="connsiteX25" fmla="*/ 718949 w 1044069"/>
              <a:gd name="connsiteY25" fmla="*/ 856202 h 896842"/>
              <a:gd name="connsiteX26" fmla="*/ 759589 w 1044069"/>
              <a:gd name="connsiteY26" fmla="*/ 835882 h 896842"/>
              <a:gd name="connsiteX27" fmla="*/ 790069 w 1044069"/>
              <a:gd name="connsiteY27" fmla="*/ 825722 h 896842"/>
              <a:gd name="connsiteX28" fmla="*/ 851029 w 1044069"/>
              <a:gd name="connsiteY28" fmla="*/ 774922 h 896842"/>
              <a:gd name="connsiteX29" fmla="*/ 881509 w 1044069"/>
              <a:gd name="connsiteY29" fmla="*/ 764762 h 896842"/>
              <a:gd name="connsiteX30" fmla="*/ 942469 w 1044069"/>
              <a:gd name="connsiteY30" fmla="*/ 703802 h 896842"/>
              <a:gd name="connsiteX31" fmla="*/ 972949 w 1044069"/>
              <a:gd name="connsiteY31" fmla="*/ 642842 h 896842"/>
              <a:gd name="connsiteX32" fmla="*/ 993269 w 1044069"/>
              <a:gd name="connsiteY32" fmla="*/ 612362 h 896842"/>
              <a:gd name="connsiteX33" fmla="*/ 1013589 w 1044069"/>
              <a:gd name="connsiteY33" fmla="*/ 551402 h 896842"/>
              <a:gd name="connsiteX34" fmla="*/ 1033909 w 1044069"/>
              <a:gd name="connsiteY34" fmla="*/ 490442 h 896842"/>
              <a:gd name="connsiteX35" fmla="*/ 1044069 w 1044069"/>
              <a:gd name="connsiteY35" fmla="*/ 459962 h 896842"/>
              <a:gd name="connsiteX36" fmla="*/ 1033909 w 1044069"/>
              <a:gd name="connsiteY36" fmla="*/ 226282 h 896842"/>
              <a:gd name="connsiteX37" fmla="*/ 1023749 w 1044069"/>
              <a:gd name="connsiteY37" fmla="*/ 195802 h 896842"/>
              <a:gd name="connsiteX38" fmla="*/ 983109 w 1044069"/>
              <a:gd name="connsiteY38" fmla="*/ 134842 h 896842"/>
              <a:gd name="connsiteX39" fmla="*/ 932309 w 1044069"/>
              <a:gd name="connsiteY39" fmla="*/ 73882 h 896842"/>
              <a:gd name="connsiteX40" fmla="*/ 911989 w 1044069"/>
              <a:gd name="connsiteY40" fmla="*/ 43402 h 896842"/>
              <a:gd name="connsiteX41" fmla="*/ 779909 w 1044069"/>
              <a:gd name="connsiteY41" fmla="*/ 23082 h 89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44069" h="896842">
                <a:moveTo>
                  <a:pt x="637669" y="23082"/>
                </a:moveTo>
                <a:cubicBezTo>
                  <a:pt x="627509" y="16309"/>
                  <a:pt x="619376" y="3524"/>
                  <a:pt x="607189" y="2762"/>
                </a:cubicBezTo>
                <a:cubicBezTo>
                  <a:pt x="562999" y="0"/>
                  <a:pt x="477303" y="9834"/>
                  <a:pt x="424309" y="23082"/>
                </a:cubicBezTo>
                <a:cubicBezTo>
                  <a:pt x="413919" y="25679"/>
                  <a:pt x="404127" y="30300"/>
                  <a:pt x="393829" y="33242"/>
                </a:cubicBezTo>
                <a:cubicBezTo>
                  <a:pt x="380403" y="37078"/>
                  <a:pt x="366736" y="40015"/>
                  <a:pt x="353189" y="43402"/>
                </a:cubicBezTo>
                <a:cubicBezTo>
                  <a:pt x="343029" y="50175"/>
                  <a:pt x="333631" y="58261"/>
                  <a:pt x="322709" y="63722"/>
                </a:cubicBezTo>
                <a:cubicBezTo>
                  <a:pt x="313130" y="68511"/>
                  <a:pt x="301528" y="68569"/>
                  <a:pt x="292229" y="73882"/>
                </a:cubicBezTo>
                <a:cubicBezTo>
                  <a:pt x="206116" y="123090"/>
                  <a:pt x="290995" y="91227"/>
                  <a:pt x="221109" y="114522"/>
                </a:cubicBezTo>
                <a:cubicBezTo>
                  <a:pt x="190629" y="138229"/>
                  <a:pt x="156973" y="158338"/>
                  <a:pt x="129669" y="185642"/>
                </a:cubicBezTo>
                <a:lnTo>
                  <a:pt x="68709" y="246602"/>
                </a:lnTo>
                <a:cubicBezTo>
                  <a:pt x="65322" y="256762"/>
                  <a:pt x="63338" y="267503"/>
                  <a:pt x="58549" y="277082"/>
                </a:cubicBezTo>
                <a:cubicBezTo>
                  <a:pt x="53088" y="288004"/>
                  <a:pt x="44287" y="296960"/>
                  <a:pt x="38229" y="307562"/>
                </a:cubicBezTo>
                <a:cubicBezTo>
                  <a:pt x="30715" y="320712"/>
                  <a:pt x="24682" y="334655"/>
                  <a:pt x="17909" y="348202"/>
                </a:cubicBezTo>
                <a:cubicBezTo>
                  <a:pt x="0" y="473562"/>
                  <a:pt x="1336" y="431927"/>
                  <a:pt x="17909" y="622522"/>
                </a:cubicBezTo>
                <a:cubicBezTo>
                  <a:pt x="19222" y="637627"/>
                  <a:pt x="42564" y="685487"/>
                  <a:pt x="48389" y="693642"/>
                </a:cubicBezTo>
                <a:cubicBezTo>
                  <a:pt x="56740" y="705334"/>
                  <a:pt x="69671" y="713084"/>
                  <a:pt x="78869" y="724122"/>
                </a:cubicBezTo>
                <a:cubicBezTo>
                  <a:pt x="86686" y="733503"/>
                  <a:pt x="90555" y="745968"/>
                  <a:pt x="99189" y="754602"/>
                </a:cubicBezTo>
                <a:cubicBezTo>
                  <a:pt x="107823" y="763236"/>
                  <a:pt x="119733" y="767825"/>
                  <a:pt x="129669" y="774922"/>
                </a:cubicBezTo>
                <a:cubicBezTo>
                  <a:pt x="143448" y="784764"/>
                  <a:pt x="155950" y="796427"/>
                  <a:pt x="170309" y="805402"/>
                </a:cubicBezTo>
                <a:cubicBezTo>
                  <a:pt x="219322" y="836035"/>
                  <a:pt x="197433" y="817027"/>
                  <a:pt x="241429" y="835882"/>
                </a:cubicBezTo>
                <a:cubicBezTo>
                  <a:pt x="255350" y="841848"/>
                  <a:pt x="268007" y="850577"/>
                  <a:pt x="282069" y="856202"/>
                </a:cubicBezTo>
                <a:cubicBezTo>
                  <a:pt x="304160" y="865038"/>
                  <a:pt x="356225" y="881692"/>
                  <a:pt x="383669" y="886682"/>
                </a:cubicBezTo>
                <a:cubicBezTo>
                  <a:pt x="407230" y="890966"/>
                  <a:pt x="431082" y="893455"/>
                  <a:pt x="454789" y="896842"/>
                </a:cubicBezTo>
                <a:cubicBezTo>
                  <a:pt x="522522" y="893455"/>
                  <a:pt x="590741" y="895454"/>
                  <a:pt x="657989" y="886682"/>
                </a:cubicBezTo>
                <a:cubicBezTo>
                  <a:pt x="670097" y="885103"/>
                  <a:pt x="677547" y="871823"/>
                  <a:pt x="688469" y="866362"/>
                </a:cubicBezTo>
                <a:cubicBezTo>
                  <a:pt x="698048" y="861573"/>
                  <a:pt x="709105" y="860421"/>
                  <a:pt x="718949" y="856202"/>
                </a:cubicBezTo>
                <a:cubicBezTo>
                  <a:pt x="732870" y="850236"/>
                  <a:pt x="745668" y="841848"/>
                  <a:pt x="759589" y="835882"/>
                </a:cubicBezTo>
                <a:cubicBezTo>
                  <a:pt x="769433" y="831663"/>
                  <a:pt x="780490" y="830511"/>
                  <a:pt x="790069" y="825722"/>
                </a:cubicBezTo>
                <a:cubicBezTo>
                  <a:pt x="856551" y="792481"/>
                  <a:pt x="783619" y="819862"/>
                  <a:pt x="851029" y="774922"/>
                </a:cubicBezTo>
                <a:cubicBezTo>
                  <a:pt x="859940" y="768981"/>
                  <a:pt x="871349" y="768149"/>
                  <a:pt x="881509" y="764762"/>
                </a:cubicBezTo>
                <a:cubicBezTo>
                  <a:pt x="901829" y="744442"/>
                  <a:pt x="926529" y="727712"/>
                  <a:pt x="942469" y="703802"/>
                </a:cubicBezTo>
                <a:cubicBezTo>
                  <a:pt x="1000703" y="616451"/>
                  <a:pt x="930885" y="726970"/>
                  <a:pt x="972949" y="642842"/>
                </a:cubicBezTo>
                <a:cubicBezTo>
                  <a:pt x="978410" y="631920"/>
                  <a:pt x="988310" y="623520"/>
                  <a:pt x="993269" y="612362"/>
                </a:cubicBezTo>
                <a:cubicBezTo>
                  <a:pt x="1001968" y="592789"/>
                  <a:pt x="1006816" y="571722"/>
                  <a:pt x="1013589" y="551402"/>
                </a:cubicBezTo>
                <a:lnTo>
                  <a:pt x="1033909" y="490442"/>
                </a:lnTo>
                <a:lnTo>
                  <a:pt x="1044069" y="459962"/>
                </a:lnTo>
                <a:cubicBezTo>
                  <a:pt x="1040682" y="382069"/>
                  <a:pt x="1039889" y="304019"/>
                  <a:pt x="1033909" y="226282"/>
                </a:cubicBezTo>
                <a:cubicBezTo>
                  <a:pt x="1033088" y="215604"/>
                  <a:pt x="1028950" y="205164"/>
                  <a:pt x="1023749" y="195802"/>
                </a:cubicBezTo>
                <a:cubicBezTo>
                  <a:pt x="1011889" y="174454"/>
                  <a:pt x="994031" y="156685"/>
                  <a:pt x="983109" y="134842"/>
                </a:cubicBezTo>
                <a:cubicBezTo>
                  <a:pt x="957328" y="83280"/>
                  <a:pt x="975391" y="102603"/>
                  <a:pt x="932309" y="73882"/>
                </a:cubicBezTo>
                <a:cubicBezTo>
                  <a:pt x="925536" y="63722"/>
                  <a:pt x="920623" y="52036"/>
                  <a:pt x="911989" y="43402"/>
                </a:cubicBezTo>
                <a:cubicBezTo>
                  <a:pt x="872883" y="4296"/>
                  <a:pt x="839490" y="23082"/>
                  <a:pt x="779909" y="23082"/>
                </a:cubicBezTo>
              </a:path>
            </a:pathLst>
          </a:cu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3542056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52400"/>
            <a:ext cx="9036496" cy="900336"/>
          </a:xfrm>
        </p:spPr>
        <p:txBody>
          <a:bodyPr>
            <a:noAutofit/>
          </a:bodyPr>
          <a:lstStyle/>
          <a:p>
            <a:pPr eaLnBrk="1" hangingPunct="1"/>
            <a:r>
              <a:rPr lang="ru-RU" altLang="ru-RU" sz="3200" b="1" dirty="0" smtClean="0"/>
              <a:t>Основные понятия финансовых расчетов:</a:t>
            </a:r>
          </a:p>
        </p:txBody>
      </p:sp>
      <p:sp>
        <p:nvSpPr>
          <p:cNvPr id="15363" name="Rectangle 3"/>
          <p:cNvSpPr>
            <a:spLocks noGrp="1" noChangeArrowheads="1"/>
          </p:cNvSpPr>
          <p:nvPr>
            <p:ph type="body" idx="1"/>
          </p:nvPr>
        </p:nvSpPr>
        <p:spPr>
          <a:xfrm>
            <a:off x="179512" y="1125091"/>
            <a:ext cx="8856984" cy="5328245"/>
          </a:xfrm>
        </p:spPr>
        <p:txBody>
          <a:bodyPr>
            <a:noAutofit/>
          </a:bodyPr>
          <a:lstStyle/>
          <a:p>
            <a:pPr algn="just" eaLnBrk="1" hangingPunct="1">
              <a:lnSpc>
                <a:spcPct val="80000"/>
              </a:lnSpc>
              <a:spcBef>
                <a:spcPts val="0"/>
              </a:spcBef>
              <a:spcAft>
                <a:spcPts val="600"/>
              </a:spcAft>
            </a:pPr>
            <a:r>
              <a:rPr lang="ru-RU" altLang="ru-RU" sz="2800" b="1" i="1" dirty="0" smtClean="0">
                <a:latin typeface="Cambria" pitchFamily="18" charset="0"/>
              </a:rPr>
              <a:t>Приведенная стоимость</a:t>
            </a:r>
            <a:r>
              <a:rPr lang="ru-RU" altLang="ru-RU" sz="2400" b="1" i="1" dirty="0" smtClean="0">
                <a:latin typeface="Cambria" pitchFamily="18" charset="0"/>
              </a:rPr>
              <a:t> </a:t>
            </a:r>
            <a:r>
              <a:rPr lang="ru-RU" altLang="ru-RU" sz="2400" dirty="0" smtClean="0">
                <a:latin typeface="Cambria" pitchFamily="18" charset="0"/>
              </a:rPr>
              <a:t>– это основная капитальная сумма. Если на депозит в банке вкладывается 500 руб., то эта величина представляет собой капитал или приведенную стоимость вложенных денег. Если берется ссуда размером 1500 руб. на приобретение автомобиля, то данная сумма будет основной или приведенной стоимостью ссуды. Может быть как положительной, та и отрицательной.</a:t>
            </a:r>
          </a:p>
          <a:p>
            <a:pPr algn="just">
              <a:lnSpc>
                <a:spcPct val="80000"/>
              </a:lnSpc>
              <a:spcBef>
                <a:spcPts val="0"/>
              </a:spcBef>
              <a:spcAft>
                <a:spcPts val="600"/>
              </a:spcAft>
            </a:pPr>
            <a:r>
              <a:rPr lang="ru-RU" altLang="ru-RU" sz="2800" b="1" i="1" dirty="0" smtClean="0">
                <a:latin typeface="Cambria" pitchFamily="18" charset="0"/>
              </a:rPr>
              <a:t>Будущая стоимость </a:t>
            </a:r>
            <a:r>
              <a:rPr lang="ru-RU" altLang="ru-RU" sz="2400" dirty="0" smtClean="0">
                <a:latin typeface="Cambria" pitchFamily="18" charset="0"/>
              </a:rPr>
              <a:t>– представляет собой сумму приведенной стоимости и начисленной по ней процентам. Если на депозит вкладывается 50000 руб. на пять лет под 6% годовых, то в конце срока можно получить 63123,8 руб.  Если берется ссуда на три года в размере 150000 руб. под 7% годовых, то в конце срока надо будет выплатить 166731,6 руб. , т.е. вернуть основную сумму плюс </a:t>
            </a:r>
            <a:r>
              <a:rPr lang="ru-RU" altLang="ru-RU" sz="2400" dirty="0">
                <a:latin typeface="Cambria" pitchFamily="18" charset="0"/>
              </a:rPr>
              <a:t>проценты. Может быть как положительной, та и отрицательной</a:t>
            </a:r>
            <a:r>
              <a:rPr lang="ru-RU" altLang="ru-RU" sz="2400" dirty="0" smtClean="0">
                <a:latin typeface="Cambria" pitchFamily="18" charset="0"/>
              </a:rPr>
              <a:t>.</a:t>
            </a:r>
          </a:p>
        </p:txBody>
      </p:sp>
    </p:spTree>
    <p:extLst>
      <p:ext uri="{BB962C8B-B14F-4D97-AF65-F5344CB8AC3E}">
        <p14:creationId xmlns:p14="http://schemas.microsoft.com/office/powerpoint/2010/main" val="4197593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52400"/>
            <a:ext cx="9036496" cy="900336"/>
          </a:xfrm>
        </p:spPr>
        <p:txBody>
          <a:bodyPr>
            <a:noAutofit/>
          </a:bodyPr>
          <a:lstStyle/>
          <a:p>
            <a:pPr eaLnBrk="1" hangingPunct="1"/>
            <a:r>
              <a:rPr lang="ru-RU" altLang="ru-RU" sz="3200" b="1" dirty="0" smtClean="0"/>
              <a:t>Основные понятия финансовых расчетов:</a:t>
            </a:r>
          </a:p>
        </p:txBody>
      </p:sp>
      <p:sp>
        <p:nvSpPr>
          <p:cNvPr id="15363" name="Rectangle 3"/>
          <p:cNvSpPr>
            <a:spLocks noGrp="1" noChangeArrowheads="1"/>
          </p:cNvSpPr>
          <p:nvPr>
            <p:ph type="body" idx="1"/>
          </p:nvPr>
        </p:nvSpPr>
        <p:spPr>
          <a:xfrm>
            <a:off x="179513" y="1196999"/>
            <a:ext cx="8712968" cy="5040313"/>
          </a:xfrm>
        </p:spPr>
        <p:txBody>
          <a:bodyPr>
            <a:normAutofit fontScale="85000" lnSpcReduction="10000"/>
          </a:bodyPr>
          <a:lstStyle/>
          <a:p>
            <a:pPr algn="just"/>
            <a:r>
              <a:rPr lang="ru-RU" altLang="ru-RU" sz="3200" b="1" i="1" dirty="0">
                <a:latin typeface="Cambria" pitchFamily="18" charset="0"/>
              </a:rPr>
              <a:t>Взнос</a:t>
            </a:r>
            <a:r>
              <a:rPr lang="ru-RU" altLang="ru-RU" sz="2800" b="1" i="1" dirty="0">
                <a:latin typeface="Cambria" pitchFamily="18" charset="0"/>
              </a:rPr>
              <a:t> </a:t>
            </a:r>
            <a:r>
              <a:rPr lang="ru-RU" altLang="ru-RU" sz="2800" dirty="0">
                <a:latin typeface="Cambria" pitchFamily="18" charset="0"/>
              </a:rPr>
              <a:t>– </a:t>
            </a:r>
            <a:r>
              <a:rPr lang="ru-RU" altLang="ru-RU" sz="2600" dirty="0">
                <a:latin typeface="Cambria" pitchFamily="18" charset="0"/>
              </a:rPr>
              <a:t>может быть либо капитал, либо капитал и начисленные на него проценты. Если на депозит каждый месяц вкладывается 100 руб. – это взнос. Если для погашения ссуды взнос составляет 153 </a:t>
            </a:r>
            <a:r>
              <a:rPr lang="ru-RU" altLang="ru-RU" sz="2600" dirty="0" err="1">
                <a:latin typeface="Cambria" pitchFamily="18" charset="0"/>
              </a:rPr>
              <a:t>руб</a:t>
            </a:r>
            <a:r>
              <a:rPr lang="ru-RU" altLang="ru-RU" sz="2600" dirty="0">
                <a:latin typeface="Cambria" pitchFamily="18" charset="0"/>
              </a:rPr>
              <a:t>,  то он состоит из основной суммы и начисленных процентов.</a:t>
            </a:r>
          </a:p>
          <a:p>
            <a:pPr algn="just" eaLnBrk="1" hangingPunct="1"/>
            <a:r>
              <a:rPr lang="ru-RU" altLang="ru-RU" sz="2800" b="1" i="1" dirty="0" smtClean="0">
                <a:latin typeface="Cambria" pitchFamily="18" charset="0"/>
              </a:rPr>
              <a:t>Процентная </a:t>
            </a:r>
            <a:r>
              <a:rPr lang="ru-RU" altLang="ru-RU" sz="2800" b="1" i="1" dirty="0">
                <a:latin typeface="Cambria" pitchFamily="18" charset="0"/>
              </a:rPr>
              <a:t>ставка </a:t>
            </a:r>
            <a:r>
              <a:rPr lang="ru-RU" altLang="ru-RU" sz="2300" dirty="0" smtClean="0">
                <a:latin typeface="Cambria" pitchFamily="18" charset="0"/>
              </a:rPr>
              <a:t>– </a:t>
            </a:r>
            <a:r>
              <a:rPr lang="ru-RU" altLang="ru-RU" sz="2600" dirty="0" smtClean="0">
                <a:latin typeface="Cambria" pitchFamily="18" charset="0"/>
              </a:rPr>
              <a:t>часть основной суммы (в процентах), начисляемая за определенный период (как правило, за год). Например, деньги вложены на депозит с процентной ставкой 5,5% годовых. Или процентная ставка ссуды составляет 15% в год.</a:t>
            </a:r>
          </a:p>
          <a:p>
            <a:pPr algn="just" eaLnBrk="1" hangingPunct="1"/>
            <a:r>
              <a:rPr lang="ru-RU" altLang="ru-RU" sz="2800" b="1" i="1" dirty="0">
                <a:latin typeface="Cambria" pitchFamily="18" charset="0"/>
              </a:rPr>
              <a:t>Период начисления </a:t>
            </a:r>
            <a:r>
              <a:rPr lang="ru-RU" altLang="ru-RU" sz="2300" dirty="0" smtClean="0">
                <a:latin typeface="Cambria" pitchFamily="18" charset="0"/>
              </a:rPr>
              <a:t>– </a:t>
            </a:r>
            <a:r>
              <a:rPr lang="ru-RU" altLang="ru-RU" sz="2600" dirty="0" smtClean="0">
                <a:latin typeface="Cambria" pitchFamily="18" charset="0"/>
              </a:rPr>
              <a:t>промежуток времени, по истечении которого проценты (например, ежеквартальные выплаты по депозитам или выплаты по ссуде).</a:t>
            </a:r>
          </a:p>
          <a:p>
            <a:pPr algn="just"/>
            <a:r>
              <a:rPr lang="ru-RU" altLang="ru-RU" sz="2800" b="1" i="1" dirty="0" smtClean="0">
                <a:latin typeface="Cambria" pitchFamily="18" charset="0"/>
              </a:rPr>
              <a:t>Срок </a:t>
            </a:r>
            <a:r>
              <a:rPr lang="ru-RU" altLang="ru-RU" sz="2300" dirty="0">
                <a:latin typeface="Cambria" pitchFamily="18" charset="0"/>
              </a:rPr>
              <a:t>– </a:t>
            </a:r>
            <a:r>
              <a:rPr lang="ru-RU" altLang="ru-RU" sz="2600" dirty="0">
                <a:latin typeface="Cambria" pitchFamily="18" charset="0"/>
              </a:rPr>
              <a:t>промежуток </a:t>
            </a:r>
            <a:r>
              <a:rPr lang="ru-RU" altLang="ru-RU" sz="2600" dirty="0" smtClean="0">
                <a:latin typeface="Cambria" pitchFamily="18" charset="0"/>
              </a:rPr>
              <a:t>времени, на который вкладываются или берутся в кредит  деньги .</a:t>
            </a:r>
          </a:p>
        </p:txBody>
      </p:sp>
    </p:spTree>
    <p:extLst>
      <p:ext uri="{BB962C8B-B14F-4D97-AF65-F5344CB8AC3E}">
        <p14:creationId xmlns:p14="http://schemas.microsoft.com/office/powerpoint/2010/main" val="828521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AutoShape 4"/>
          <p:cNvSpPr>
            <a:spLocks noGrp="1" noChangeArrowheads="1"/>
          </p:cNvSpPr>
          <p:nvPr>
            <p:ph type="ctrTitle"/>
          </p:nvPr>
        </p:nvSpPr>
        <p:spPr/>
        <p:txBody>
          <a:bodyPr>
            <a:normAutofit/>
          </a:bodyPr>
          <a:lstStyle/>
          <a:p>
            <a:pPr eaLnBrk="1" hangingPunct="1"/>
            <a:r>
              <a:rPr lang="ru-RU" altLang="ru-RU" dirty="0" smtClean="0"/>
              <a:t>Функции для анализа потоков платежей</a:t>
            </a:r>
          </a:p>
        </p:txBody>
      </p:sp>
      <p:sp>
        <p:nvSpPr>
          <p:cNvPr id="14341" name="Rectangle 5"/>
          <p:cNvSpPr>
            <a:spLocks noGrp="1" noChangeArrowheads="1"/>
          </p:cNvSpPr>
          <p:nvPr>
            <p:ph type="subTitle" idx="1"/>
          </p:nvPr>
        </p:nvSpPr>
        <p:spPr>
          <a:xfrm>
            <a:off x="685800" y="3611607"/>
            <a:ext cx="8206680" cy="1199704"/>
          </a:xfrm>
        </p:spPr>
        <p:txBody>
          <a:bodyPr>
            <a:normAutofit/>
          </a:bodyPr>
          <a:lstStyle/>
          <a:p>
            <a:pPr eaLnBrk="1" hangingPunct="1"/>
            <a:r>
              <a:rPr lang="ru-RU" altLang="ru-RU" sz="3600" b="1" dirty="0" smtClean="0">
                <a:latin typeface="Cambria" pitchFamily="18" charset="0"/>
              </a:rPr>
              <a:t>Функции БС, ПС, КПЕР, ПЛТ, СТАВКА</a:t>
            </a:r>
          </a:p>
        </p:txBody>
      </p:sp>
    </p:spTree>
    <p:extLst>
      <p:ext uri="{BB962C8B-B14F-4D97-AF65-F5344CB8AC3E}">
        <p14:creationId xmlns:p14="http://schemas.microsoft.com/office/powerpoint/2010/main" val="9170242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3000" fill="hold"/>
                                        <p:tgtEl>
                                          <p:spTgt spid="14340"/>
                                        </p:tgtEl>
                                        <p:attrNameLst>
                                          <p:attrName>ppt_w</p:attrName>
                                        </p:attrNameLst>
                                      </p:cBhvr>
                                      <p:tavLst>
                                        <p:tav tm="0">
                                          <p:val>
                                            <p:fltVal val="0"/>
                                          </p:val>
                                        </p:tav>
                                        <p:tav tm="100000">
                                          <p:val>
                                            <p:strVal val="#ppt_w"/>
                                          </p:val>
                                        </p:tav>
                                      </p:tavLst>
                                    </p:anim>
                                    <p:anim calcmode="lin" valueType="num">
                                      <p:cBhvr>
                                        <p:cTn id="8" dur="3000" fill="hold"/>
                                        <p:tgtEl>
                                          <p:spTgt spid="1434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7" presetClass="entr" presetSubtype="0" fill="hold" nodeType="clickEffect">
                                  <p:stCondLst>
                                    <p:cond delay="0"/>
                                  </p:stCondLst>
                                  <p:iterate type="lt">
                                    <p:tmPct val="50000"/>
                                  </p:iterate>
                                  <p:childTnLst>
                                    <p:set>
                                      <p:cBhvr>
                                        <p:cTn id="12" dur="1" fill="hold">
                                          <p:stCondLst>
                                            <p:cond delay="0"/>
                                          </p:stCondLst>
                                        </p:cTn>
                                        <p:tgtEl>
                                          <p:spTgt spid="14341">
                                            <p:txEl>
                                              <p:pRg st="0" end="0"/>
                                            </p:txEl>
                                          </p:spTgt>
                                        </p:tgtEl>
                                        <p:attrNameLst>
                                          <p:attrName>style.visibility</p:attrName>
                                        </p:attrNameLst>
                                      </p:cBhvr>
                                      <p:to>
                                        <p:strVal val="visible"/>
                                      </p:to>
                                    </p:set>
                                    <p:anim calcmode="discrete" valueType="clr">
                                      <p:cBhvr override="childStyle">
                                        <p:cTn id="13" dur="500"/>
                                        <p:tgtEl>
                                          <p:spTgt spid="1434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500"/>
                                        <p:tgtEl>
                                          <p:spTgt spid="14341">
                                            <p:txEl>
                                              <p:pRg st="0" end="0"/>
                                            </p:txEl>
                                          </p:spTgt>
                                        </p:tgtEl>
                                        <p:attrNameLst>
                                          <p:attrName>fillcolor</p:attrName>
                                        </p:attrNameLst>
                                      </p:cBhvr>
                                      <p:tavLst>
                                        <p:tav tm="0">
                                          <p:val>
                                            <p:clrVal>
                                              <a:schemeClr val="accent2"/>
                                            </p:clrVal>
                                          </p:val>
                                        </p:tav>
                                        <p:tav tm="50000">
                                          <p:val>
                                            <p:clrVal>
                                              <a:schemeClr val="hlink"/>
                                            </p:clrVal>
                                          </p:val>
                                        </p:tav>
                                      </p:tavLst>
                                    </p:anim>
                                    <p:set>
                                      <p:cBhvr>
                                        <p:cTn id="15" dur="500"/>
                                        <p:tgtEl>
                                          <p:spTgt spid="14341">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1262517624"/>
              </p:ext>
            </p:extLst>
          </p:nvPr>
        </p:nvGraphicFramePr>
        <p:xfrm>
          <a:off x="395536" y="1772816"/>
          <a:ext cx="8496944" cy="3742928"/>
        </p:xfrm>
        <a:graphic>
          <a:graphicData uri="http://schemas.openxmlformats.org/drawingml/2006/table">
            <a:tbl>
              <a:tblPr>
                <a:tableStyleId>{5C22544A-7EE6-4342-B048-85BDC9FD1C3A}</a:tableStyleId>
              </a:tblPr>
              <a:tblGrid>
                <a:gridCol w="1593177"/>
                <a:gridCol w="1213849"/>
                <a:gridCol w="5689918"/>
              </a:tblGrid>
              <a:tr h="739475">
                <a:tc gridSpan="2">
                  <a:txBody>
                    <a:bodyPr/>
                    <a:lstStyle/>
                    <a:p>
                      <a:pPr algn="ctr">
                        <a:spcAft>
                          <a:spcPts val="0"/>
                        </a:spcAft>
                      </a:pPr>
                      <a:r>
                        <a:rPr lang="ru-RU" sz="2400" b="1" dirty="0">
                          <a:effectLst/>
                        </a:rPr>
                        <a:t>Наименование функции</a:t>
                      </a:r>
                      <a:endParaRPr lang="ru-RU" sz="2400" b="1" dirty="0">
                        <a:effectLst/>
                        <a:latin typeface="Times New Roman"/>
                        <a:ea typeface="Times New Roman"/>
                      </a:endParaRPr>
                    </a:p>
                  </a:txBody>
                  <a:tcPr marL="25400" marR="25400" marT="0" marB="0"/>
                </a:tc>
                <a:tc hMerge="1">
                  <a:txBody>
                    <a:bodyPr/>
                    <a:lstStyle/>
                    <a:p>
                      <a:endParaRPr lang="ru-RU"/>
                    </a:p>
                  </a:txBody>
                  <a:tcPr/>
                </a:tc>
                <a:tc rowSpan="2">
                  <a:txBody>
                    <a:bodyPr/>
                    <a:lstStyle/>
                    <a:p>
                      <a:pPr algn="ctr">
                        <a:spcAft>
                          <a:spcPts val="0"/>
                        </a:spcAft>
                      </a:pPr>
                      <a:r>
                        <a:rPr lang="ru-RU" sz="2400" b="1" dirty="0">
                          <a:effectLst/>
                        </a:rPr>
                        <a:t>Формат </a:t>
                      </a:r>
                      <a:r>
                        <a:rPr lang="ru-RU" sz="2400" b="1" dirty="0" smtClean="0">
                          <a:effectLst/>
                        </a:rPr>
                        <a:t>функции</a:t>
                      </a:r>
                      <a:r>
                        <a:rPr lang="ru-RU" sz="2000" dirty="0">
                          <a:effectLst/>
                        </a:rPr>
                        <a:t> </a:t>
                      </a:r>
                      <a:endParaRPr lang="ru-RU" sz="2000" dirty="0">
                        <a:effectLst/>
                        <a:latin typeface="Times New Roman"/>
                        <a:ea typeface="Times New Roman"/>
                      </a:endParaRPr>
                    </a:p>
                  </a:txBody>
                  <a:tcPr marL="25400" marR="25400" marT="0" marB="0" anchor="ctr"/>
                </a:tc>
              </a:tr>
              <a:tr h="806232">
                <a:tc>
                  <a:txBody>
                    <a:bodyPr/>
                    <a:lstStyle/>
                    <a:p>
                      <a:pPr algn="ctr">
                        <a:spcAft>
                          <a:spcPts val="0"/>
                        </a:spcAft>
                      </a:pPr>
                      <a:r>
                        <a:rPr lang="ru-RU" sz="2000">
                          <a:effectLst/>
                        </a:rPr>
                        <a:t>Англоязычная версия</a:t>
                      </a:r>
                      <a:endParaRPr lang="ru-RU" sz="2000">
                        <a:effectLst/>
                        <a:latin typeface="Times New Roman"/>
                        <a:ea typeface="Times New Roman"/>
                      </a:endParaRPr>
                    </a:p>
                  </a:txBody>
                  <a:tcPr marL="25400" marR="25400" marT="0" marB="0"/>
                </a:tc>
                <a:tc>
                  <a:txBody>
                    <a:bodyPr/>
                    <a:lstStyle/>
                    <a:p>
                      <a:pPr algn="ctr">
                        <a:spcAft>
                          <a:spcPts val="0"/>
                        </a:spcAft>
                      </a:pPr>
                      <a:r>
                        <a:rPr lang="ru-RU" sz="2000" dirty="0">
                          <a:effectLst/>
                        </a:rPr>
                        <a:t>Русская версия</a:t>
                      </a:r>
                      <a:endParaRPr lang="ru-RU" sz="2000" dirty="0">
                        <a:effectLst/>
                        <a:latin typeface="Times New Roman"/>
                        <a:ea typeface="Times New Roman"/>
                      </a:endParaRPr>
                    </a:p>
                  </a:txBody>
                  <a:tcPr marL="25400" marR="25400" marT="0" marB="0"/>
                </a:tc>
                <a:tc vMerge="1">
                  <a:txBody>
                    <a:bodyPr/>
                    <a:lstStyle/>
                    <a:p>
                      <a:pPr>
                        <a:spcAft>
                          <a:spcPts val="0"/>
                        </a:spcAft>
                      </a:pPr>
                      <a:endParaRPr lang="ru-RU" sz="2000" dirty="0">
                        <a:effectLst/>
                        <a:latin typeface="Times New Roman"/>
                        <a:ea typeface="Times New Roman"/>
                      </a:endParaRPr>
                    </a:p>
                  </a:txBody>
                  <a:tcPr marL="25400" marR="25400" marT="0" marB="0"/>
                </a:tc>
              </a:tr>
              <a:tr h="431360">
                <a:tc>
                  <a:txBody>
                    <a:bodyPr/>
                    <a:lstStyle/>
                    <a:p>
                      <a:pPr algn="ctr">
                        <a:spcAft>
                          <a:spcPts val="0"/>
                        </a:spcAft>
                      </a:pPr>
                      <a:r>
                        <a:rPr lang="en-US" sz="2400" b="1" dirty="0">
                          <a:effectLst/>
                          <a:latin typeface="Calibri" pitchFamily="34" charset="0"/>
                        </a:rPr>
                        <a:t>FV</a:t>
                      </a:r>
                      <a:endParaRPr lang="ru-RU" sz="2400" b="1" dirty="0">
                        <a:effectLst/>
                        <a:latin typeface="Calibri" pitchFamily="34" charset="0"/>
                        <a:ea typeface="Times New Roman"/>
                      </a:endParaRPr>
                    </a:p>
                  </a:txBody>
                  <a:tcPr marL="25400" marR="25400" marT="0" marB="0"/>
                </a:tc>
                <a:tc>
                  <a:txBody>
                    <a:bodyPr/>
                    <a:lstStyle/>
                    <a:p>
                      <a:pPr algn="ctr">
                        <a:spcAft>
                          <a:spcPts val="0"/>
                        </a:spcAft>
                      </a:pPr>
                      <a:r>
                        <a:rPr lang="ru-RU" sz="2400" b="1" dirty="0" smtClean="0">
                          <a:effectLst/>
                          <a:latin typeface="Calibri" pitchFamily="34" charset="0"/>
                        </a:rPr>
                        <a:t>Б</a:t>
                      </a:r>
                      <a:r>
                        <a:rPr lang="en-US" sz="2400" b="1" dirty="0" smtClean="0">
                          <a:effectLst/>
                          <a:latin typeface="Calibri" pitchFamily="34" charset="0"/>
                        </a:rPr>
                        <a:t>C</a:t>
                      </a:r>
                      <a:endParaRPr lang="ru-RU" sz="2400" b="1" dirty="0">
                        <a:effectLst/>
                        <a:latin typeface="Calibri" pitchFamily="34" charset="0"/>
                        <a:ea typeface="Times New Roman"/>
                      </a:endParaRPr>
                    </a:p>
                  </a:txBody>
                  <a:tcPr marL="25400" marR="25400" marT="0" marB="0"/>
                </a:tc>
                <a:tc>
                  <a:txBody>
                    <a:bodyPr/>
                    <a:lstStyle/>
                    <a:p>
                      <a:pPr>
                        <a:spcAft>
                          <a:spcPts val="0"/>
                        </a:spcAft>
                      </a:pPr>
                      <a:r>
                        <a:rPr lang="ru-RU" sz="2400" b="1" dirty="0" smtClean="0">
                          <a:effectLst/>
                          <a:latin typeface="Calibri" pitchFamily="34" charset="0"/>
                        </a:rPr>
                        <a:t>БС(ставка</a:t>
                      </a:r>
                      <a:r>
                        <a:rPr lang="ru-RU" sz="2400" b="1" dirty="0">
                          <a:effectLst/>
                          <a:latin typeface="Calibri" pitchFamily="34" charset="0"/>
                        </a:rPr>
                        <a:t>; </a:t>
                      </a:r>
                      <a:r>
                        <a:rPr lang="ru-RU" sz="2400" b="1" dirty="0" err="1">
                          <a:effectLst/>
                          <a:latin typeface="Calibri" pitchFamily="34" charset="0"/>
                        </a:rPr>
                        <a:t>кпер</a:t>
                      </a:r>
                      <a:r>
                        <a:rPr lang="ru-RU" sz="2400" b="1" dirty="0">
                          <a:effectLst/>
                          <a:latin typeface="Calibri" pitchFamily="34" charset="0"/>
                        </a:rPr>
                        <a:t>; платеж; </a:t>
                      </a:r>
                      <a:r>
                        <a:rPr lang="ru-RU" sz="2400" b="1" dirty="0" err="1">
                          <a:effectLst/>
                          <a:latin typeface="Calibri" pitchFamily="34" charset="0"/>
                        </a:rPr>
                        <a:t>нс</a:t>
                      </a:r>
                      <a:r>
                        <a:rPr lang="ru-RU" sz="2400" b="1" dirty="0">
                          <a:effectLst/>
                          <a:latin typeface="Calibri" pitchFamily="34" charset="0"/>
                        </a:rPr>
                        <a:t>; [тип])</a:t>
                      </a:r>
                      <a:endParaRPr lang="ru-RU" sz="2400" b="1" dirty="0">
                        <a:effectLst/>
                        <a:latin typeface="Calibri" pitchFamily="34" charset="0"/>
                        <a:ea typeface="Times New Roman"/>
                      </a:endParaRPr>
                    </a:p>
                  </a:txBody>
                  <a:tcPr marL="25400" marR="25400" marT="0" marB="0"/>
                </a:tc>
              </a:tr>
              <a:tr h="381291">
                <a:tc>
                  <a:txBody>
                    <a:bodyPr/>
                    <a:lstStyle/>
                    <a:p>
                      <a:pPr algn="ctr">
                        <a:spcAft>
                          <a:spcPts val="0"/>
                        </a:spcAft>
                      </a:pPr>
                      <a:r>
                        <a:rPr lang="en-US" sz="2400" b="1" dirty="0">
                          <a:effectLst/>
                          <a:latin typeface="Calibri" pitchFamily="34" charset="0"/>
                        </a:rPr>
                        <a:t>NPER</a:t>
                      </a:r>
                      <a:endParaRPr lang="ru-RU" sz="2400" b="1" dirty="0">
                        <a:effectLst/>
                        <a:latin typeface="Calibri" pitchFamily="34" charset="0"/>
                        <a:ea typeface="Times New Roman"/>
                      </a:endParaRPr>
                    </a:p>
                  </a:txBody>
                  <a:tcPr marL="25400" marR="25400" marT="0" marB="0"/>
                </a:tc>
                <a:tc>
                  <a:txBody>
                    <a:bodyPr/>
                    <a:lstStyle/>
                    <a:p>
                      <a:pPr algn="ctr">
                        <a:spcAft>
                          <a:spcPts val="0"/>
                        </a:spcAft>
                      </a:pPr>
                      <a:r>
                        <a:rPr lang="ru-RU" sz="2400" b="1" dirty="0">
                          <a:effectLst/>
                          <a:latin typeface="Calibri" pitchFamily="34" charset="0"/>
                        </a:rPr>
                        <a:t>КПЕР</a:t>
                      </a:r>
                      <a:endParaRPr lang="ru-RU" sz="2400" b="1" dirty="0">
                        <a:effectLst/>
                        <a:latin typeface="Calibri" pitchFamily="34" charset="0"/>
                        <a:ea typeface="Times New Roman"/>
                      </a:endParaRPr>
                    </a:p>
                  </a:txBody>
                  <a:tcPr marL="25400" marR="25400" marT="0" marB="0"/>
                </a:tc>
                <a:tc>
                  <a:txBody>
                    <a:bodyPr/>
                    <a:lstStyle/>
                    <a:p>
                      <a:pPr>
                        <a:spcAft>
                          <a:spcPts val="0"/>
                        </a:spcAft>
                      </a:pPr>
                      <a:r>
                        <a:rPr lang="ru-RU" sz="2400" b="1" dirty="0">
                          <a:effectLst/>
                          <a:latin typeface="Calibri" pitchFamily="34" charset="0"/>
                        </a:rPr>
                        <a:t>КПЕР(ставка; платеж; </a:t>
                      </a:r>
                      <a:r>
                        <a:rPr lang="ru-RU" sz="2400" b="1" dirty="0" err="1">
                          <a:effectLst/>
                          <a:latin typeface="Calibri" pitchFamily="34" charset="0"/>
                        </a:rPr>
                        <a:t>нз</a:t>
                      </a:r>
                      <a:r>
                        <a:rPr lang="ru-RU" sz="2400" b="1" dirty="0">
                          <a:effectLst/>
                          <a:latin typeface="Calibri" pitchFamily="34" charset="0"/>
                        </a:rPr>
                        <a:t>; </a:t>
                      </a:r>
                      <a:r>
                        <a:rPr lang="ru-RU" sz="2400" b="1" dirty="0" err="1">
                          <a:effectLst/>
                          <a:latin typeface="Calibri" pitchFamily="34" charset="0"/>
                        </a:rPr>
                        <a:t>бс</a:t>
                      </a:r>
                      <a:r>
                        <a:rPr lang="ru-RU" sz="2400" b="1" dirty="0">
                          <a:effectLst/>
                          <a:latin typeface="Calibri" pitchFamily="34" charset="0"/>
                        </a:rPr>
                        <a:t>; [тип])</a:t>
                      </a:r>
                      <a:endParaRPr lang="ru-RU" sz="2400" b="1" dirty="0">
                        <a:effectLst/>
                        <a:latin typeface="Calibri" pitchFamily="34" charset="0"/>
                        <a:ea typeface="Times New Roman"/>
                      </a:endParaRPr>
                    </a:p>
                  </a:txBody>
                  <a:tcPr marL="25400" marR="25400" marT="0" marB="0"/>
                </a:tc>
              </a:tr>
              <a:tr h="449955">
                <a:tc>
                  <a:txBody>
                    <a:bodyPr/>
                    <a:lstStyle/>
                    <a:p>
                      <a:pPr algn="ctr">
                        <a:spcAft>
                          <a:spcPts val="0"/>
                        </a:spcAft>
                      </a:pPr>
                      <a:r>
                        <a:rPr lang="en-US" sz="2400" b="1">
                          <a:effectLst/>
                          <a:latin typeface="Calibri" pitchFamily="34" charset="0"/>
                        </a:rPr>
                        <a:t>RATE</a:t>
                      </a:r>
                      <a:endParaRPr lang="ru-RU" sz="2400" b="1">
                        <a:effectLst/>
                        <a:latin typeface="Calibri" pitchFamily="34" charset="0"/>
                        <a:ea typeface="Times New Roman"/>
                      </a:endParaRPr>
                    </a:p>
                  </a:txBody>
                  <a:tcPr marL="25400" marR="25400" marT="0" marB="0"/>
                </a:tc>
                <a:tc>
                  <a:txBody>
                    <a:bodyPr/>
                    <a:lstStyle/>
                    <a:p>
                      <a:pPr algn="ctr">
                        <a:spcAft>
                          <a:spcPts val="0"/>
                        </a:spcAft>
                      </a:pPr>
                      <a:r>
                        <a:rPr lang="ru-RU" sz="2400" b="1" dirty="0" smtClean="0">
                          <a:effectLst/>
                          <a:latin typeface="Calibri" pitchFamily="34" charset="0"/>
                          <a:ea typeface="+mn-ea"/>
                        </a:rPr>
                        <a:t>СТАВКА</a:t>
                      </a:r>
                      <a:endParaRPr lang="ru-RU" sz="2400" b="1" dirty="0">
                        <a:effectLst/>
                        <a:latin typeface="Calibri" pitchFamily="34" charset="0"/>
                        <a:ea typeface="Times New Roman"/>
                      </a:endParaRPr>
                    </a:p>
                  </a:txBody>
                  <a:tcPr marL="25400" marR="25400" marT="0" marB="0"/>
                </a:tc>
                <a:tc>
                  <a:txBody>
                    <a:bodyPr/>
                    <a:lstStyle/>
                    <a:p>
                      <a:pPr>
                        <a:spcAft>
                          <a:spcPts val="0"/>
                        </a:spcAft>
                      </a:pPr>
                      <a:r>
                        <a:rPr lang="ru-RU" sz="2400" b="1" dirty="0" smtClean="0">
                          <a:effectLst/>
                          <a:latin typeface="Calibri" pitchFamily="34" charset="0"/>
                        </a:rPr>
                        <a:t>СТАВКА(</a:t>
                      </a:r>
                      <a:r>
                        <a:rPr lang="ru-RU" sz="2400" b="1" dirty="0" err="1" smtClean="0">
                          <a:effectLst/>
                          <a:latin typeface="Calibri" pitchFamily="34" charset="0"/>
                        </a:rPr>
                        <a:t>кпер</a:t>
                      </a:r>
                      <a:r>
                        <a:rPr lang="ru-RU" sz="2400" b="1" dirty="0">
                          <a:effectLst/>
                          <a:latin typeface="Calibri" pitchFamily="34" charset="0"/>
                        </a:rPr>
                        <a:t>; платеж; </a:t>
                      </a:r>
                      <a:r>
                        <a:rPr lang="ru-RU" sz="2400" b="1" dirty="0" err="1">
                          <a:effectLst/>
                          <a:latin typeface="Calibri" pitchFamily="34" charset="0"/>
                        </a:rPr>
                        <a:t>нз</a:t>
                      </a:r>
                      <a:r>
                        <a:rPr lang="ru-RU" sz="2400" b="1" dirty="0">
                          <a:effectLst/>
                          <a:latin typeface="Calibri" pitchFamily="34" charset="0"/>
                        </a:rPr>
                        <a:t>; </a:t>
                      </a:r>
                      <a:r>
                        <a:rPr lang="ru-RU" sz="2400" b="1" dirty="0" err="1">
                          <a:effectLst/>
                          <a:latin typeface="Calibri" pitchFamily="34" charset="0"/>
                        </a:rPr>
                        <a:t>бс</a:t>
                      </a:r>
                      <a:r>
                        <a:rPr lang="ru-RU" sz="2400" b="1" dirty="0">
                          <a:effectLst/>
                          <a:latin typeface="Calibri" pitchFamily="34" charset="0"/>
                        </a:rPr>
                        <a:t>; [тип])</a:t>
                      </a:r>
                      <a:endParaRPr lang="ru-RU" sz="2400" b="1" dirty="0">
                        <a:effectLst/>
                        <a:latin typeface="Calibri" pitchFamily="34" charset="0"/>
                        <a:ea typeface="Times New Roman"/>
                      </a:endParaRPr>
                    </a:p>
                  </a:txBody>
                  <a:tcPr marL="25400" marR="25400" marT="0" marB="0"/>
                </a:tc>
              </a:tr>
              <a:tr h="478862">
                <a:tc>
                  <a:txBody>
                    <a:bodyPr/>
                    <a:lstStyle/>
                    <a:p>
                      <a:pPr algn="ctr">
                        <a:spcAft>
                          <a:spcPts val="0"/>
                        </a:spcAft>
                      </a:pPr>
                      <a:r>
                        <a:rPr lang="en-US" sz="2400" b="1">
                          <a:effectLst/>
                          <a:latin typeface="Calibri" pitchFamily="34" charset="0"/>
                        </a:rPr>
                        <a:t>PV</a:t>
                      </a:r>
                      <a:endParaRPr lang="ru-RU" sz="2400" b="1">
                        <a:effectLst/>
                        <a:latin typeface="Calibri" pitchFamily="34" charset="0"/>
                        <a:ea typeface="Times New Roman"/>
                      </a:endParaRPr>
                    </a:p>
                  </a:txBody>
                  <a:tcPr marL="25400" marR="25400" marT="0" marB="0"/>
                </a:tc>
                <a:tc>
                  <a:txBody>
                    <a:bodyPr/>
                    <a:lstStyle/>
                    <a:p>
                      <a:pPr algn="ctr">
                        <a:spcAft>
                          <a:spcPts val="0"/>
                        </a:spcAft>
                      </a:pPr>
                      <a:r>
                        <a:rPr lang="ru-RU" sz="2400" b="1" dirty="0" smtClean="0">
                          <a:effectLst/>
                          <a:latin typeface="Calibri" pitchFamily="34" charset="0"/>
                        </a:rPr>
                        <a:t>П</a:t>
                      </a:r>
                      <a:r>
                        <a:rPr lang="en-US" sz="2400" b="1" dirty="0" smtClean="0">
                          <a:effectLst/>
                          <a:latin typeface="Calibri" pitchFamily="34" charset="0"/>
                        </a:rPr>
                        <a:t>C</a:t>
                      </a:r>
                      <a:endParaRPr lang="ru-RU" sz="2400" b="1" dirty="0">
                        <a:effectLst/>
                        <a:latin typeface="Calibri" pitchFamily="34" charset="0"/>
                        <a:ea typeface="Times New Roman"/>
                      </a:endParaRPr>
                    </a:p>
                  </a:txBody>
                  <a:tcPr marL="25400" marR="25400" marT="0" marB="0"/>
                </a:tc>
                <a:tc>
                  <a:txBody>
                    <a:bodyPr/>
                    <a:lstStyle/>
                    <a:p>
                      <a:pPr>
                        <a:spcAft>
                          <a:spcPts val="0"/>
                        </a:spcAft>
                      </a:pPr>
                      <a:r>
                        <a:rPr lang="ru-RU" sz="2400" b="1" dirty="0" smtClean="0">
                          <a:effectLst/>
                          <a:latin typeface="Calibri" pitchFamily="34" charset="0"/>
                        </a:rPr>
                        <a:t>ПС(ставка</a:t>
                      </a:r>
                      <a:r>
                        <a:rPr lang="ru-RU" sz="2400" b="1" dirty="0">
                          <a:effectLst/>
                          <a:latin typeface="Calibri" pitchFamily="34" charset="0"/>
                        </a:rPr>
                        <a:t>; </a:t>
                      </a:r>
                      <a:r>
                        <a:rPr lang="ru-RU" sz="2400" b="1" dirty="0" err="1">
                          <a:effectLst/>
                          <a:latin typeface="Calibri" pitchFamily="34" charset="0"/>
                        </a:rPr>
                        <a:t>кпер</a:t>
                      </a:r>
                      <a:r>
                        <a:rPr lang="ru-RU" sz="2400" b="1" dirty="0">
                          <a:effectLst/>
                          <a:latin typeface="Calibri" pitchFamily="34" charset="0"/>
                        </a:rPr>
                        <a:t>; платеж; </a:t>
                      </a:r>
                      <a:r>
                        <a:rPr lang="ru-RU" sz="2400" b="1" dirty="0" err="1">
                          <a:effectLst/>
                          <a:latin typeface="Calibri" pitchFamily="34" charset="0"/>
                        </a:rPr>
                        <a:t>бс</a:t>
                      </a:r>
                      <a:r>
                        <a:rPr lang="ru-RU" sz="2400" b="1" dirty="0">
                          <a:effectLst/>
                          <a:latin typeface="Calibri" pitchFamily="34" charset="0"/>
                        </a:rPr>
                        <a:t>; [тип])</a:t>
                      </a:r>
                      <a:endParaRPr lang="ru-RU" sz="2400" b="1" dirty="0">
                        <a:effectLst/>
                        <a:latin typeface="Calibri" pitchFamily="34" charset="0"/>
                        <a:ea typeface="Times New Roman"/>
                      </a:endParaRPr>
                    </a:p>
                  </a:txBody>
                  <a:tcPr marL="25400" marR="25400" marT="0" marB="0"/>
                </a:tc>
              </a:tr>
              <a:tr h="455753">
                <a:tc>
                  <a:txBody>
                    <a:bodyPr/>
                    <a:lstStyle/>
                    <a:p>
                      <a:pPr algn="ctr">
                        <a:spcAft>
                          <a:spcPts val="0"/>
                        </a:spcAft>
                      </a:pPr>
                      <a:r>
                        <a:rPr lang="ru-RU" sz="2400" b="1">
                          <a:effectLst/>
                          <a:latin typeface="Calibri" pitchFamily="34" charset="0"/>
                        </a:rPr>
                        <a:t>РМТ</a:t>
                      </a:r>
                      <a:endParaRPr lang="ru-RU" sz="2400" b="1">
                        <a:effectLst/>
                        <a:latin typeface="Calibri" pitchFamily="34" charset="0"/>
                        <a:ea typeface="Times New Roman"/>
                      </a:endParaRPr>
                    </a:p>
                  </a:txBody>
                  <a:tcPr marL="25400" marR="25400" marT="0" marB="0"/>
                </a:tc>
                <a:tc>
                  <a:txBody>
                    <a:bodyPr/>
                    <a:lstStyle/>
                    <a:p>
                      <a:pPr algn="ctr">
                        <a:spcAft>
                          <a:spcPts val="0"/>
                        </a:spcAft>
                      </a:pPr>
                      <a:r>
                        <a:rPr lang="ru-RU" sz="2400" b="1" dirty="0" smtClean="0">
                          <a:effectLst/>
                          <a:latin typeface="Calibri" pitchFamily="34" charset="0"/>
                        </a:rPr>
                        <a:t>ПЛТ</a:t>
                      </a:r>
                      <a:endParaRPr lang="ru-RU" sz="2400" b="1" dirty="0">
                        <a:effectLst/>
                        <a:latin typeface="Calibri" pitchFamily="34" charset="0"/>
                        <a:ea typeface="Times New Roman"/>
                      </a:endParaRPr>
                    </a:p>
                  </a:txBody>
                  <a:tcPr marL="25400" marR="25400" marT="0" marB="0"/>
                </a:tc>
                <a:tc>
                  <a:txBody>
                    <a:bodyPr/>
                    <a:lstStyle/>
                    <a:p>
                      <a:pPr>
                        <a:spcAft>
                          <a:spcPts val="0"/>
                        </a:spcAft>
                      </a:pPr>
                      <a:r>
                        <a:rPr lang="ru-RU" sz="2400" b="1" dirty="0" smtClean="0">
                          <a:effectLst/>
                          <a:latin typeface="Calibri" pitchFamily="34" charset="0"/>
                        </a:rPr>
                        <a:t>ПЛТ(ставка</a:t>
                      </a:r>
                      <a:r>
                        <a:rPr lang="ru-RU" sz="2400" b="1" dirty="0">
                          <a:effectLst/>
                          <a:latin typeface="Calibri" pitchFamily="34" charset="0"/>
                        </a:rPr>
                        <a:t>; </a:t>
                      </a:r>
                      <a:r>
                        <a:rPr lang="ru-RU" sz="2400" b="1" dirty="0" err="1">
                          <a:effectLst/>
                          <a:latin typeface="Calibri" pitchFamily="34" charset="0"/>
                        </a:rPr>
                        <a:t>кпер</a:t>
                      </a:r>
                      <a:r>
                        <a:rPr lang="ru-RU" sz="2400" b="1" dirty="0">
                          <a:effectLst/>
                          <a:latin typeface="Calibri" pitchFamily="34" charset="0"/>
                        </a:rPr>
                        <a:t>; </a:t>
                      </a:r>
                      <a:r>
                        <a:rPr lang="ru-RU" sz="2400" b="1" dirty="0" err="1">
                          <a:effectLst/>
                          <a:latin typeface="Calibri" pitchFamily="34" charset="0"/>
                        </a:rPr>
                        <a:t>нз</a:t>
                      </a:r>
                      <a:r>
                        <a:rPr lang="ru-RU" sz="2400" b="1" dirty="0">
                          <a:effectLst/>
                          <a:latin typeface="Calibri" pitchFamily="34" charset="0"/>
                        </a:rPr>
                        <a:t>; [</a:t>
                      </a:r>
                      <a:r>
                        <a:rPr lang="ru-RU" sz="2400" b="1" dirty="0" err="1">
                          <a:effectLst/>
                          <a:latin typeface="Calibri" pitchFamily="34" charset="0"/>
                        </a:rPr>
                        <a:t>бс</a:t>
                      </a:r>
                      <a:r>
                        <a:rPr lang="ru-RU" sz="2400" b="1" dirty="0">
                          <a:effectLst/>
                          <a:latin typeface="Calibri" pitchFamily="34" charset="0"/>
                        </a:rPr>
                        <a:t>]; [тип])</a:t>
                      </a:r>
                      <a:endParaRPr lang="ru-RU" sz="2400" b="1" dirty="0">
                        <a:effectLst/>
                        <a:latin typeface="Calibri" pitchFamily="34" charset="0"/>
                        <a:ea typeface="Times New Roman"/>
                      </a:endParaRPr>
                    </a:p>
                  </a:txBody>
                  <a:tcPr marL="25400" marR="25400" marT="0" marB="0"/>
                </a:tc>
              </a:tr>
            </a:tbl>
          </a:graphicData>
        </a:graphic>
      </p:graphicFrame>
      <p:sp>
        <p:nvSpPr>
          <p:cNvPr id="3" name="Заголовок 2"/>
          <p:cNvSpPr>
            <a:spLocks noGrp="1"/>
          </p:cNvSpPr>
          <p:nvPr>
            <p:ph type="title"/>
          </p:nvPr>
        </p:nvSpPr>
        <p:spPr/>
        <p:txBody>
          <a:bodyPr>
            <a:normAutofit fontScale="90000"/>
          </a:bodyPr>
          <a:lstStyle/>
          <a:p>
            <a:r>
              <a:rPr lang="ru-RU" dirty="0" smtClean="0"/>
              <a:t>Функции для анализа потоков платежей</a:t>
            </a:r>
            <a:endParaRPr lang="ru-RU" dirty="0"/>
          </a:p>
        </p:txBody>
      </p:sp>
    </p:spTree>
    <p:extLst>
      <p:ext uri="{BB962C8B-B14F-4D97-AF65-F5344CB8AC3E}">
        <p14:creationId xmlns:p14="http://schemas.microsoft.com/office/powerpoint/2010/main" val="4029580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57" y="365473"/>
            <a:ext cx="9144000" cy="903287"/>
          </a:xfrm>
        </p:spPr>
        <p:txBody>
          <a:bodyPr/>
          <a:lstStyle/>
          <a:p>
            <a:pPr indent="714375" eaLnBrk="1" hangingPunct="1"/>
            <a:r>
              <a:rPr lang="ru-RU" altLang="ru-RU" sz="3400" dirty="0" smtClean="0"/>
              <a:t>Специфика финансовых функций:</a:t>
            </a:r>
          </a:p>
        </p:txBody>
      </p:sp>
      <p:sp>
        <p:nvSpPr>
          <p:cNvPr id="19459" name="Rectangle 3"/>
          <p:cNvSpPr>
            <a:spLocks noGrp="1" noChangeArrowheads="1"/>
          </p:cNvSpPr>
          <p:nvPr>
            <p:ph type="body" idx="1"/>
          </p:nvPr>
        </p:nvSpPr>
        <p:spPr>
          <a:xfrm>
            <a:off x="251520" y="1481328"/>
            <a:ext cx="8712968" cy="4525963"/>
          </a:xfrm>
        </p:spPr>
        <p:txBody>
          <a:bodyPr>
            <a:normAutofit/>
          </a:bodyPr>
          <a:lstStyle/>
          <a:p>
            <a:pPr marL="609600" indent="-609600" algn="just" eaLnBrk="1" hangingPunct="1">
              <a:buSzPct val="100000"/>
              <a:buFontTx/>
              <a:buAutoNum type="arabicPeriod"/>
            </a:pPr>
            <a:r>
              <a:rPr lang="ru-RU" altLang="ru-RU" sz="2800" dirty="0" smtClean="0">
                <a:latin typeface="Cambria" pitchFamily="18" charset="0"/>
              </a:rPr>
              <a:t>Все аргументы функций, означающие расходы денежных средств (</a:t>
            </a:r>
            <a:r>
              <a:rPr lang="ru-RU" altLang="ru-RU" sz="2800" i="1" dirty="0" smtClean="0">
                <a:latin typeface="Cambria" pitchFamily="18" charset="0"/>
              </a:rPr>
              <a:t>например, </a:t>
            </a:r>
            <a:r>
              <a:rPr lang="ru-RU" altLang="ru-RU" sz="2800" i="1" dirty="0" smtClean="0">
                <a:latin typeface="Calibri" pitchFamily="34" charset="0"/>
              </a:rPr>
              <a:t>ежегодные платежи</a:t>
            </a:r>
            <a:r>
              <a:rPr lang="ru-RU" altLang="ru-RU" sz="2800" dirty="0" smtClean="0">
                <a:latin typeface="Cambria" pitchFamily="18" charset="0"/>
              </a:rPr>
              <a:t>), предоставляются </a:t>
            </a:r>
            <a:r>
              <a:rPr lang="ru-RU" altLang="ru-RU" sz="2800" b="1" u="sng" dirty="0" smtClean="0">
                <a:latin typeface="Cambria" pitchFamily="18" charset="0"/>
              </a:rPr>
              <a:t>отрицательными</a:t>
            </a:r>
            <a:r>
              <a:rPr lang="ru-RU" altLang="ru-RU" sz="2800" dirty="0" smtClean="0">
                <a:latin typeface="Cambria" pitchFamily="18" charset="0"/>
              </a:rPr>
              <a:t> числами, а аргументы, означающие поступления (</a:t>
            </a:r>
            <a:r>
              <a:rPr lang="ru-RU" altLang="ru-RU" sz="2800" i="1" dirty="0" smtClean="0">
                <a:latin typeface="Cambria" pitchFamily="18" charset="0"/>
              </a:rPr>
              <a:t>например, </a:t>
            </a:r>
            <a:r>
              <a:rPr lang="ru-RU" altLang="ru-RU" sz="2800" i="1" dirty="0">
                <a:latin typeface="Calibri" pitchFamily="34" charset="0"/>
              </a:rPr>
              <a:t>дивиденды</a:t>
            </a:r>
            <a:r>
              <a:rPr lang="ru-RU" altLang="ru-RU" sz="2800" dirty="0" smtClean="0">
                <a:latin typeface="Cambria" pitchFamily="18" charset="0"/>
              </a:rPr>
              <a:t>) – </a:t>
            </a:r>
            <a:r>
              <a:rPr lang="ru-RU" altLang="ru-RU" sz="2800" b="1" u="sng" dirty="0" smtClean="0">
                <a:latin typeface="Cambria" pitchFamily="18" charset="0"/>
              </a:rPr>
              <a:t>положительными</a:t>
            </a:r>
            <a:r>
              <a:rPr lang="ru-RU" altLang="ru-RU" sz="2800" dirty="0" smtClean="0">
                <a:latin typeface="Cambria" pitchFamily="18" charset="0"/>
              </a:rPr>
              <a:t>.</a:t>
            </a:r>
          </a:p>
        </p:txBody>
      </p:sp>
    </p:spTree>
    <p:extLst>
      <p:ext uri="{BB962C8B-B14F-4D97-AF65-F5344CB8AC3E}">
        <p14:creationId xmlns:p14="http://schemas.microsoft.com/office/powerpoint/2010/main" val="29190882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651" y="341784"/>
            <a:ext cx="9144000" cy="998984"/>
          </a:xfrm>
        </p:spPr>
        <p:txBody>
          <a:bodyPr/>
          <a:lstStyle/>
          <a:p>
            <a:pPr indent="714375" eaLnBrk="1" hangingPunct="1"/>
            <a:r>
              <a:rPr lang="ru-RU" altLang="ru-RU" sz="3400" dirty="0" smtClean="0"/>
              <a:t>Специфика финансовых функций:</a:t>
            </a:r>
          </a:p>
        </p:txBody>
      </p:sp>
      <p:sp>
        <p:nvSpPr>
          <p:cNvPr id="20483" name="Rectangle 3"/>
          <p:cNvSpPr>
            <a:spLocks noGrp="1" noChangeArrowheads="1"/>
          </p:cNvSpPr>
          <p:nvPr>
            <p:ph type="body" idx="1"/>
          </p:nvPr>
        </p:nvSpPr>
        <p:spPr>
          <a:xfrm>
            <a:off x="179512" y="1481328"/>
            <a:ext cx="8712968" cy="4525963"/>
          </a:xfrm>
        </p:spPr>
        <p:txBody>
          <a:bodyPr/>
          <a:lstStyle/>
          <a:p>
            <a:pPr marL="609600" indent="-609600" algn="just">
              <a:lnSpc>
                <a:spcPct val="90000"/>
              </a:lnSpc>
              <a:buSzPct val="100000"/>
              <a:buFont typeface="+mj-lt"/>
              <a:buAutoNum type="arabicPeriod" startAt="2"/>
            </a:pPr>
            <a:r>
              <a:rPr lang="ru-RU" altLang="ru-RU" sz="2800" dirty="0" smtClean="0">
                <a:latin typeface="Cambria" pitchFamily="18" charset="0"/>
              </a:rPr>
              <a:t>При </a:t>
            </a:r>
            <a:r>
              <a:rPr lang="ru-RU" altLang="ru-RU" sz="2800" dirty="0">
                <a:latin typeface="Cambria" pitchFamily="18" charset="0"/>
              </a:rPr>
              <a:t>непосредственном вводе формулы в ячейку необходимо следить за тем, чтобы </a:t>
            </a:r>
            <a:r>
              <a:rPr lang="ru-RU" altLang="ru-RU" sz="2800" i="1" dirty="0">
                <a:latin typeface="Calibri" pitchFamily="34" charset="0"/>
              </a:rPr>
              <a:t>каждый аргумент </a:t>
            </a:r>
            <a:r>
              <a:rPr lang="ru-RU" altLang="ru-RU" sz="2800" dirty="0">
                <a:latin typeface="Cambria" pitchFamily="18" charset="0"/>
              </a:rPr>
              <a:t>находился строго на своём месте. Если какие-то аргументы не используются, вместо них следует поставить соответствующее число разделительных </a:t>
            </a:r>
            <a:r>
              <a:rPr lang="ru-RU" altLang="ru-RU" sz="2800" dirty="0" smtClean="0">
                <a:latin typeface="Cambria" pitchFamily="18" charset="0"/>
              </a:rPr>
              <a:t>знаков (обычно – запятые).</a:t>
            </a:r>
            <a:endParaRPr lang="ru-RU" altLang="ru-RU" sz="2800" dirty="0">
              <a:latin typeface="Cambria" pitchFamily="18" charset="0"/>
            </a:endParaRPr>
          </a:p>
        </p:txBody>
      </p:sp>
    </p:spTree>
    <p:extLst>
      <p:ext uri="{BB962C8B-B14F-4D97-AF65-F5344CB8AC3E}">
        <p14:creationId xmlns:p14="http://schemas.microsoft.com/office/powerpoint/2010/main" val="2406652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152400"/>
            <a:ext cx="6870700" cy="1116013"/>
          </a:xfrm>
        </p:spPr>
        <p:txBody>
          <a:bodyPr/>
          <a:lstStyle/>
          <a:p>
            <a:pPr eaLnBrk="1" hangingPunct="1"/>
            <a:r>
              <a:rPr lang="ru-RU" altLang="ru-RU" smtClean="0"/>
              <a:t>Специфика расчета</a:t>
            </a:r>
          </a:p>
        </p:txBody>
      </p:sp>
      <p:graphicFrame>
        <p:nvGraphicFramePr>
          <p:cNvPr id="85098" name="Group 106"/>
          <p:cNvGraphicFramePr>
            <a:graphicFrameLocks noGrp="1"/>
          </p:cNvGraphicFramePr>
          <p:nvPr>
            <p:ph idx="1"/>
            <p:extLst>
              <p:ext uri="{D42A27DB-BD31-4B8C-83A1-F6EECF244321}">
                <p14:modId xmlns:p14="http://schemas.microsoft.com/office/powerpoint/2010/main" val="739086273"/>
              </p:ext>
            </p:extLst>
          </p:nvPr>
        </p:nvGraphicFramePr>
        <p:xfrm>
          <a:off x="1571604" y="1214422"/>
          <a:ext cx="6460200" cy="2603170"/>
        </p:xfrm>
        <a:graphic>
          <a:graphicData uri="http://schemas.openxmlformats.org/drawingml/2006/table">
            <a:tbl>
              <a:tblPr>
                <a:tableStyleId>{ED083AE6-46FA-4A59-8FB0-9F97EB10719F}</a:tableStyleId>
              </a:tblPr>
              <a:tblGrid>
                <a:gridCol w="1888168"/>
                <a:gridCol w="1928826"/>
                <a:gridCol w="2643206"/>
              </a:tblGrid>
              <a:tr h="691341">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altLang="ru-RU" sz="1800" u="none" strike="noStrike" cap="none" normalizeH="0" baseline="0" dirty="0" smtClean="0">
                          <a:ln>
                            <a:noFill/>
                          </a:ln>
                          <a:effectLst/>
                        </a:rPr>
                        <a:t>Метод начислений</a:t>
                      </a:r>
                      <a:endParaRPr kumimoji="0" lang="ru-RU" altLang="ru-RU" sz="1800" b="1"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solidFill>
                      <a:schemeClr val="bg1">
                        <a:lumMod val="85000"/>
                      </a:schemeClr>
                    </a:solidFill>
                  </a:tcPr>
                </a:tc>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altLang="ru-RU" sz="1800" u="none" strike="noStrike" cap="none" normalizeH="0" baseline="0" dirty="0" smtClean="0">
                          <a:ln>
                            <a:noFill/>
                          </a:ln>
                          <a:effectLst/>
                        </a:rPr>
                        <a:t>% начислений</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ru-RU" altLang="ru-RU" sz="1800" b="1"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rPr>
                        <a:t>(ставка)</a:t>
                      </a:r>
                    </a:p>
                  </a:txBody>
                  <a:tcPr marT="45717" marB="45717" horzOverflow="overflow">
                    <a:solidFill>
                      <a:schemeClr val="bg1">
                        <a:lumMod val="85000"/>
                      </a:schemeClr>
                    </a:solidFill>
                  </a:tcPr>
                </a:tc>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altLang="ru-RU" sz="1800" u="none" strike="noStrike" cap="none" normalizeH="0" baseline="0" dirty="0" smtClean="0">
                          <a:ln>
                            <a:noFill/>
                          </a:ln>
                          <a:effectLst/>
                        </a:rPr>
                        <a:t>Период начислений</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ru-RU" altLang="ru-RU" sz="1800" b="1"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rPr>
                        <a:t>(</a:t>
                      </a:r>
                      <a:r>
                        <a:rPr kumimoji="0" lang="ru-RU" altLang="ru-RU" sz="1800" b="1" i="0" u="none" strike="noStrike" cap="none" normalizeH="0" baseline="0" dirty="0" err="1" smtClean="0">
                          <a:ln>
                            <a:noFill/>
                          </a:ln>
                          <a:solidFill>
                            <a:schemeClr val="tx1"/>
                          </a:solidFill>
                          <a:effectLst/>
                          <a:latin typeface="Comic Sans MS" panose="030F0702030302020204" pitchFamily="66" charset="0"/>
                          <a:cs typeface="Arial" panose="020B0604020202020204" pitchFamily="34" charset="0"/>
                        </a:rPr>
                        <a:t>кпер</a:t>
                      </a:r>
                      <a:r>
                        <a:rPr kumimoji="0" lang="ru-RU" altLang="ru-RU" sz="1800" b="1"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rPr>
                        <a:t>)</a:t>
                      </a:r>
                    </a:p>
                  </a:txBody>
                  <a:tcPr marT="45717" marB="45717" horzOverflow="overflow">
                    <a:solidFill>
                      <a:schemeClr val="bg1">
                        <a:lumMod val="85000"/>
                      </a:schemeClr>
                    </a:solidFill>
                  </a:tcPr>
                </a:tc>
              </a:tr>
              <a:tr h="363861">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1800" u="none" strike="noStrike" cap="none" normalizeH="0" baseline="0" dirty="0" smtClean="0">
                          <a:ln>
                            <a:noFill/>
                          </a:ln>
                          <a:effectLst/>
                        </a:rPr>
                        <a:t>Годовой</a:t>
                      </a:r>
                      <a:endParaRPr kumimoji="0" lang="ru-RU" altLang="ru-RU"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ru-RU" sz="1800" u="none" strike="noStrike" cap="none" normalizeH="0" baseline="0" dirty="0" smtClean="0">
                          <a:ln>
                            <a:noFill/>
                          </a:ln>
                          <a:effectLst/>
                        </a:rPr>
                        <a:t>n</a:t>
                      </a:r>
                      <a:endParaRPr kumimoji="0" lang="ru-RU" altLang="ru-RU"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ru-RU" sz="1800" u="none" strike="noStrike" cap="none" normalizeH="0" baseline="0" dirty="0" smtClean="0">
                          <a:ln>
                            <a:noFill/>
                          </a:ln>
                          <a:effectLst/>
                        </a:rPr>
                        <a:t>k</a:t>
                      </a:r>
                      <a:endParaRPr kumimoji="0" lang="ru-RU" altLang="ru-RU"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r>
              <a:tr h="363861">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1800" u="none" strike="noStrike" cap="none" normalizeH="0" baseline="0" smtClean="0">
                          <a:ln>
                            <a:noFill/>
                          </a:ln>
                          <a:effectLst/>
                        </a:rPr>
                        <a:t>Полугодовой</a:t>
                      </a:r>
                      <a:endParaRPr kumimoji="0" lang="ru-RU" altLang="ru-RU"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ru-RU" sz="1800" u="none" strike="noStrike" cap="none" normalizeH="0" baseline="0" dirty="0" smtClean="0">
                          <a:ln>
                            <a:noFill/>
                          </a:ln>
                          <a:effectLst/>
                        </a:rPr>
                        <a:t>n/2</a:t>
                      </a:r>
                      <a:endParaRPr kumimoji="0" lang="ru-RU" altLang="ru-RU"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ru-RU" sz="1800" u="none" strike="noStrike" cap="none" normalizeH="0" baseline="0" dirty="0" smtClean="0">
                          <a:ln>
                            <a:noFill/>
                          </a:ln>
                          <a:effectLst/>
                        </a:rPr>
                        <a:t>k*2</a:t>
                      </a:r>
                      <a:endParaRPr kumimoji="0" lang="ru-RU" altLang="ru-RU"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r>
              <a:tr h="363861">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1800" u="none" strike="noStrike" cap="none" normalizeH="0" baseline="0" smtClean="0">
                          <a:ln>
                            <a:noFill/>
                          </a:ln>
                          <a:effectLst/>
                        </a:rPr>
                        <a:t>Квартальный </a:t>
                      </a:r>
                      <a:endParaRPr kumimoji="0" lang="ru-RU" altLang="ru-RU"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ru-RU" sz="1800" u="none" strike="noStrike" cap="none" normalizeH="0" baseline="0" smtClean="0">
                          <a:ln>
                            <a:noFill/>
                          </a:ln>
                          <a:effectLst/>
                        </a:rPr>
                        <a:t>n/4</a:t>
                      </a:r>
                      <a:endParaRPr kumimoji="0" lang="ru-RU" altLang="ru-RU"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ru-RU" sz="1800" u="none" strike="noStrike" cap="none" normalizeH="0" baseline="0" dirty="0" smtClean="0">
                          <a:ln>
                            <a:noFill/>
                          </a:ln>
                          <a:effectLst/>
                        </a:rPr>
                        <a:t>k*4</a:t>
                      </a:r>
                      <a:endParaRPr kumimoji="0" lang="ru-RU" altLang="ru-RU"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r>
              <a:tr h="363861">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1800" u="none" strike="noStrike" cap="none" normalizeH="0" baseline="0" smtClean="0">
                          <a:ln>
                            <a:noFill/>
                          </a:ln>
                          <a:effectLst/>
                        </a:rPr>
                        <a:t>Ежемесячный</a:t>
                      </a:r>
                      <a:endParaRPr kumimoji="0" lang="ru-RU" altLang="ru-RU"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ru-RU" sz="1800" u="none" strike="noStrike" cap="none" normalizeH="0" baseline="0" smtClean="0">
                          <a:ln>
                            <a:noFill/>
                          </a:ln>
                          <a:effectLst/>
                        </a:rPr>
                        <a:t>n/12</a:t>
                      </a:r>
                      <a:endParaRPr kumimoji="0" lang="ru-RU" altLang="ru-RU" sz="1800" b="0" i="0" u="none" strike="noStrike" cap="none" normalizeH="0" baseline="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ru-RU" sz="1800" u="none" strike="noStrike" cap="none" normalizeH="0" baseline="0" dirty="0" smtClean="0">
                          <a:ln>
                            <a:noFill/>
                          </a:ln>
                          <a:effectLst/>
                        </a:rPr>
                        <a:t>k*12</a:t>
                      </a:r>
                      <a:endParaRPr kumimoji="0" lang="ru-RU" altLang="ru-RU"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r>
              <a:tr h="445216">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1800" u="none" strike="noStrike" cap="none" normalizeH="0" baseline="0" dirty="0" smtClean="0">
                          <a:ln>
                            <a:noFill/>
                          </a:ln>
                          <a:effectLst/>
                        </a:rPr>
                        <a:t>Ежедневный</a:t>
                      </a:r>
                      <a:endParaRPr kumimoji="0" lang="ru-RU" altLang="ru-RU"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ru-RU" sz="1800" u="none" strike="noStrike" cap="none" normalizeH="0" baseline="0" dirty="0" smtClean="0">
                          <a:ln>
                            <a:noFill/>
                          </a:ln>
                          <a:effectLst/>
                        </a:rPr>
                        <a:t>n/365</a:t>
                      </a:r>
                      <a:endParaRPr kumimoji="0" lang="ru-RU" altLang="ru-RU"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c>
                  <a:txBody>
                    <a:bodyPr/>
                    <a:lstStyle>
                      <a:lvl1pPr>
                        <a:spcBef>
                          <a:spcPct val="20000"/>
                        </a:spcBef>
                        <a:defRPr sz="2800">
                          <a:solidFill>
                            <a:schemeClr val="tx1"/>
                          </a:solidFill>
                          <a:latin typeface="Comic Sans MS" panose="030F0702030302020204" pitchFamily="66" charset="0"/>
                          <a:cs typeface="Arial" panose="020B0604020202020204" pitchFamily="34" charset="0"/>
                        </a:defRPr>
                      </a:lvl1pPr>
                      <a:lvl2pPr>
                        <a:spcBef>
                          <a:spcPct val="20000"/>
                        </a:spcBef>
                        <a:defRPr sz="2400">
                          <a:solidFill>
                            <a:schemeClr val="tx1"/>
                          </a:solidFill>
                          <a:latin typeface="Comic Sans MS" panose="030F0702030302020204" pitchFamily="66" charset="0"/>
                          <a:cs typeface="Arial" panose="020B0604020202020204" pitchFamily="34" charset="0"/>
                        </a:defRPr>
                      </a:lvl2pPr>
                      <a:lvl3pPr>
                        <a:spcBef>
                          <a:spcPct val="20000"/>
                        </a:spcBef>
                        <a:defRPr sz="2000">
                          <a:solidFill>
                            <a:schemeClr val="tx1"/>
                          </a:solidFill>
                          <a:latin typeface="Comic Sans MS" panose="030F0702030302020204" pitchFamily="66" charset="0"/>
                          <a:cs typeface="Arial" panose="020B0604020202020204" pitchFamily="34" charset="0"/>
                        </a:defRPr>
                      </a:lvl3pPr>
                      <a:lvl4pPr>
                        <a:spcBef>
                          <a:spcPct val="20000"/>
                        </a:spcBef>
                        <a:defRPr>
                          <a:solidFill>
                            <a:schemeClr val="tx1"/>
                          </a:solidFill>
                          <a:latin typeface="Comic Sans MS" panose="030F0702030302020204" pitchFamily="66" charset="0"/>
                          <a:cs typeface="Arial" panose="020B0604020202020204" pitchFamily="34" charset="0"/>
                        </a:defRPr>
                      </a:lvl4pPr>
                      <a:lvl5pPr>
                        <a:spcBef>
                          <a:spcPct val="20000"/>
                        </a:spcBef>
                        <a:defRPr>
                          <a:solidFill>
                            <a:schemeClr val="tx1"/>
                          </a:solidFill>
                          <a:latin typeface="Comic Sans MS" panose="030F0702030302020204" pitchFamily="66" charset="0"/>
                          <a:cs typeface="Arial" panose="020B0604020202020204" pitchFamily="34" charset="0"/>
                        </a:defRPr>
                      </a:lvl5pPr>
                      <a:lvl6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6pPr>
                      <a:lvl7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7pPr>
                      <a:lvl8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8pPr>
                      <a:lvl9pPr fontAlgn="base">
                        <a:spcBef>
                          <a:spcPct val="20000"/>
                        </a:spcBef>
                        <a:spcAft>
                          <a:spcPct val="0"/>
                        </a:spcAft>
                        <a:defRPr>
                          <a:solidFill>
                            <a:schemeClr val="tx1"/>
                          </a:solidFill>
                          <a:latin typeface="Comic Sans MS" panose="030F0702030302020204" pitchFamily="66"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ru-RU" sz="1800" u="none" strike="noStrike" cap="none" normalizeH="0" baseline="0" dirty="0" smtClean="0">
                          <a:ln>
                            <a:noFill/>
                          </a:ln>
                          <a:effectLst/>
                        </a:rPr>
                        <a:t>k*365</a:t>
                      </a:r>
                      <a:endParaRPr kumimoji="0" lang="ru-RU" altLang="ru-RU" sz="1800" b="0" i="0" u="none" strike="noStrike" cap="none" normalizeH="0" baseline="0" dirty="0" smtClean="0">
                        <a:ln>
                          <a:noFill/>
                        </a:ln>
                        <a:solidFill>
                          <a:schemeClr val="tx1"/>
                        </a:solidFill>
                        <a:effectLst/>
                        <a:latin typeface="Comic Sans MS" panose="030F0702030302020204" pitchFamily="66" charset="0"/>
                        <a:cs typeface="Arial" panose="020B0604020202020204" pitchFamily="34" charset="0"/>
                      </a:endParaRPr>
                    </a:p>
                  </a:txBody>
                  <a:tcPr marT="45717" marB="45717" horzOverflow="overflow"/>
                </a:tc>
              </a:tr>
            </a:tbl>
          </a:graphicData>
        </a:graphic>
      </p:graphicFrame>
      <p:sp>
        <p:nvSpPr>
          <p:cNvPr id="4" name="Прямоугольник 3"/>
          <p:cNvSpPr/>
          <p:nvPr/>
        </p:nvSpPr>
        <p:spPr>
          <a:xfrm>
            <a:off x="571472" y="4000504"/>
            <a:ext cx="8429684" cy="2031325"/>
          </a:xfrm>
          <a:prstGeom prst="rect">
            <a:avLst/>
          </a:prstGeom>
        </p:spPr>
        <p:txBody>
          <a:bodyPr wrap="square">
            <a:spAutoFit/>
          </a:bodyPr>
          <a:lstStyle/>
          <a:p>
            <a:pPr>
              <a:buFont typeface="Wingdings" pitchFamily="2" charset="2"/>
              <a:buChar char="ü"/>
            </a:pPr>
            <a:r>
              <a:rPr lang="ru-RU" dirty="0" smtClean="0">
                <a:latin typeface="Calibri" pitchFamily="34" charset="0"/>
              </a:rPr>
              <a:t>При расчете единицы измерения аргументов "</a:t>
            </a:r>
            <a:r>
              <a:rPr lang="ru-RU" b="1" dirty="0" smtClean="0">
                <a:latin typeface="Calibri" pitchFamily="34" charset="0"/>
              </a:rPr>
              <a:t>ставка</a:t>
            </a:r>
            <a:r>
              <a:rPr lang="ru-RU" dirty="0" smtClean="0">
                <a:latin typeface="Calibri" pitchFamily="34" charset="0"/>
              </a:rPr>
              <a:t>" и "</a:t>
            </a:r>
            <a:r>
              <a:rPr lang="ru-RU" b="1" dirty="0" err="1" smtClean="0">
                <a:latin typeface="Calibri" pitchFamily="34" charset="0"/>
              </a:rPr>
              <a:t>кпер</a:t>
            </a:r>
            <a:r>
              <a:rPr lang="ru-RU" dirty="0" smtClean="0">
                <a:latin typeface="Calibri" pitchFamily="34" charset="0"/>
              </a:rPr>
              <a:t>" используются согласованно. </a:t>
            </a:r>
          </a:p>
          <a:p>
            <a:pPr>
              <a:buFont typeface="Wingdings" pitchFamily="2" charset="2"/>
              <a:buChar char="ü"/>
            </a:pPr>
            <a:r>
              <a:rPr lang="ru-RU" dirty="0" smtClean="0">
                <a:latin typeface="Calibri" pitchFamily="34" charset="0"/>
              </a:rPr>
              <a:t>При ежемесячных выплатах по четырехгодичному займу из расчета 12 процентов годовых необходимо использовать значение 12%/12 в качестве аргумента "ставка" и 4*12 — в качестве аргумента "</a:t>
            </a:r>
            <a:r>
              <a:rPr lang="ru-RU" dirty="0" err="1" smtClean="0">
                <a:latin typeface="Calibri" pitchFamily="34" charset="0"/>
              </a:rPr>
              <a:t>кпер</a:t>
            </a:r>
            <a:r>
              <a:rPr lang="ru-RU" dirty="0" smtClean="0">
                <a:latin typeface="Calibri" pitchFamily="34" charset="0"/>
              </a:rPr>
              <a:t>". </a:t>
            </a:r>
          </a:p>
          <a:p>
            <a:pPr>
              <a:buFont typeface="Wingdings" pitchFamily="2" charset="2"/>
              <a:buChar char="ü"/>
            </a:pPr>
            <a:r>
              <a:rPr lang="ru-RU" dirty="0" smtClean="0">
                <a:latin typeface="Calibri" pitchFamily="34" charset="0"/>
              </a:rPr>
              <a:t>При ежегодных платежах по тому же займу</a:t>
            </a:r>
            <a:r>
              <a:rPr lang="en-US" dirty="0" smtClean="0">
                <a:latin typeface="Calibri" pitchFamily="34" charset="0"/>
              </a:rPr>
              <a:t> (4 </a:t>
            </a:r>
            <a:r>
              <a:rPr lang="ru-RU" dirty="0" smtClean="0">
                <a:latin typeface="Calibri" pitchFamily="34" charset="0"/>
              </a:rPr>
              <a:t>года) необходимо использовать значение 12% в качестве аргумента "ставка" и 4 — в качестве аргумента "</a:t>
            </a:r>
            <a:r>
              <a:rPr lang="ru-RU" dirty="0" err="1" smtClean="0">
                <a:latin typeface="Calibri" pitchFamily="34" charset="0"/>
              </a:rPr>
              <a:t>кпер</a:t>
            </a:r>
            <a:r>
              <a:rPr lang="ru-RU" dirty="0" smtClean="0">
                <a:latin typeface="Calibri" pitchFamily="34" charset="0"/>
              </a:rPr>
              <a:t>". </a:t>
            </a:r>
          </a:p>
        </p:txBody>
      </p:sp>
    </p:spTree>
    <p:extLst>
      <p:ext uri="{BB962C8B-B14F-4D97-AF65-F5344CB8AC3E}">
        <p14:creationId xmlns:p14="http://schemas.microsoft.com/office/powerpoint/2010/main" val="488786342"/>
      </p:ext>
    </p:extLst>
  </p:cSld>
  <p:clrMapOvr>
    <a:masterClrMapping/>
  </p:clrMapOvr>
  <p:transition spd="slow" advClick="0" advTm="5000">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1052736"/>
          </a:xfrm>
        </p:spPr>
        <p:txBody>
          <a:bodyPr/>
          <a:lstStyle/>
          <a:p>
            <a:pPr indent="714375" eaLnBrk="1" hangingPunct="1"/>
            <a:r>
              <a:rPr lang="ru-RU" altLang="ru-RU" dirty="0" smtClean="0"/>
              <a:t>Функция БС</a:t>
            </a:r>
          </a:p>
        </p:txBody>
      </p:sp>
      <p:sp>
        <p:nvSpPr>
          <p:cNvPr id="23555" name="Rectangle 3"/>
          <p:cNvSpPr>
            <a:spLocks noGrp="1" noChangeArrowheads="1"/>
          </p:cNvSpPr>
          <p:nvPr>
            <p:ph type="body" idx="1"/>
          </p:nvPr>
        </p:nvSpPr>
        <p:spPr/>
        <p:txBody>
          <a:bodyPr/>
          <a:lstStyle/>
          <a:p>
            <a:pPr algn="just" eaLnBrk="1" hangingPunct="1">
              <a:buFont typeface="Wingdings" pitchFamily="2" charset="2"/>
              <a:buChar char="Ø"/>
            </a:pPr>
            <a:r>
              <a:rPr lang="ru-RU" altLang="ru-RU" sz="2600" dirty="0">
                <a:latin typeface="Cambria" pitchFamily="18" charset="0"/>
              </a:rPr>
              <a:t>Эта функция позволяет рассчитать будущую стоимость периодических платежей, будущую стоимость текущего значения вклада или займа </a:t>
            </a:r>
            <a:r>
              <a:rPr lang="ru-RU" altLang="ru-RU" sz="2600" dirty="0" smtClean="0">
                <a:latin typeface="Cambria" pitchFamily="18" charset="0"/>
              </a:rPr>
              <a:t>по(при) постоянной  </a:t>
            </a:r>
            <a:r>
              <a:rPr lang="ru-RU" altLang="ru-RU" sz="2600" dirty="0">
                <a:latin typeface="Cambria" pitchFamily="18" charset="0"/>
              </a:rPr>
              <a:t>% ставке</a:t>
            </a:r>
            <a:r>
              <a:rPr lang="ru-RU" altLang="ru-RU" sz="2600" dirty="0" smtClean="0">
                <a:latin typeface="Cambria" pitchFamily="18" charset="0"/>
              </a:rPr>
              <a:t>.</a:t>
            </a:r>
          </a:p>
          <a:p>
            <a:pPr eaLnBrk="1" hangingPunct="1">
              <a:buFont typeface="Wingdings" pitchFamily="2" charset="2"/>
              <a:buNone/>
            </a:pPr>
            <a:endParaRPr lang="ru-RU" altLang="ru-RU" sz="2600" b="1" dirty="0">
              <a:latin typeface="Cambria" pitchFamily="18" charset="0"/>
            </a:endParaRPr>
          </a:p>
          <a:p>
            <a:pPr eaLnBrk="1" hangingPunct="1">
              <a:buFont typeface="Wingdings" pitchFamily="2" charset="2"/>
              <a:buNone/>
            </a:pPr>
            <a:r>
              <a:rPr lang="ru-RU" altLang="ru-RU" b="1" dirty="0" smtClean="0"/>
              <a:t>Синтаксис функции</a:t>
            </a:r>
            <a:r>
              <a:rPr lang="ru-RU" altLang="ru-RU" dirty="0" smtClean="0"/>
              <a:t>:</a:t>
            </a:r>
          </a:p>
          <a:p>
            <a:pPr algn="ctr">
              <a:buNone/>
            </a:pPr>
            <a:r>
              <a:rPr lang="ru-RU" altLang="ru-RU" b="1" dirty="0" smtClean="0">
                <a:solidFill>
                  <a:srgbClr val="CC0066"/>
                </a:solidFill>
              </a:rPr>
              <a:t>=БС(ставка; </a:t>
            </a:r>
            <a:r>
              <a:rPr lang="ru-RU" altLang="ru-RU" b="1" dirty="0" err="1" smtClean="0">
                <a:solidFill>
                  <a:srgbClr val="CC0066"/>
                </a:solidFill>
              </a:rPr>
              <a:t>кпер</a:t>
            </a:r>
            <a:r>
              <a:rPr lang="ru-RU" altLang="ru-RU" b="1" dirty="0" smtClean="0">
                <a:solidFill>
                  <a:srgbClr val="CC0066"/>
                </a:solidFill>
              </a:rPr>
              <a:t>; </a:t>
            </a:r>
            <a:r>
              <a:rPr lang="ru-RU" altLang="ru-RU" b="1" dirty="0" err="1" smtClean="0">
                <a:solidFill>
                  <a:srgbClr val="CC0066"/>
                </a:solidFill>
              </a:rPr>
              <a:t>плт</a:t>
            </a:r>
            <a:r>
              <a:rPr lang="ru-RU" altLang="ru-RU" b="1" dirty="0" smtClean="0">
                <a:solidFill>
                  <a:srgbClr val="CC0066"/>
                </a:solidFill>
              </a:rPr>
              <a:t>;</a:t>
            </a:r>
            <a:r>
              <a:rPr lang="ru-RU" altLang="ru-RU" b="1" dirty="0">
                <a:solidFill>
                  <a:srgbClr val="CC0066"/>
                </a:solidFill>
              </a:rPr>
              <a:t> </a:t>
            </a:r>
            <a:r>
              <a:rPr lang="ru-RU" altLang="ru-RU" b="1" dirty="0" smtClean="0">
                <a:solidFill>
                  <a:srgbClr val="CC0066"/>
                </a:solidFill>
              </a:rPr>
              <a:t>п</a:t>
            </a:r>
            <a:r>
              <a:rPr lang="en-US" altLang="ru-RU" b="1" dirty="0" smtClean="0">
                <a:solidFill>
                  <a:srgbClr val="CC0066"/>
                </a:solidFill>
              </a:rPr>
              <a:t>c</a:t>
            </a:r>
            <a:r>
              <a:rPr lang="ru-RU" altLang="ru-RU" b="1" dirty="0" smtClean="0">
                <a:solidFill>
                  <a:srgbClr val="CC0066"/>
                </a:solidFill>
              </a:rPr>
              <a:t>;</a:t>
            </a:r>
            <a:r>
              <a:rPr lang="en-US" altLang="ru-RU" b="1" dirty="0" smtClean="0">
                <a:solidFill>
                  <a:srgbClr val="CC0066"/>
                </a:solidFill>
              </a:rPr>
              <a:t>[</a:t>
            </a:r>
            <a:r>
              <a:rPr lang="ru-RU" altLang="ru-RU" b="1" dirty="0">
                <a:solidFill>
                  <a:srgbClr val="CC0066"/>
                </a:solidFill>
              </a:rPr>
              <a:t>тип</a:t>
            </a:r>
            <a:r>
              <a:rPr lang="en-US" altLang="ru-RU" b="1" dirty="0">
                <a:solidFill>
                  <a:srgbClr val="CC0066"/>
                </a:solidFill>
              </a:rPr>
              <a:t>]</a:t>
            </a:r>
            <a:r>
              <a:rPr lang="ru-RU" altLang="ru-RU" b="1" dirty="0">
                <a:solidFill>
                  <a:srgbClr val="CC0066"/>
                </a:solidFill>
              </a:rPr>
              <a:t>)</a:t>
            </a:r>
          </a:p>
        </p:txBody>
      </p:sp>
    </p:spTree>
    <p:extLst>
      <p:ext uri="{BB962C8B-B14F-4D97-AF65-F5344CB8AC3E}">
        <p14:creationId xmlns:p14="http://schemas.microsoft.com/office/powerpoint/2010/main" val="2526995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a:xfrm>
            <a:off x="-13130" y="0"/>
            <a:ext cx="9144000" cy="1008062"/>
          </a:xfrm>
        </p:spPr>
        <p:txBody>
          <a:bodyPr/>
          <a:lstStyle/>
          <a:p>
            <a:pPr indent="714375" eaLnBrk="1" hangingPunct="1"/>
            <a:r>
              <a:rPr lang="ru-RU" altLang="ru-RU" sz="3200" dirty="0" smtClean="0"/>
              <a:t>Описание синтаксиса функции БС</a:t>
            </a:r>
          </a:p>
        </p:txBody>
      </p:sp>
      <p:sp>
        <p:nvSpPr>
          <p:cNvPr id="35843" name="Rectangle 3"/>
          <p:cNvSpPr>
            <a:spLocks noGrp="1" noChangeArrowheads="1"/>
          </p:cNvSpPr>
          <p:nvPr>
            <p:ph type="body" idx="1"/>
          </p:nvPr>
        </p:nvSpPr>
        <p:spPr>
          <a:xfrm>
            <a:off x="232012" y="1484784"/>
            <a:ext cx="8732476" cy="4176463"/>
          </a:xfrm>
        </p:spPr>
        <p:txBody>
          <a:bodyPr>
            <a:noAutofit/>
          </a:bodyPr>
          <a:lstStyle/>
          <a:p>
            <a:pPr algn="just" eaLnBrk="1" hangingPunct="1">
              <a:lnSpc>
                <a:spcPct val="80000"/>
              </a:lnSpc>
            </a:pPr>
            <a:r>
              <a:rPr lang="ru-RU" altLang="ru-RU" sz="2400" b="1" dirty="0" smtClean="0">
                <a:latin typeface="Cambria" pitchFamily="18" charset="0"/>
              </a:rPr>
              <a:t>ставка</a:t>
            </a:r>
            <a:r>
              <a:rPr lang="ru-RU" altLang="ru-RU" sz="2000" dirty="0" smtClean="0">
                <a:latin typeface="Cambria" pitchFamily="18" charset="0"/>
              </a:rPr>
              <a:t>    — процентная ставка за период.</a:t>
            </a:r>
          </a:p>
          <a:p>
            <a:pPr algn="just" eaLnBrk="1" hangingPunct="1">
              <a:lnSpc>
                <a:spcPct val="80000"/>
              </a:lnSpc>
            </a:pPr>
            <a:r>
              <a:rPr lang="ru-RU" altLang="ru-RU" sz="2400" b="1" dirty="0">
                <a:latin typeface="Cambria" pitchFamily="18" charset="0"/>
              </a:rPr>
              <a:t>кпер</a:t>
            </a:r>
            <a:r>
              <a:rPr lang="ru-RU" altLang="ru-RU" sz="2000" dirty="0" smtClean="0">
                <a:latin typeface="Cambria" pitchFamily="18" charset="0"/>
              </a:rPr>
              <a:t>    — это общее число периодов платежей </a:t>
            </a:r>
          </a:p>
          <a:p>
            <a:pPr algn="just" eaLnBrk="1" hangingPunct="1">
              <a:lnSpc>
                <a:spcPct val="80000"/>
              </a:lnSpc>
            </a:pPr>
            <a:r>
              <a:rPr lang="ru-RU" altLang="ru-RU" sz="2400" b="1" dirty="0" err="1">
                <a:latin typeface="Cambria" pitchFamily="18" charset="0"/>
              </a:rPr>
              <a:t>плт</a:t>
            </a:r>
            <a:r>
              <a:rPr lang="ru-RU" altLang="ru-RU" sz="2000" dirty="0" smtClean="0">
                <a:latin typeface="Cambria" pitchFamily="18" charset="0"/>
              </a:rPr>
              <a:t>    — это выплата, производимая в каждый период; это значение не может меняться в течение всего периода выплат. Обычно </a:t>
            </a:r>
            <a:r>
              <a:rPr lang="ru-RU" altLang="ru-RU" sz="2000" b="1" dirty="0" err="1" smtClean="0">
                <a:latin typeface="Cambria" pitchFamily="18" charset="0"/>
              </a:rPr>
              <a:t>плт</a:t>
            </a:r>
            <a:r>
              <a:rPr lang="ru-RU" altLang="ru-RU" sz="2000" dirty="0" smtClean="0">
                <a:latin typeface="Cambria" pitchFamily="18" charset="0"/>
              </a:rPr>
              <a:t> состоит из основного платежа и платежа по процентам, но не включает других налогов и сборов. Если аргумент опущен, должно быть указано значение аргумента </a:t>
            </a:r>
            <a:r>
              <a:rPr lang="ru-RU" altLang="ru-RU" sz="2000" b="1" dirty="0" err="1" smtClean="0">
                <a:latin typeface="Cambria" pitchFamily="18" charset="0"/>
              </a:rPr>
              <a:t>пс</a:t>
            </a:r>
            <a:r>
              <a:rPr lang="ru-RU" altLang="ru-RU" sz="2000" dirty="0" smtClean="0">
                <a:latin typeface="Cambria" pitchFamily="18" charset="0"/>
              </a:rPr>
              <a:t>.</a:t>
            </a:r>
          </a:p>
          <a:p>
            <a:pPr algn="just" eaLnBrk="1" hangingPunct="1">
              <a:lnSpc>
                <a:spcPct val="80000"/>
              </a:lnSpc>
            </a:pPr>
            <a:r>
              <a:rPr lang="ru-RU" altLang="ru-RU" sz="2400" b="1" dirty="0" err="1">
                <a:latin typeface="Cambria" pitchFamily="18" charset="0"/>
              </a:rPr>
              <a:t>пс</a:t>
            </a:r>
            <a:r>
              <a:rPr lang="ru-RU" altLang="ru-RU" sz="2000" dirty="0" smtClean="0">
                <a:latin typeface="Cambria" pitchFamily="18" charset="0"/>
              </a:rPr>
              <a:t>    — это приведенная к текущему моменту стоимость или общая сумма, которая на текущий момент равноценна ряду будущих платежей. Если аргумент опущен, то он полагается равным 0. В этом случае должно быть указано значение аргумента </a:t>
            </a:r>
            <a:r>
              <a:rPr lang="ru-RU" altLang="ru-RU" sz="2000" b="1" dirty="0" err="1" smtClean="0">
                <a:latin typeface="Cambria" pitchFamily="18" charset="0"/>
              </a:rPr>
              <a:t>плт</a:t>
            </a:r>
            <a:r>
              <a:rPr lang="ru-RU" altLang="ru-RU" sz="2000" dirty="0" smtClean="0">
                <a:latin typeface="Cambria" pitchFamily="18" charset="0"/>
              </a:rPr>
              <a:t>.</a:t>
            </a:r>
          </a:p>
          <a:p>
            <a:pPr algn="just" eaLnBrk="1" hangingPunct="1">
              <a:lnSpc>
                <a:spcPct val="80000"/>
              </a:lnSpc>
            </a:pPr>
            <a:r>
              <a:rPr lang="ru-RU" altLang="ru-RU" sz="2400" b="1" dirty="0">
                <a:latin typeface="Cambria" pitchFamily="18" charset="0"/>
              </a:rPr>
              <a:t>тип</a:t>
            </a:r>
            <a:r>
              <a:rPr lang="ru-RU" altLang="ru-RU" sz="2000" b="1" dirty="0" smtClean="0">
                <a:latin typeface="Cambria" pitchFamily="18" charset="0"/>
              </a:rPr>
              <a:t> </a:t>
            </a:r>
            <a:r>
              <a:rPr lang="ru-RU" altLang="ru-RU" sz="2000" dirty="0" smtClean="0">
                <a:latin typeface="Cambria" pitchFamily="18" charset="0"/>
              </a:rPr>
              <a:t>   — число 0 или 1, обозначающее, когда должна производиться выплата. Если аргумент «</a:t>
            </a:r>
            <a:r>
              <a:rPr lang="ru-RU" altLang="ru-RU" sz="2000" b="1" dirty="0" smtClean="0">
                <a:latin typeface="Cambria" pitchFamily="18" charset="0"/>
              </a:rPr>
              <a:t>тип</a:t>
            </a:r>
            <a:r>
              <a:rPr lang="ru-RU" altLang="ru-RU" sz="2000" dirty="0" smtClean="0">
                <a:latin typeface="Cambria" pitchFamily="18" charset="0"/>
              </a:rPr>
              <a:t>» опущен, то он полагается равным 0.</a:t>
            </a:r>
            <a:endParaRPr lang="ru-RU" altLang="ru-RU" sz="2000" b="1" dirty="0" smtClean="0">
              <a:latin typeface="Cambria" pitchFamily="18" charset="0"/>
            </a:endParaRPr>
          </a:p>
          <a:p>
            <a:pPr algn="ctr" eaLnBrk="1" hangingPunct="1">
              <a:lnSpc>
                <a:spcPct val="80000"/>
              </a:lnSpc>
              <a:buFont typeface="Wingdings" pitchFamily="2" charset="2"/>
              <a:buNone/>
            </a:pPr>
            <a:r>
              <a:rPr lang="ru-RU" altLang="ru-RU" sz="2000" dirty="0" smtClean="0">
                <a:latin typeface="Cambria" pitchFamily="18" charset="0"/>
              </a:rPr>
              <a:t>	0 - В конце периода;	1 - В начале периода</a:t>
            </a:r>
          </a:p>
        </p:txBody>
      </p:sp>
    </p:spTree>
    <p:extLst>
      <p:ext uri="{BB962C8B-B14F-4D97-AF65-F5344CB8AC3E}">
        <p14:creationId xmlns:p14="http://schemas.microsoft.com/office/powerpoint/2010/main" val="14296388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2000"/>
                                        <p:tgtEl>
                                          <p:spTgt spid="35842"/>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35843"/>
                                        </p:tgtEl>
                                        <p:attrNameLst>
                                          <p:attrName>style.visibility</p:attrName>
                                        </p:attrNameLst>
                                      </p:cBhvr>
                                      <p:to>
                                        <p:strVal val="visible"/>
                                      </p:to>
                                    </p:set>
                                    <p:anim calcmode="lin" valueType="num">
                                      <p:cBhvr>
                                        <p:cTn id="10" dur="1000" fill="hold"/>
                                        <p:tgtEl>
                                          <p:spTgt spid="35843"/>
                                        </p:tgtEl>
                                        <p:attrNameLst>
                                          <p:attrName>ppt_w</p:attrName>
                                        </p:attrNameLst>
                                      </p:cBhvr>
                                      <p:tavLst>
                                        <p:tav tm="0">
                                          <p:val>
                                            <p:strVal val="#ppt_w*0.70"/>
                                          </p:val>
                                        </p:tav>
                                        <p:tav tm="100000">
                                          <p:val>
                                            <p:strVal val="#ppt_w"/>
                                          </p:val>
                                        </p:tav>
                                      </p:tavLst>
                                    </p:anim>
                                    <p:anim calcmode="lin" valueType="num">
                                      <p:cBhvr>
                                        <p:cTn id="11" dur="1000" fill="hold"/>
                                        <p:tgtEl>
                                          <p:spTgt spid="35843"/>
                                        </p:tgtEl>
                                        <p:attrNameLst>
                                          <p:attrName>ppt_h</p:attrName>
                                        </p:attrNameLst>
                                      </p:cBhvr>
                                      <p:tavLst>
                                        <p:tav tm="0">
                                          <p:val>
                                            <p:strVal val="#ppt_h"/>
                                          </p:val>
                                        </p:tav>
                                        <p:tav tm="100000">
                                          <p:val>
                                            <p:strVal val="#ppt_h"/>
                                          </p:val>
                                        </p:tav>
                                      </p:tavLst>
                                    </p:anim>
                                    <p:animEffect transition="in" filter="fade">
                                      <p:cBhvr>
                                        <p:cTn id="12" dur="1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680"/>
            <a:ext cx="9144000" cy="1143000"/>
          </a:xfrm>
        </p:spPr>
        <p:txBody>
          <a:bodyPr/>
          <a:lstStyle/>
          <a:p>
            <a:pPr indent="531813" eaLnBrk="1" hangingPunct="1"/>
            <a:r>
              <a:rPr lang="ru-RU" altLang="ru-RU" dirty="0" smtClean="0"/>
              <a:t>Задача</a:t>
            </a:r>
          </a:p>
        </p:txBody>
      </p:sp>
      <p:sp>
        <p:nvSpPr>
          <p:cNvPr id="36867" name="Rectangle 3"/>
          <p:cNvSpPr>
            <a:spLocks noGrp="1" noChangeArrowheads="1"/>
          </p:cNvSpPr>
          <p:nvPr>
            <p:ph type="body" idx="1"/>
          </p:nvPr>
        </p:nvSpPr>
        <p:spPr/>
        <p:txBody>
          <a:bodyPr>
            <a:normAutofit/>
          </a:bodyPr>
          <a:lstStyle/>
          <a:p>
            <a:pPr algn="just" eaLnBrk="1" hangingPunct="1">
              <a:buFont typeface="Wingdings" pitchFamily="2" charset="2"/>
              <a:buNone/>
            </a:pPr>
            <a:r>
              <a:rPr lang="ru-RU" altLang="ru-RU" sz="3200" dirty="0" smtClean="0">
                <a:latin typeface="Cambria" pitchFamily="18" charset="0"/>
              </a:rPr>
              <a:t>Рассчитать, какая сумма окажется на счёте, если 1000 руб. положить на 12 лет под 6% годовых. Проценты начисляются каждые полгода.</a:t>
            </a:r>
          </a:p>
        </p:txBody>
      </p:sp>
    </p:spTree>
    <p:extLst>
      <p:ext uri="{BB962C8B-B14F-4D97-AF65-F5344CB8AC3E}">
        <p14:creationId xmlns:p14="http://schemas.microsoft.com/office/powerpoint/2010/main" val="26802626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800" decel="100000"/>
                                        <p:tgtEl>
                                          <p:spTgt spid="36866"/>
                                        </p:tgtEl>
                                      </p:cBhvr>
                                    </p:animEffect>
                                    <p:anim calcmode="lin" valueType="num">
                                      <p:cBhvr>
                                        <p:cTn id="8" dur="800" decel="100000" fill="hold"/>
                                        <p:tgtEl>
                                          <p:spTgt spid="36866"/>
                                        </p:tgtEl>
                                        <p:attrNameLst>
                                          <p:attrName>style.rotation</p:attrName>
                                        </p:attrNameLst>
                                      </p:cBhvr>
                                      <p:tavLst>
                                        <p:tav tm="0">
                                          <p:val>
                                            <p:fltVal val="-90"/>
                                          </p:val>
                                        </p:tav>
                                        <p:tav tm="100000">
                                          <p:val>
                                            <p:fltVal val="0"/>
                                          </p:val>
                                        </p:tav>
                                      </p:tavLst>
                                    </p:anim>
                                    <p:anim calcmode="lin" valueType="num">
                                      <p:cBhvr>
                                        <p:cTn id="9" dur="800" decel="100000" fill="hold"/>
                                        <p:tgtEl>
                                          <p:spTgt spid="36866"/>
                                        </p:tgtEl>
                                        <p:attrNameLst>
                                          <p:attrName>ppt_x</p:attrName>
                                        </p:attrNameLst>
                                      </p:cBhvr>
                                      <p:tavLst>
                                        <p:tav tm="0">
                                          <p:val>
                                            <p:strVal val="#ppt_x+0.4"/>
                                          </p:val>
                                        </p:tav>
                                        <p:tav tm="100000">
                                          <p:val>
                                            <p:strVal val="#ppt_x-0.05"/>
                                          </p:val>
                                        </p:tav>
                                      </p:tavLst>
                                    </p:anim>
                                    <p:anim calcmode="lin" valueType="num">
                                      <p:cBhvr>
                                        <p:cTn id="10" dur="800" decel="100000" fill="hold"/>
                                        <p:tgtEl>
                                          <p:spTgt spid="3686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686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6866"/>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7" presetClass="emph" presetSubtype="0" fill="hold" grpId="0" nodeType="clickEffect">
                                  <p:stCondLst>
                                    <p:cond delay="0"/>
                                  </p:stCondLst>
                                  <p:childTnLst>
                                    <p:animClr clrSpc="rgb" dir="cw">
                                      <p:cBhvr override="childStyle">
                                        <p:cTn id="16" dur="250" autoRev="1" fill="hold"/>
                                        <p:tgtEl>
                                          <p:spTgt spid="36867">
                                            <p:txEl>
                                              <p:pRg st="0" end="0"/>
                                            </p:txEl>
                                          </p:spTgt>
                                        </p:tgtEl>
                                        <p:attrNameLst>
                                          <p:attrName>style.color</p:attrName>
                                        </p:attrNameLst>
                                      </p:cBhvr>
                                      <p:to>
                                        <a:schemeClr val="bg1"/>
                                      </p:to>
                                    </p:animClr>
                                    <p:animClr clrSpc="rgb" dir="cw">
                                      <p:cBhvr>
                                        <p:cTn id="17" dur="250" autoRev="1" fill="hold"/>
                                        <p:tgtEl>
                                          <p:spTgt spid="36867">
                                            <p:txEl>
                                              <p:pRg st="0" end="0"/>
                                            </p:txEl>
                                          </p:spTgt>
                                        </p:tgtEl>
                                        <p:attrNameLst>
                                          <p:attrName>fillcolor</p:attrName>
                                        </p:attrNameLst>
                                      </p:cBhvr>
                                      <p:to>
                                        <a:schemeClr val="bg1"/>
                                      </p:to>
                                    </p:animClr>
                                    <p:set>
                                      <p:cBhvr>
                                        <p:cTn id="18" dur="250" autoRev="1" fill="hold"/>
                                        <p:tgtEl>
                                          <p:spTgt spid="36867">
                                            <p:txEl>
                                              <p:pRg st="0" end="0"/>
                                            </p:txEl>
                                          </p:spTgt>
                                        </p:tgtEl>
                                        <p:attrNameLst>
                                          <p:attrName>fill.type</p:attrName>
                                        </p:attrNameLst>
                                      </p:cBhvr>
                                      <p:to>
                                        <p:strVal val="solid"/>
                                      </p:to>
                                    </p:set>
                                    <p:set>
                                      <p:cBhvr>
                                        <p:cTn id="19" dur="250" autoRev="1" fill="hold"/>
                                        <p:tgtEl>
                                          <p:spTgt spid="36867">
                                            <p:txEl>
                                              <p:pRg st="0" end="0"/>
                                            </p:txEl>
                                          </p:spTgt>
                                        </p:tgtEl>
                                        <p:attrNameLst>
                                          <p:attrName>fill.on</p:attrName>
                                        </p:attrNameLst>
                                      </p:cBhvr>
                                      <p:to>
                                        <p:strVal val="tru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2" presetClass="emph" presetSubtype="0" fill="hold" grpId="1" nodeType="clickEffect">
                                  <p:stCondLst>
                                    <p:cond delay="0"/>
                                  </p:stCondLst>
                                  <p:childTnLst>
                                    <p:animClr clrSpc="rgb" dir="cw">
                                      <p:cBhvr override="childStyle">
                                        <p:cTn id="23" dur="100" fill="hold"/>
                                        <p:tgtEl>
                                          <p:spTgt spid="36867">
                                            <p:txEl>
                                              <p:pRg st="0" end="0"/>
                                            </p:txEl>
                                          </p:spTgt>
                                        </p:tgtEl>
                                        <p:attrNameLst>
                                          <p:attrName>style.color</p:attrName>
                                        </p:attrNameLst>
                                      </p:cBhvr>
                                      <p:to>
                                        <a:schemeClr val="accent2"/>
                                      </p:to>
                                    </p:animClr>
                                    <p:animClr clrSpc="rgb" dir="cw">
                                      <p:cBhvr>
                                        <p:cTn id="24" dur="100" fill="hold"/>
                                        <p:tgtEl>
                                          <p:spTgt spid="36867">
                                            <p:txEl>
                                              <p:pRg st="0" end="0"/>
                                            </p:txEl>
                                          </p:spTgt>
                                        </p:tgtEl>
                                        <p:attrNameLst>
                                          <p:attrName>fillcolor</p:attrName>
                                        </p:attrNameLst>
                                      </p:cBhvr>
                                      <p:to>
                                        <a:schemeClr val="accent2"/>
                                      </p:to>
                                    </p:animClr>
                                    <p:set>
                                      <p:cBhvr>
                                        <p:cTn id="25" dur="100" fill="hold"/>
                                        <p:tgtEl>
                                          <p:spTgt spid="36867">
                                            <p:txEl>
                                              <p:pRg st="0" end="0"/>
                                            </p:txEl>
                                          </p:spTgt>
                                        </p:tgtEl>
                                        <p:attrNameLst>
                                          <p:attrName>fill.type</p:attrName>
                                        </p:attrNameLst>
                                      </p:cBhvr>
                                      <p:to>
                                        <p:strVal val="solid"/>
                                      </p:to>
                                    </p:set>
                                    <p:set>
                                      <p:cBhvr>
                                        <p:cTn id="26" dur="100" fill="hold"/>
                                        <p:tgtEl>
                                          <p:spTgt spid="36867">
                                            <p:txEl>
                                              <p:pRg st="0" end="0"/>
                                            </p:txEl>
                                          </p:spTgt>
                                        </p:tgtEl>
                                        <p:attrNameLst>
                                          <p:attrName>fill.on</p:attrName>
                                        </p:attrNameLst>
                                      </p:cBhvr>
                                      <p:to>
                                        <p:strVal val="true"/>
                                      </p:to>
                                    </p:set>
                                    <p:animRot by="120000">
                                      <p:cBhvr>
                                        <p:cTn id="27" dur="100" fill="hold">
                                          <p:stCondLst>
                                            <p:cond delay="0"/>
                                          </p:stCondLst>
                                        </p:cTn>
                                        <p:tgtEl>
                                          <p:spTgt spid="36867">
                                            <p:txEl>
                                              <p:pRg st="0" end="0"/>
                                            </p:txEl>
                                          </p:spTgt>
                                        </p:tgtEl>
                                        <p:attrNameLst>
                                          <p:attrName>r</p:attrName>
                                        </p:attrNameLst>
                                      </p:cBhvr>
                                    </p:animRot>
                                    <p:animRot by="-240000">
                                      <p:cBhvr>
                                        <p:cTn id="28" dur="200" fill="hold">
                                          <p:stCondLst>
                                            <p:cond delay="200"/>
                                          </p:stCondLst>
                                        </p:cTn>
                                        <p:tgtEl>
                                          <p:spTgt spid="36867">
                                            <p:txEl>
                                              <p:pRg st="0" end="0"/>
                                            </p:txEl>
                                          </p:spTgt>
                                        </p:tgtEl>
                                        <p:attrNameLst>
                                          <p:attrName>r</p:attrName>
                                        </p:attrNameLst>
                                      </p:cBhvr>
                                    </p:animRot>
                                    <p:animRot by="240000">
                                      <p:cBhvr>
                                        <p:cTn id="29" dur="200" fill="hold">
                                          <p:stCondLst>
                                            <p:cond delay="400"/>
                                          </p:stCondLst>
                                        </p:cTn>
                                        <p:tgtEl>
                                          <p:spTgt spid="36867">
                                            <p:txEl>
                                              <p:pRg st="0" end="0"/>
                                            </p:txEl>
                                          </p:spTgt>
                                        </p:tgtEl>
                                        <p:attrNameLst>
                                          <p:attrName>r</p:attrName>
                                        </p:attrNameLst>
                                      </p:cBhvr>
                                    </p:animRot>
                                    <p:animRot by="-240000">
                                      <p:cBhvr>
                                        <p:cTn id="30" dur="200" fill="hold">
                                          <p:stCondLst>
                                            <p:cond delay="600"/>
                                          </p:stCondLst>
                                        </p:cTn>
                                        <p:tgtEl>
                                          <p:spTgt spid="36867">
                                            <p:txEl>
                                              <p:pRg st="0" end="0"/>
                                            </p:txEl>
                                          </p:spTgt>
                                        </p:tgtEl>
                                        <p:attrNameLst>
                                          <p:attrName>r</p:attrName>
                                        </p:attrNameLst>
                                      </p:cBhvr>
                                    </p:animRot>
                                    <p:animRot by="120000">
                                      <p:cBhvr>
                                        <p:cTn id="31" dur="200" fill="hold">
                                          <p:stCondLst>
                                            <p:cond delay="800"/>
                                          </p:stCondLst>
                                        </p:cTn>
                                        <p:tgtEl>
                                          <p:spTgt spid="36867">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build="p"/>
      <p:bldP spid="36867"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481328"/>
            <a:ext cx="8507288" cy="4525963"/>
          </a:xfrm>
        </p:spPr>
        <p:txBody>
          <a:bodyPr>
            <a:normAutofit/>
          </a:bodyPr>
          <a:lstStyle/>
          <a:p>
            <a:pPr algn="just"/>
            <a:r>
              <a:rPr lang="ru-RU" dirty="0">
                <a:latin typeface="Cambria" pitchFamily="18" charset="0"/>
              </a:rPr>
              <a:t>В категории математические представлено около </a:t>
            </a:r>
            <a:r>
              <a:rPr lang="ru-RU" b="1" dirty="0">
                <a:latin typeface="Cambria" pitchFamily="18" charset="0"/>
              </a:rPr>
              <a:t>80</a:t>
            </a:r>
            <a:r>
              <a:rPr lang="ru-RU" dirty="0">
                <a:latin typeface="Cambria" pitchFamily="18" charset="0"/>
              </a:rPr>
              <a:t> самых различных функций </a:t>
            </a:r>
            <a:r>
              <a:rPr lang="ru-RU" b="1" dirty="0" err="1">
                <a:solidFill>
                  <a:schemeClr val="accent3">
                    <a:lumMod val="50000"/>
                  </a:schemeClr>
                </a:solidFill>
                <a:latin typeface="Calibri" pitchFamily="34" charset="0"/>
              </a:rPr>
              <a:t>Excel</a:t>
            </a:r>
            <a:r>
              <a:rPr lang="ru-RU" dirty="0">
                <a:latin typeface="Cambria" pitchFamily="18" charset="0"/>
              </a:rPr>
              <a:t>, начиная от незаменимых суммирования и округления, и заканчивая рядом известных и малоизвестных (малоиспользуемых) тригонометрических функций.</a:t>
            </a:r>
          </a:p>
        </p:txBody>
      </p:sp>
      <p:sp>
        <p:nvSpPr>
          <p:cNvPr id="3" name="Заголовок 2"/>
          <p:cNvSpPr>
            <a:spLocks noGrp="1"/>
          </p:cNvSpPr>
          <p:nvPr>
            <p:ph type="title"/>
          </p:nvPr>
        </p:nvSpPr>
        <p:spPr/>
        <p:txBody>
          <a:bodyPr/>
          <a:lstStyle/>
          <a:p>
            <a:r>
              <a:rPr lang="ru-RU" dirty="0" smtClean="0"/>
              <a:t>Математические функции</a:t>
            </a:r>
            <a:endParaRPr lang="ru-RU" dirty="0"/>
          </a:p>
        </p:txBody>
      </p:sp>
    </p:spTree>
    <p:extLst>
      <p:ext uri="{BB962C8B-B14F-4D97-AF65-F5344CB8AC3E}">
        <p14:creationId xmlns:p14="http://schemas.microsoft.com/office/powerpoint/2010/main" val="3738783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1341"/>
            <a:ext cx="9144000" cy="1143000"/>
          </a:xfrm>
        </p:spPr>
        <p:txBody>
          <a:bodyPr/>
          <a:lstStyle/>
          <a:p>
            <a:pPr indent="723900" eaLnBrk="1" hangingPunct="1"/>
            <a:r>
              <a:rPr lang="ru-RU" altLang="ru-RU" dirty="0" smtClean="0"/>
              <a:t>Решение</a:t>
            </a:r>
          </a:p>
        </p:txBody>
      </p:sp>
      <p:sp>
        <p:nvSpPr>
          <p:cNvPr id="37891" name="Rectangle 3"/>
          <p:cNvSpPr>
            <a:spLocks noGrp="1" noChangeArrowheads="1"/>
          </p:cNvSpPr>
          <p:nvPr>
            <p:ph type="body" idx="1"/>
          </p:nvPr>
        </p:nvSpPr>
        <p:spPr>
          <a:xfrm>
            <a:off x="323528" y="1196752"/>
            <a:ext cx="8496944" cy="4895850"/>
          </a:xfrm>
        </p:spPr>
        <p:txBody>
          <a:bodyPr>
            <a:normAutofit lnSpcReduction="10000"/>
          </a:bodyPr>
          <a:lstStyle/>
          <a:p>
            <a:pPr algn="just" eaLnBrk="1" hangingPunct="1">
              <a:buFont typeface="Wingdings" pitchFamily="2" charset="2"/>
              <a:buNone/>
            </a:pPr>
            <a:r>
              <a:rPr lang="ru-RU" altLang="ru-RU" sz="2800" dirty="0" smtClean="0">
                <a:latin typeface="Cambria" pitchFamily="18" charset="0"/>
              </a:rPr>
              <a:t>В условии задачи заданы годовой процент и число лет вклада, также указано на отсутствие периодический платежей. Если % начисляются несколько раз в год, то нужно подсчитать общее число периодов начисления %. </a:t>
            </a:r>
          </a:p>
          <a:p>
            <a:pPr algn="just" eaLnBrk="1" hangingPunct="1">
              <a:buFont typeface="Wingdings" pitchFamily="2" charset="2"/>
              <a:buNone/>
            </a:pPr>
            <a:r>
              <a:rPr lang="ru-RU" altLang="ru-RU" sz="2800" dirty="0" smtClean="0">
                <a:latin typeface="Cambria" pitchFamily="18" charset="0"/>
              </a:rPr>
              <a:t>При полугодовом учёте % общее число периодов начисления равно: 12 лет  * 2</a:t>
            </a:r>
          </a:p>
          <a:p>
            <a:pPr eaLnBrk="1" hangingPunct="1">
              <a:buFont typeface="Wingdings" pitchFamily="2" charset="2"/>
              <a:buNone/>
            </a:pPr>
            <a:r>
              <a:rPr lang="ru-RU" altLang="ru-RU" sz="2800" dirty="0" smtClean="0">
                <a:latin typeface="Cambria" pitchFamily="18" charset="0"/>
                <a:sym typeface="Symbol" pitchFamily="18" charset="2"/>
              </a:rPr>
              <a:t>Ставка за период начисления:</a:t>
            </a:r>
          </a:p>
          <a:p>
            <a:pPr algn="ctr" eaLnBrk="1" hangingPunct="1">
              <a:buFont typeface="Wingdings" pitchFamily="2" charset="2"/>
              <a:buNone/>
            </a:pPr>
            <a:r>
              <a:rPr lang="ru-RU" altLang="ru-RU" sz="2800" b="1" dirty="0" smtClean="0">
                <a:latin typeface="Cambria" pitchFamily="18" charset="0"/>
                <a:sym typeface="Symbol" pitchFamily="18" charset="2"/>
              </a:rPr>
              <a:t>6% : 2 </a:t>
            </a:r>
            <a:r>
              <a:rPr lang="ru-RU" altLang="ru-RU" sz="2800" dirty="0">
                <a:latin typeface="Cambria" pitchFamily="18" charset="0"/>
                <a:sym typeface="Symbol" pitchFamily="18" charset="2"/>
              </a:rPr>
              <a:t>–  проценты начисляются каждые полгода</a:t>
            </a:r>
          </a:p>
          <a:p>
            <a:pPr algn="ctr" eaLnBrk="1" hangingPunct="1">
              <a:buFont typeface="Wingdings" pitchFamily="2" charset="2"/>
              <a:buNone/>
            </a:pPr>
            <a:r>
              <a:rPr lang="ru-RU" altLang="ru-RU" sz="2800" dirty="0" smtClean="0">
                <a:latin typeface="Cambria" pitchFamily="18" charset="0"/>
                <a:sym typeface="Symbol" pitchFamily="18" charset="2"/>
              </a:rPr>
              <a:t>Аргумент </a:t>
            </a:r>
            <a:r>
              <a:rPr lang="ru-RU" altLang="ru-RU" sz="2800" b="1" dirty="0" err="1" smtClean="0">
                <a:latin typeface="Cambria" pitchFamily="18" charset="0"/>
                <a:sym typeface="Symbol" pitchFamily="18" charset="2"/>
              </a:rPr>
              <a:t>пс</a:t>
            </a:r>
            <a:r>
              <a:rPr lang="ru-RU" altLang="ru-RU" sz="2800" dirty="0" smtClean="0">
                <a:latin typeface="Cambria" pitchFamily="18" charset="0"/>
                <a:sym typeface="Symbol" pitchFamily="18" charset="2"/>
              </a:rPr>
              <a:t> </a:t>
            </a:r>
            <a:r>
              <a:rPr lang="ru-RU" altLang="ru-RU" sz="2800" dirty="0" smtClean="0">
                <a:latin typeface="Cambria" pitchFamily="18" charset="0"/>
                <a:sym typeface="Symbol" pitchFamily="18" charset="2"/>
              </a:rPr>
              <a:t>= </a:t>
            </a:r>
            <a:r>
              <a:rPr lang="ru-RU" altLang="ru-RU" sz="2800" b="1" dirty="0" smtClean="0">
                <a:solidFill>
                  <a:srgbClr val="CC0066"/>
                </a:solidFill>
                <a:latin typeface="Cambria" pitchFamily="18" charset="0"/>
                <a:sym typeface="Symbol" pitchFamily="18" charset="2"/>
              </a:rPr>
              <a:t>-1000</a:t>
            </a:r>
            <a:r>
              <a:rPr lang="ru-RU" altLang="ru-RU" sz="2800" b="1" dirty="0" smtClean="0">
                <a:latin typeface="Cambria" pitchFamily="18" charset="0"/>
                <a:sym typeface="Symbol" pitchFamily="18" charset="2"/>
              </a:rPr>
              <a:t> тыс.</a:t>
            </a:r>
            <a:r>
              <a:rPr lang="ru-RU" altLang="ru-RU" sz="2800" dirty="0" smtClean="0">
                <a:latin typeface="Cambria" pitchFamily="18" charset="0"/>
                <a:sym typeface="Symbol" pitchFamily="18" charset="2"/>
              </a:rPr>
              <a:t> (т.к. это вложение денег)</a:t>
            </a:r>
          </a:p>
        </p:txBody>
      </p:sp>
    </p:spTree>
    <p:extLst>
      <p:ext uri="{BB962C8B-B14F-4D97-AF65-F5344CB8AC3E}">
        <p14:creationId xmlns:p14="http://schemas.microsoft.com/office/powerpoint/2010/main" val="40736461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37890"/>
                                        </p:tgtEl>
                                      </p:cBhvr>
                                      <p:to x="80000" y="100000"/>
                                    </p:animScale>
                                    <p:anim by="(#ppt_w*0.10)" calcmode="lin" valueType="num">
                                      <p:cBhvr>
                                        <p:cTn id="7" dur="250" autoRev="1" fill="hold">
                                          <p:stCondLst>
                                            <p:cond delay="0"/>
                                          </p:stCondLst>
                                        </p:cTn>
                                        <p:tgtEl>
                                          <p:spTgt spid="37890"/>
                                        </p:tgtEl>
                                        <p:attrNameLst>
                                          <p:attrName>ppt_x</p:attrName>
                                        </p:attrNameLst>
                                      </p:cBhvr>
                                    </p:anim>
                                    <p:anim by="(-#ppt_w*0.10)" calcmode="lin" valueType="num">
                                      <p:cBhvr>
                                        <p:cTn id="8" dur="250" autoRev="1" fill="hold">
                                          <p:stCondLst>
                                            <p:cond delay="0"/>
                                          </p:stCondLst>
                                        </p:cTn>
                                        <p:tgtEl>
                                          <p:spTgt spid="37890"/>
                                        </p:tgtEl>
                                        <p:attrNameLst>
                                          <p:attrName>ppt_y</p:attrName>
                                        </p:attrNameLst>
                                      </p:cBhvr>
                                    </p:anim>
                                    <p:animRot by="-480000">
                                      <p:cBhvr>
                                        <p:cTn id="9" dur="250" autoRev="1" fill="hold">
                                          <p:stCondLst>
                                            <p:cond delay="0"/>
                                          </p:stCondLst>
                                        </p:cTn>
                                        <p:tgtEl>
                                          <p:spTgt spid="37890"/>
                                        </p:tgtEl>
                                        <p:attrNameLst>
                                          <p:attrName>r</p:attrName>
                                        </p:attrNameLst>
                                      </p:cBhvr>
                                    </p:animRot>
                                  </p:childTnLst>
                                </p:cTn>
                              </p:par>
                            </p:childTnLst>
                          </p:cTn>
                        </p:par>
                      </p:childTnLst>
                    </p:cTn>
                  </p:par>
                  <p:par>
                    <p:cTn id="10" fill="hold" nodeType="clickPar">
                      <p:stCondLst>
                        <p:cond delay="indefinite"/>
                      </p:stCondLst>
                      <p:childTnLst>
                        <p:par>
                          <p:cTn id="11" fill="hold" nodeType="withGroup">
                            <p:stCondLst>
                              <p:cond delay="0"/>
                            </p:stCondLst>
                            <p:childTnLst>
                              <p:par>
                                <p:cTn id="12" presetID="33" presetClass="emph" presetSubtype="0" fill="remove" grpId="0" nodeType="clickEffect">
                                  <p:stCondLst>
                                    <p:cond delay="0"/>
                                  </p:stCondLst>
                                  <p:childTnLst>
                                    <p:animClr clrSpc="rgb" dir="cw">
                                      <p:cBhvr override="childStyle">
                                        <p:cTn id="13" dur="1500" accel="50000" autoRev="1" fill="hold" tmFilter="0, 0; .33333, 1; 1, 1">
                                          <p:stCondLst>
                                            <p:cond delay="0"/>
                                          </p:stCondLst>
                                        </p:cTn>
                                        <p:tgtEl>
                                          <p:spTgt spid="37891">
                                            <p:txEl>
                                              <p:pRg st="0" end="0"/>
                                            </p:txEl>
                                          </p:spTgt>
                                        </p:tgtEl>
                                        <p:attrNameLst>
                                          <p:attrName>style.color</p:attrName>
                                        </p:attrNameLst>
                                      </p:cBhvr>
                                      <p:to>
                                        <a:schemeClr val="accent2"/>
                                      </p:to>
                                    </p:animClr>
                                    <p:animClr clrSpc="rgb" dir="cw">
                                      <p:cBhvr>
                                        <p:cTn id="14" dur="1500" accel="50000" autoRev="1" fill="hold" tmFilter="0, 0; .33333, 1; 1, 1">
                                          <p:stCondLst>
                                            <p:cond delay="0"/>
                                          </p:stCondLst>
                                        </p:cTn>
                                        <p:tgtEl>
                                          <p:spTgt spid="37891">
                                            <p:txEl>
                                              <p:pRg st="0" end="0"/>
                                            </p:txEl>
                                          </p:spTgt>
                                        </p:tgtEl>
                                        <p:attrNameLst>
                                          <p:attrName>fillcolor</p:attrName>
                                        </p:attrNameLst>
                                      </p:cBhvr>
                                      <p:to>
                                        <a:schemeClr val="accent2"/>
                                      </p:to>
                                    </p:animClr>
                                    <p:set>
                                      <p:cBhvr>
                                        <p:cTn id="15" dur="3000" fill="hold"/>
                                        <p:tgtEl>
                                          <p:spTgt spid="37891">
                                            <p:txEl>
                                              <p:pRg st="0" end="0"/>
                                            </p:txEl>
                                          </p:spTgt>
                                        </p:tgtEl>
                                        <p:attrNameLst>
                                          <p:attrName>fill.type</p:attrName>
                                        </p:attrNameLst>
                                      </p:cBhvr>
                                      <p:to>
                                        <p:strVal val="solid"/>
                                      </p:to>
                                    </p:set>
                                    <p:set>
                                      <p:cBhvr>
                                        <p:cTn id="16" dur="3000" fill="hold"/>
                                        <p:tgtEl>
                                          <p:spTgt spid="37891">
                                            <p:txEl>
                                              <p:pRg st="0" end="0"/>
                                            </p:txEl>
                                          </p:spTgt>
                                        </p:tgtEl>
                                        <p:attrNameLst>
                                          <p:attrName>fill.on</p:attrName>
                                        </p:attrNameLst>
                                      </p:cBhvr>
                                      <p:to>
                                        <p:strVal val="true"/>
                                      </p:to>
                                    </p:set>
                                    <p:animScale>
                                      <p:cBhvr>
                                        <p:cTn id="17" dur="1500" accel="50000" autoRev="1" fill="hold" tmFilter="0, 0; .33333, 1; 1, 1">
                                          <p:stCondLst>
                                            <p:cond delay="0"/>
                                          </p:stCondLst>
                                        </p:cTn>
                                        <p:tgtEl>
                                          <p:spTgt spid="37891">
                                            <p:txEl>
                                              <p:pRg st="0" end="0"/>
                                            </p:txEl>
                                          </p:spTgt>
                                        </p:tgtEl>
                                      </p:cBhvr>
                                      <p:from x="100000" y="100000"/>
                                      <p:to x="100000" y="140000"/>
                                    </p:animScale>
                                  </p:childTnLst>
                                </p:cTn>
                              </p:par>
                            </p:childTnLst>
                          </p:cTn>
                        </p:par>
                      </p:childTnLst>
                    </p:cTn>
                  </p:par>
                  <p:par>
                    <p:cTn id="18" fill="hold" nodeType="clickPar">
                      <p:stCondLst>
                        <p:cond delay="indefinite"/>
                      </p:stCondLst>
                      <p:childTnLst>
                        <p:par>
                          <p:cTn id="19" fill="hold" nodeType="withGroup">
                            <p:stCondLst>
                              <p:cond delay="0"/>
                            </p:stCondLst>
                            <p:childTnLst>
                              <p:par>
                                <p:cTn id="20" presetID="33" presetClass="emph" presetSubtype="0" fill="remove" grpId="0" nodeType="clickEffect">
                                  <p:stCondLst>
                                    <p:cond delay="0"/>
                                  </p:stCondLst>
                                  <p:childTnLst>
                                    <p:animClr clrSpc="rgb" dir="cw">
                                      <p:cBhvr override="childStyle">
                                        <p:cTn id="21" dur="1500" accel="50000" autoRev="1" fill="hold" tmFilter="0, 0; .33333, 1; 1, 1">
                                          <p:stCondLst>
                                            <p:cond delay="0"/>
                                          </p:stCondLst>
                                        </p:cTn>
                                        <p:tgtEl>
                                          <p:spTgt spid="37891">
                                            <p:txEl>
                                              <p:pRg st="1" end="1"/>
                                            </p:txEl>
                                          </p:spTgt>
                                        </p:tgtEl>
                                        <p:attrNameLst>
                                          <p:attrName>style.color</p:attrName>
                                        </p:attrNameLst>
                                      </p:cBhvr>
                                      <p:to>
                                        <a:schemeClr val="accent2"/>
                                      </p:to>
                                    </p:animClr>
                                    <p:animClr clrSpc="rgb" dir="cw">
                                      <p:cBhvr>
                                        <p:cTn id="22" dur="1500" accel="50000" autoRev="1" fill="hold" tmFilter="0, 0; .33333, 1; 1, 1">
                                          <p:stCondLst>
                                            <p:cond delay="0"/>
                                          </p:stCondLst>
                                        </p:cTn>
                                        <p:tgtEl>
                                          <p:spTgt spid="37891">
                                            <p:txEl>
                                              <p:pRg st="1" end="1"/>
                                            </p:txEl>
                                          </p:spTgt>
                                        </p:tgtEl>
                                        <p:attrNameLst>
                                          <p:attrName>fillcolor</p:attrName>
                                        </p:attrNameLst>
                                      </p:cBhvr>
                                      <p:to>
                                        <a:schemeClr val="accent2"/>
                                      </p:to>
                                    </p:animClr>
                                    <p:set>
                                      <p:cBhvr>
                                        <p:cTn id="23" dur="3000" fill="hold"/>
                                        <p:tgtEl>
                                          <p:spTgt spid="37891">
                                            <p:txEl>
                                              <p:pRg st="1" end="1"/>
                                            </p:txEl>
                                          </p:spTgt>
                                        </p:tgtEl>
                                        <p:attrNameLst>
                                          <p:attrName>fill.type</p:attrName>
                                        </p:attrNameLst>
                                      </p:cBhvr>
                                      <p:to>
                                        <p:strVal val="solid"/>
                                      </p:to>
                                    </p:set>
                                    <p:set>
                                      <p:cBhvr>
                                        <p:cTn id="24" dur="3000" fill="hold"/>
                                        <p:tgtEl>
                                          <p:spTgt spid="37891">
                                            <p:txEl>
                                              <p:pRg st="1" end="1"/>
                                            </p:txEl>
                                          </p:spTgt>
                                        </p:tgtEl>
                                        <p:attrNameLst>
                                          <p:attrName>fill.on</p:attrName>
                                        </p:attrNameLst>
                                      </p:cBhvr>
                                      <p:to>
                                        <p:strVal val="true"/>
                                      </p:to>
                                    </p:set>
                                    <p:animScale>
                                      <p:cBhvr>
                                        <p:cTn id="25" dur="1500" accel="50000" autoRev="1" fill="hold" tmFilter="0, 0; .33333, 1; 1, 1">
                                          <p:stCondLst>
                                            <p:cond delay="0"/>
                                          </p:stCondLst>
                                        </p:cTn>
                                        <p:tgtEl>
                                          <p:spTgt spid="37891">
                                            <p:txEl>
                                              <p:pRg st="1" end="1"/>
                                            </p:txEl>
                                          </p:spTgt>
                                        </p:tgtEl>
                                      </p:cBhvr>
                                      <p:from x="100000" y="100000"/>
                                      <p:to x="100000" y="14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33" presetClass="emph" presetSubtype="0" fill="remove" grpId="0" nodeType="clickEffect">
                                  <p:stCondLst>
                                    <p:cond delay="0"/>
                                  </p:stCondLst>
                                  <p:childTnLst>
                                    <p:animClr clrSpc="rgb" dir="cw">
                                      <p:cBhvr override="childStyle">
                                        <p:cTn id="29" dur="1500" accel="50000" autoRev="1" fill="hold" tmFilter="0, 0; .33333, 1; 1, 1">
                                          <p:stCondLst>
                                            <p:cond delay="0"/>
                                          </p:stCondLst>
                                        </p:cTn>
                                        <p:tgtEl>
                                          <p:spTgt spid="37891">
                                            <p:txEl>
                                              <p:pRg st="2" end="2"/>
                                            </p:txEl>
                                          </p:spTgt>
                                        </p:tgtEl>
                                        <p:attrNameLst>
                                          <p:attrName>style.color</p:attrName>
                                        </p:attrNameLst>
                                      </p:cBhvr>
                                      <p:to>
                                        <a:schemeClr val="accent2"/>
                                      </p:to>
                                    </p:animClr>
                                    <p:animClr clrSpc="rgb" dir="cw">
                                      <p:cBhvr>
                                        <p:cTn id="30" dur="1500" accel="50000" autoRev="1" fill="hold" tmFilter="0, 0; .33333, 1; 1, 1">
                                          <p:stCondLst>
                                            <p:cond delay="0"/>
                                          </p:stCondLst>
                                        </p:cTn>
                                        <p:tgtEl>
                                          <p:spTgt spid="37891">
                                            <p:txEl>
                                              <p:pRg st="2" end="2"/>
                                            </p:txEl>
                                          </p:spTgt>
                                        </p:tgtEl>
                                        <p:attrNameLst>
                                          <p:attrName>fillcolor</p:attrName>
                                        </p:attrNameLst>
                                      </p:cBhvr>
                                      <p:to>
                                        <a:schemeClr val="accent2"/>
                                      </p:to>
                                    </p:animClr>
                                    <p:set>
                                      <p:cBhvr>
                                        <p:cTn id="31" dur="3000" fill="hold"/>
                                        <p:tgtEl>
                                          <p:spTgt spid="37891">
                                            <p:txEl>
                                              <p:pRg st="2" end="2"/>
                                            </p:txEl>
                                          </p:spTgt>
                                        </p:tgtEl>
                                        <p:attrNameLst>
                                          <p:attrName>fill.type</p:attrName>
                                        </p:attrNameLst>
                                      </p:cBhvr>
                                      <p:to>
                                        <p:strVal val="solid"/>
                                      </p:to>
                                    </p:set>
                                    <p:set>
                                      <p:cBhvr>
                                        <p:cTn id="32" dur="3000" fill="hold"/>
                                        <p:tgtEl>
                                          <p:spTgt spid="37891">
                                            <p:txEl>
                                              <p:pRg st="2" end="2"/>
                                            </p:txEl>
                                          </p:spTgt>
                                        </p:tgtEl>
                                        <p:attrNameLst>
                                          <p:attrName>fill.on</p:attrName>
                                        </p:attrNameLst>
                                      </p:cBhvr>
                                      <p:to>
                                        <p:strVal val="true"/>
                                      </p:to>
                                    </p:set>
                                    <p:animScale>
                                      <p:cBhvr>
                                        <p:cTn id="33" dur="1500" accel="50000" autoRev="1" fill="hold" tmFilter="0, 0; .33333, 1; 1, 1">
                                          <p:stCondLst>
                                            <p:cond delay="0"/>
                                          </p:stCondLst>
                                        </p:cTn>
                                        <p:tgtEl>
                                          <p:spTgt spid="37891">
                                            <p:txEl>
                                              <p:pRg st="2" end="2"/>
                                            </p:txEl>
                                          </p:spTgt>
                                        </p:tgtEl>
                                      </p:cBhvr>
                                      <p:from x="100000" y="100000"/>
                                      <p:to x="100000" y="140000"/>
                                    </p:animScale>
                                  </p:childTnLst>
                                </p:cTn>
                              </p:par>
                            </p:childTnLst>
                          </p:cTn>
                        </p:par>
                      </p:childTnLst>
                    </p:cTn>
                  </p:par>
                  <p:par>
                    <p:cTn id="34" fill="hold" nodeType="clickPar">
                      <p:stCondLst>
                        <p:cond delay="indefinite"/>
                      </p:stCondLst>
                      <p:childTnLst>
                        <p:par>
                          <p:cTn id="35" fill="hold" nodeType="withGroup">
                            <p:stCondLst>
                              <p:cond delay="0"/>
                            </p:stCondLst>
                            <p:childTnLst>
                              <p:par>
                                <p:cTn id="36" presetID="33" presetClass="emph" presetSubtype="0" fill="remove" grpId="0" nodeType="clickEffect">
                                  <p:stCondLst>
                                    <p:cond delay="0"/>
                                  </p:stCondLst>
                                  <p:childTnLst>
                                    <p:animClr clrSpc="rgb" dir="cw">
                                      <p:cBhvr override="childStyle">
                                        <p:cTn id="37" dur="1500" accel="50000" autoRev="1" fill="hold" tmFilter="0, 0; .33333, 1; 1, 1">
                                          <p:stCondLst>
                                            <p:cond delay="0"/>
                                          </p:stCondLst>
                                        </p:cTn>
                                        <p:tgtEl>
                                          <p:spTgt spid="37891">
                                            <p:txEl>
                                              <p:pRg st="3" end="3"/>
                                            </p:txEl>
                                          </p:spTgt>
                                        </p:tgtEl>
                                        <p:attrNameLst>
                                          <p:attrName>style.color</p:attrName>
                                        </p:attrNameLst>
                                      </p:cBhvr>
                                      <p:to>
                                        <a:schemeClr val="accent2"/>
                                      </p:to>
                                    </p:animClr>
                                    <p:animClr clrSpc="rgb" dir="cw">
                                      <p:cBhvr>
                                        <p:cTn id="38" dur="1500" accel="50000" autoRev="1" fill="hold" tmFilter="0, 0; .33333, 1; 1, 1">
                                          <p:stCondLst>
                                            <p:cond delay="0"/>
                                          </p:stCondLst>
                                        </p:cTn>
                                        <p:tgtEl>
                                          <p:spTgt spid="37891">
                                            <p:txEl>
                                              <p:pRg st="3" end="3"/>
                                            </p:txEl>
                                          </p:spTgt>
                                        </p:tgtEl>
                                        <p:attrNameLst>
                                          <p:attrName>fillcolor</p:attrName>
                                        </p:attrNameLst>
                                      </p:cBhvr>
                                      <p:to>
                                        <a:schemeClr val="accent2"/>
                                      </p:to>
                                    </p:animClr>
                                    <p:set>
                                      <p:cBhvr>
                                        <p:cTn id="39" dur="3000" fill="hold"/>
                                        <p:tgtEl>
                                          <p:spTgt spid="37891">
                                            <p:txEl>
                                              <p:pRg st="3" end="3"/>
                                            </p:txEl>
                                          </p:spTgt>
                                        </p:tgtEl>
                                        <p:attrNameLst>
                                          <p:attrName>fill.type</p:attrName>
                                        </p:attrNameLst>
                                      </p:cBhvr>
                                      <p:to>
                                        <p:strVal val="solid"/>
                                      </p:to>
                                    </p:set>
                                    <p:set>
                                      <p:cBhvr>
                                        <p:cTn id="40" dur="3000" fill="hold"/>
                                        <p:tgtEl>
                                          <p:spTgt spid="37891">
                                            <p:txEl>
                                              <p:pRg st="3" end="3"/>
                                            </p:txEl>
                                          </p:spTgt>
                                        </p:tgtEl>
                                        <p:attrNameLst>
                                          <p:attrName>fill.on</p:attrName>
                                        </p:attrNameLst>
                                      </p:cBhvr>
                                      <p:to>
                                        <p:strVal val="true"/>
                                      </p:to>
                                    </p:set>
                                    <p:animScale>
                                      <p:cBhvr>
                                        <p:cTn id="41" dur="1500" accel="50000" autoRev="1" fill="hold" tmFilter="0, 0; .33333, 1; 1, 1">
                                          <p:stCondLst>
                                            <p:cond delay="0"/>
                                          </p:stCondLst>
                                        </p:cTn>
                                        <p:tgtEl>
                                          <p:spTgt spid="37891">
                                            <p:txEl>
                                              <p:pRg st="3" end="3"/>
                                            </p:txEl>
                                          </p:spTgt>
                                        </p:tgtEl>
                                      </p:cBhvr>
                                      <p:from x="100000" y="100000"/>
                                      <p:to x="100000" y="140000"/>
                                    </p:animScale>
                                  </p:childTnLst>
                                </p:cTn>
                              </p:par>
                            </p:childTnLst>
                          </p:cTn>
                        </p:par>
                      </p:childTnLst>
                    </p:cTn>
                  </p:par>
                  <p:par>
                    <p:cTn id="42" fill="hold" nodeType="clickPar">
                      <p:stCondLst>
                        <p:cond delay="indefinite"/>
                      </p:stCondLst>
                      <p:childTnLst>
                        <p:par>
                          <p:cTn id="43" fill="hold" nodeType="withGroup">
                            <p:stCondLst>
                              <p:cond delay="0"/>
                            </p:stCondLst>
                            <p:childTnLst>
                              <p:par>
                                <p:cTn id="44" presetID="33" presetClass="emph" presetSubtype="0" fill="remove" grpId="0" nodeType="clickEffect">
                                  <p:stCondLst>
                                    <p:cond delay="0"/>
                                  </p:stCondLst>
                                  <p:childTnLst>
                                    <p:animClr clrSpc="rgb" dir="cw">
                                      <p:cBhvr override="childStyle">
                                        <p:cTn id="45" dur="1500" accel="50000" autoRev="1" fill="hold" tmFilter="0, 0; .33333, 1; 1, 1">
                                          <p:stCondLst>
                                            <p:cond delay="0"/>
                                          </p:stCondLst>
                                        </p:cTn>
                                        <p:tgtEl>
                                          <p:spTgt spid="37891">
                                            <p:txEl>
                                              <p:pRg st="4" end="4"/>
                                            </p:txEl>
                                          </p:spTgt>
                                        </p:tgtEl>
                                        <p:attrNameLst>
                                          <p:attrName>style.color</p:attrName>
                                        </p:attrNameLst>
                                      </p:cBhvr>
                                      <p:to>
                                        <a:schemeClr val="accent2"/>
                                      </p:to>
                                    </p:animClr>
                                    <p:animClr clrSpc="rgb" dir="cw">
                                      <p:cBhvr>
                                        <p:cTn id="46" dur="1500" accel="50000" autoRev="1" fill="hold" tmFilter="0, 0; .33333, 1; 1, 1">
                                          <p:stCondLst>
                                            <p:cond delay="0"/>
                                          </p:stCondLst>
                                        </p:cTn>
                                        <p:tgtEl>
                                          <p:spTgt spid="37891">
                                            <p:txEl>
                                              <p:pRg st="4" end="4"/>
                                            </p:txEl>
                                          </p:spTgt>
                                        </p:tgtEl>
                                        <p:attrNameLst>
                                          <p:attrName>fillcolor</p:attrName>
                                        </p:attrNameLst>
                                      </p:cBhvr>
                                      <p:to>
                                        <a:schemeClr val="accent2"/>
                                      </p:to>
                                    </p:animClr>
                                    <p:set>
                                      <p:cBhvr>
                                        <p:cTn id="47" dur="3000" fill="hold"/>
                                        <p:tgtEl>
                                          <p:spTgt spid="37891">
                                            <p:txEl>
                                              <p:pRg st="4" end="4"/>
                                            </p:txEl>
                                          </p:spTgt>
                                        </p:tgtEl>
                                        <p:attrNameLst>
                                          <p:attrName>fill.type</p:attrName>
                                        </p:attrNameLst>
                                      </p:cBhvr>
                                      <p:to>
                                        <p:strVal val="solid"/>
                                      </p:to>
                                    </p:set>
                                    <p:set>
                                      <p:cBhvr>
                                        <p:cTn id="48" dur="3000" fill="hold"/>
                                        <p:tgtEl>
                                          <p:spTgt spid="37891">
                                            <p:txEl>
                                              <p:pRg st="4" end="4"/>
                                            </p:txEl>
                                          </p:spTgt>
                                        </p:tgtEl>
                                        <p:attrNameLst>
                                          <p:attrName>fill.on</p:attrName>
                                        </p:attrNameLst>
                                      </p:cBhvr>
                                      <p:to>
                                        <p:strVal val="true"/>
                                      </p:to>
                                    </p:set>
                                    <p:animScale>
                                      <p:cBhvr>
                                        <p:cTn id="49" dur="1500" accel="50000" autoRev="1" fill="hold" tmFilter="0, 0; .33333, 1; 1, 1">
                                          <p:stCondLst>
                                            <p:cond delay="0"/>
                                          </p:stCondLst>
                                        </p:cTn>
                                        <p:tgtEl>
                                          <p:spTgt spid="37891">
                                            <p:txEl>
                                              <p:pRg st="4" end="4"/>
                                            </p:txEl>
                                          </p:spTgt>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0"/>
            <a:ext cx="8229600" cy="1143000"/>
          </a:xfrm>
        </p:spPr>
        <p:txBody>
          <a:bodyPr/>
          <a:lstStyle/>
          <a:p>
            <a:pPr indent="723900" eaLnBrk="1" hangingPunct="1"/>
            <a:r>
              <a:rPr lang="ru-RU" altLang="ru-RU" dirty="0" smtClean="0"/>
              <a:t>Ответ:</a:t>
            </a:r>
          </a:p>
        </p:txBody>
      </p:sp>
      <p:sp>
        <p:nvSpPr>
          <p:cNvPr id="38915" name="Rectangle 3"/>
          <p:cNvSpPr>
            <a:spLocks noGrp="1" noChangeArrowheads="1"/>
          </p:cNvSpPr>
          <p:nvPr>
            <p:ph type="body" idx="1"/>
          </p:nvPr>
        </p:nvSpPr>
        <p:spPr/>
        <p:txBody>
          <a:bodyPr/>
          <a:lstStyle/>
          <a:p>
            <a:pPr eaLnBrk="1" hangingPunct="1">
              <a:buFont typeface="Wingdings" pitchFamily="2" charset="2"/>
              <a:buNone/>
            </a:pPr>
            <a:r>
              <a:rPr lang="ru-RU" altLang="ru-RU" sz="4400" b="1" dirty="0" smtClean="0">
                <a:latin typeface="Cambria" pitchFamily="18" charset="0"/>
              </a:rPr>
              <a:t>=БС(6%</a:t>
            </a:r>
            <a:r>
              <a:rPr lang="en-US" altLang="ru-RU" sz="4400" b="1" dirty="0" smtClean="0">
                <a:latin typeface="Cambria" pitchFamily="18" charset="0"/>
              </a:rPr>
              <a:t>/</a:t>
            </a:r>
            <a:r>
              <a:rPr lang="ru-RU" altLang="ru-RU" sz="4400" b="1" dirty="0" smtClean="0">
                <a:latin typeface="Cambria" pitchFamily="18" charset="0"/>
              </a:rPr>
              <a:t>2;</a:t>
            </a:r>
            <a:r>
              <a:rPr lang="en-US" altLang="ru-RU" sz="4400" b="1" dirty="0" smtClean="0">
                <a:latin typeface="Cambria" pitchFamily="18" charset="0"/>
              </a:rPr>
              <a:t>1</a:t>
            </a:r>
            <a:r>
              <a:rPr lang="ru-RU" altLang="ru-RU" sz="4400" b="1" dirty="0" smtClean="0">
                <a:latin typeface="Cambria" pitchFamily="18" charset="0"/>
              </a:rPr>
              <a:t>2*2;</a:t>
            </a:r>
            <a:r>
              <a:rPr lang="en-US" altLang="ru-RU" sz="4400" b="1" dirty="0" smtClean="0">
                <a:latin typeface="Cambria" pitchFamily="18" charset="0"/>
              </a:rPr>
              <a:t>;</a:t>
            </a:r>
            <a:r>
              <a:rPr lang="ru-RU" altLang="ru-RU" sz="4400" b="1" dirty="0" smtClean="0">
                <a:latin typeface="Cambria" pitchFamily="18" charset="0"/>
              </a:rPr>
              <a:t>-</a:t>
            </a:r>
            <a:r>
              <a:rPr lang="en-US" altLang="ru-RU" sz="4400" b="1" dirty="0" smtClean="0">
                <a:latin typeface="Cambria" pitchFamily="18" charset="0"/>
              </a:rPr>
              <a:t>1000</a:t>
            </a:r>
            <a:r>
              <a:rPr lang="ru-RU" altLang="ru-RU" sz="4400" b="1" dirty="0" smtClean="0">
                <a:latin typeface="Cambria" pitchFamily="18" charset="0"/>
              </a:rPr>
              <a:t>)</a:t>
            </a:r>
          </a:p>
          <a:p>
            <a:pPr eaLnBrk="1" hangingPunct="1">
              <a:buFont typeface="Wingdings" pitchFamily="2" charset="2"/>
              <a:buNone/>
            </a:pPr>
            <a:endParaRPr lang="ru-RU" altLang="ru-RU" sz="4400" b="1" dirty="0" smtClean="0">
              <a:latin typeface="Calibri" pitchFamily="34" charset="0"/>
            </a:endParaRPr>
          </a:p>
          <a:p>
            <a:pPr eaLnBrk="1" hangingPunct="1">
              <a:buFont typeface="Wingdings" pitchFamily="2" charset="2"/>
              <a:buNone/>
            </a:pPr>
            <a:endParaRPr lang="ru-RU" altLang="ru-RU" sz="4400" b="1" dirty="0" smtClean="0"/>
          </a:p>
          <a:p>
            <a:pPr eaLnBrk="1" hangingPunct="1">
              <a:buFont typeface="Wingdings" pitchFamily="2" charset="2"/>
              <a:buNone/>
            </a:pPr>
            <a:endParaRPr lang="ru-RU" altLang="ru-RU" sz="4400" b="1" dirty="0" smtClean="0"/>
          </a:p>
        </p:txBody>
      </p:sp>
      <p:pic>
        <p:nvPicPr>
          <p:cNvPr id="4098" name="Picture 2"/>
          <p:cNvPicPr>
            <a:picLocks noChangeAspect="1" noChangeArrowheads="1"/>
          </p:cNvPicPr>
          <p:nvPr/>
        </p:nvPicPr>
        <p:blipFill>
          <a:blip r:embed="rId2"/>
          <a:srcRect/>
          <a:stretch>
            <a:fillRect/>
          </a:stretch>
        </p:blipFill>
        <p:spPr bwMode="auto">
          <a:xfrm>
            <a:off x="1785918" y="2492896"/>
            <a:ext cx="6108727" cy="2514611"/>
          </a:xfrm>
          <a:prstGeom prst="rect">
            <a:avLst/>
          </a:prstGeom>
          <a:noFill/>
          <a:ln w="9525">
            <a:noFill/>
            <a:miter lim="800000"/>
            <a:headEnd/>
            <a:tailEnd/>
          </a:ln>
          <a:effectLst/>
        </p:spPr>
      </p:pic>
    </p:spTree>
    <p:extLst>
      <p:ext uri="{BB962C8B-B14F-4D97-AF65-F5344CB8AC3E}">
        <p14:creationId xmlns:p14="http://schemas.microsoft.com/office/powerpoint/2010/main" val="15059191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800" decel="100000"/>
                                        <p:tgtEl>
                                          <p:spTgt spid="38914"/>
                                        </p:tgtEl>
                                      </p:cBhvr>
                                    </p:animEffect>
                                    <p:anim calcmode="lin" valueType="num">
                                      <p:cBhvr>
                                        <p:cTn id="8" dur="800" decel="100000" fill="hold"/>
                                        <p:tgtEl>
                                          <p:spTgt spid="38914"/>
                                        </p:tgtEl>
                                        <p:attrNameLst>
                                          <p:attrName>style.rotation</p:attrName>
                                        </p:attrNameLst>
                                      </p:cBhvr>
                                      <p:tavLst>
                                        <p:tav tm="0">
                                          <p:val>
                                            <p:fltVal val="-90"/>
                                          </p:val>
                                        </p:tav>
                                        <p:tav tm="100000">
                                          <p:val>
                                            <p:fltVal val="0"/>
                                          </p:val>
                                        </p:tav>
                                      </p:tavLst>
                                    </p:anim>
                                    <p:anim calcmode="lin" valueType="num">
                                      <p:cBhvr>
                                        <p:cTn id="9" dur="800" decel="100000" fill="hold"/>
                                        <p:tgtEl>
                                          <p:spTgt spid="38914"/>
                                        </p:tgtEl>
                                        <p:attrNameLst>
                                          <p:attrName>ppt_x</p:attrName>
                                        </p:attrNameLst>
                                      </p:cBhvr>
                                      <p:tavLst>
                                        <p:tav tm="0">
                                          <p:val>
                                            <p:strVal val="#ppt_x+0.4"/>
                                          </p:val>
                                        </p:tav>
                                        <p:tav tm="100000">
                                          <p:val>
                                            <p:strVal val="#ppt_x-0.05"/>
                                          </p:val>
                                        </p:tav>
                                      </p:tavLst>
                                    </p:anim>
                                    <p:anim calcmode="lin" valueType="num">
                                      <p:cBhvr>
                                        <p:cTn id="10" dur="800" decel="100000" fill="hold"/>
                                        <p:tgtEl>
                                          <p:spTgt spid="3891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891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8914"/>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17" dur="500"/>
                                        <p:tgtEl>
                                          <p:spTgt spid="38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1341"/>
            <a:ext cx="8229600" cy="1143000"/>
          </a:xfrm>
        </p:spPr>
        <p:txBody>
          <a:bodyPr/>
          <a:lstStyle/>
          <a:p>
            <a:pPr indent="723900" eaLnBrk="1" hangingPunct="1"/>
            <a:r>
              <a:rPr lang="ru-RU" altLang="ru-RU" dirty="0" smtClean="0"/>
              <a:t>Функция ПС</a:t>
            </a:r>
          </a:p>
        </p:txBody>
      </p:sp>
      <p:sp>
        <p:nvSpPr>
          <p:cNvPr id="28675" name="Rectangle 3"/>
          <p:cNvSpPr>
            <a:spLocks noGrp="1" noChangeArrowheads="1"/>
          </p:cNvSpPr>
          <p:nvPr>
            <p:ph type="body" idx="1"/>
          </p:nvPr>
        </p:nvSpPr>
        <p:spPr/>
        <p:txBody>
          <a:bodyPr/>
          <a:lstStyle/>
          <a:p>
            <a:pPr algn="just"/>
            <a:r>
              <a:rPr lang="ru-RU" altLang="ru-RU" sz="2600" dirty="0">
                <a:latin typeface="Cambria" pitchFamily="18" charset="0"/>
              </a:rPr>
              <a:t>Предназначена для расчета текущей стоимости единой суммы вклада и будущих фиксированных платежей. Эта функция является обратной БС</a:t>
            </a:r>
            <a:r>
              <a:rPr lang="ru-RU" altLang="ru-RU" sz="2600" dirty="0" smtClean="0">
                <a:latin typeface="Cambria" pitchFamily="18" charset="0"/>
              </a:rPr>
              <a:t>.</a:t>
            </a:r>
          </a:p>
          <a:p>
            <a:pPr eaLnBrk="1" hangingPunct="1">
              <a:buFont typeface="Wingdings" pitchFamily="2" charset="2"/>
              <a:buNone/>
            </a:pPr>
            <a:endParaRPr lang="ru-RU" altLang="ru-RU" sz="2600" b="1" dirty="0">
              <a:latin typeface="Cambria" pitchFamily="18" charset="0"/>
            </a:endParaRPr>
          </a:p>
          <a:p>
            <a:pPr eaLnBrk="1" hangingPunct="1">
              <a:buFont typeface="Wingdings" pitchFamily="2" charset="2"/>
              <a:buNone/>
            </a:pPr>
            <a:r>
              <a:rPr lang="ru-RU" altLang="ru-RU" b="1" dirty="0" smtClean="0"/>
              <a:t>Синтаксис функции:</a:t>
            </a:r>
          </a:p>
          <a:p>
            <a:pPr algn="ctr">
              <a:buNone/>
            </a:pPr>
            <a:r>
              <a:rPr lang="ru-RU" altLang="ru-RU" b="1" dirty="0" smtClean="0">
                <a:solidFill>
                  <a:srgbClr val="CC0066"/>
                </a:solidFill>
              </a:rPr>
              <a:t>=ПС (ставка; </a:t>
            </a:r>
            <a:r>
              <a:rPr lang="ru-RU" altLang="ru-RU" b="1" dirty="0" err="1" smtClean="0">
                <a:solidFill>
                  <a:srgbClr val="CC0066"/>
                </a:solidFill>
              </a:rPr>
              <a:t>кпер</a:t>
            </a:r>
            <a:r>
              <a:rPr lang="ru-RU" altLang="ru-RU" b="1" dirty="0" smtClean="0">
                <a:solidFill>
                  <a:srgbClr val="CC0066"/>
                </a:solidFill>
              </a:rPr>
              <a:t>; </a:t>
            </a:r>
            <a:r>
              <a:rPr lang="ru-RU" altLang="ru-RU" b="1" dirty="0" err="1" smtClean="0">
                <a:solidFill>
                  <a:srgbClr val="CC0066"/>
                </a:solidFill>
              </a:rPr>
              <a:t>плт</a:t>
            </a:r>
            <a:r>
              <a:rPr lang="ru-RU" altLang="ru-RU" b="1" dirty="0" smtClean="0">
                <a:solidFill>
                  <a:srgbClr val="CC0066"/>
                </a:solidFill>
              </a:rPr>
              <a:t>; </a:t>
            </a:r>
            <a:r>
              <a:rPr lang="ru-RU" altLang="ru-RU" b="1" dirty="0" smtClean="0">
                <a:solidFill>
                  <a:srgbClr val="CC0066"/>
                </a:solidFill>
              </a:rPr>
              <a:t>б</a:t>
            </a:r>
            <a:r>
              <a:rPr lang="en-US" altLang="ru-RU" b="1" dirty="0" smtClean="0">
                <a:solidFill>
                  <a:srgbClr val="CC0066"/>
                </a:solidFill>
              </a:rPr>
              <a:t>c</a:t>
            </a:r>
            <a:r>
              <a:rPr lang="ru-RU" altLang="ru-RU" b="1" dirty="0" smtClean="0">
                <a:solidFill>
                  <a:srgbClr val="CC0066"/>
                </a:solidFill>
              </a:rPr>
              <a:t>;</a:t>
            </a:r>
            <a:r>
              <a:rPr lang="en-US" altLang="ru-RU" b="1" dirty="0" smtClean="0">
                <a:solidFill>
                  <a:srgbClr val="CC0066"/>
                </a:solidFill>
              </a:rPr>
              <a:t>[</a:t>
            </a:r>
            <a:r>
              <a:rPr lang="ru-RU" altLang="ru-RU" b="1" dirty="0">
                <a:solidFill>
                  <a:srgbClr val="CC0066"/>
                </a:solidFill>
              </a:rPr>
              <a:t>тип</a:t>
            </a:r>
            <a:r>
              <a:rPr lang="en-US" altLang="ru-RU" b="1" dirty="0">
                <a:solidFill>
                  <a:srgbClr val="CC0066"/>
                </a:solidFill>
              </a:rPr>
              <a:t>]</a:t>
            </a:r>
            <a:r>
              <a:rPr lang="ru-RU" altLang="ru-RU" b="1" dirty="0">
                <a:solidFill>
                  <a:srgbClr val="CC0066"/>
                </a:solidFill>
              </a:rPr>
              <a:t>)</a:t>
            </a:r>
          </a:p>
          <a:p>
            <a:pPr eaLnBrk="1" hangingPunct="1">
              <a:buFont typeface="Wingdings" pitchFamily="2" charset="2"/>
              <a:buNone/>
            </a:pPr>
            <a:endParaRPr lang="ru-RU" altLang="ru-RU" b="1" dirty="0" smtClean="0">
              <a:solidFill>
                <a:srgbClr val="CC0066"/>
              </a:solidFill>
            </a:endParaRPr>
          </a:p>
        </p:txBody>
      </p:sp>
    </p:spTree>
    <p:extLst>
      <p:ext uri="{BB962C8B-B14F-4D97-AF65-F5344CB8AC3E}">
        <p14:creationId xmlns:p14="http://schemas.microsoft.com/office/powerpoint/2010/main" val="41100467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25955"/>
            <a:ext cx="9144000" cy="1143000"/>
          </a:xfrm>
        </p:spPr>
        <p:txBody>
          <a:bodyPr>
            <a:normAutofit/>
          </a:bodyPr>
          <a:lstStyle/>
          <a:p>
            <a:pPr indent="723900" eaLnBrk="1" hangingPunct="1"/>
            <a:r>
              <a:rPr lang="ru-RU" altLang="ru-RU" sz="4000" dirty="0" smtClean="0"/>
              <a:t>Описание синтаксиса функции</a:t>
            </a:r>
          </a:p>
        </p:txBody>
      </p:sp>
      <p:sp>
        <p:nvSpPr>
          <p:cNvPr id="29699" name="Rectangle 3"/>
          <p:cNvSpPr>
            <a:spLocks noGrp="1" noChangeArrowheads="1"/>
          </p:cNvSpPr>
          <p:nvPr>
            <p:ph type="body" idx="1"/>
          </p:nvPr>
        </p:nvSpPr>
        <p:spPr>
          <a:xfrm>
            <a:off x="457200" y="1481328"/>
            <a:ext cx="8507288" cy="4525963"/>
          </a:xfrm>
        </p:spPr>
        <p:txBody>
          <a:bodyPr>
            <a:normAutofit/>
          </a:bodyPr>
          <a:lstStyle/>
          <a:p>
            <a:pPr algn="just" eaLnBrk="1" hangingPunct="1">
              <a:lnSpc>
                <a:spcPct val="90000"/>
              </a:lnSpc>
            </a:pPr>
            <a:r>
              <a:rPr lang="ru-RU" altLang="ru-RU" sz="2400" b="1" dirty="0" smtClean="0">
                <a:latin typeface="Cambria" pitchFamily="18" charset="0"/>
              </a:rPr>
              <a:t>ставка</a:t>
            </a:r>
            <a:r>
              <a:rPr lang="ru-RU" altLang="ru-RU" sz="2000" dirty="0">
                <a:latin typeface="Cambria" pitchFamily="18" charset="0"/>
              </a:rPr>
              <a:t>    — процентная ставка за период. </a:t>
            </a:r>
          </a:p>
          <a:p>
            <a:pPr algn="just" eaLnBrk="1" hangingPunct="1">
              <a:lnSpc>
                <a:spcPct val="90000"/>
              </a:lnSpc>
            </a:pPr>
            <a:r>
              <a:rPr lang="ru-RU" altLang="ru-RU" sz="2400" b="1" dirty="0" smtClean="0">
                <a:latin typeface="Cambria" pitchFamily="18" charset="0"/>
              </a:rPr>
              <a:t>кпер</a:t>
            </a:r>
            <a:r>
              <a:rPr lang="ru-RU" altLang="ru-RU" sz="2000" dirty="0">
                <a:latin typeface="Cambria" pitchFamily="18" charset="0"/>
              </a:rPr>
              <a:t>    — общее число периодов платежей </a:t>
            </a:r>
          </a:p>
          <a:p>
            <a:pPr algn="just" eaLnBrk="1" hangingPunct="1">
              <a:lnSpc>
                <a:spcPct val="90000"/>
              </a:lnSpc>
            </a:pPr>
            <a:r>
              <a:rPr lang="ru-RU" altLang="ru-RU" sz="2400" b="1" dirty="0" err="1" smtClean="0">
                <a:latin typeface="Cambria" pitchFamily="18" charset="0"/>
              </a:rPr>
              <a:t>плт</a:t>
            </a:r>
            <a:r>
              <a:rPr lang="ru-RU" altLang="ru-RU" sz="2000" dirty="0">
                <a:latin typeface="Cambria" pitchFamily="18" charset="0"/>
              </a:rPr>
              <a:t>    — выплата, производимая в каждый период и не меняющаяся за все время выплаты ренты. </a:t>
            </a:r>
          </a:p>
          <a:p>
            <a:pPr algn="just" eaLnBrk="1" hangingPunct="1">
              <a:lnSpc>
                <a:spcPct val="90000"/>
              </a:lnSpc>
            </a:pPr>
            <a:r>
              <a:rPr lang="ru-RU" altLang="ru-RU" sz="2400" b="1" dirty="0" smtClean="0">
                <a:latin typeface="Cambria" pitchFamily="18" charset="0"/>
              </a:rPr>
              <a:t>бс</a:t>
            </a:r>
            <a:r>
              <a:rPr lang="ru-RU" altLang="ru-RU" sz="2000" dirty="0">
                <a:latin typeface="Cambria" pitchFamily="18" charset="0"/>
              </a:rPr>
              <a:t>    — требуемое значение будущей стоимости или остатка средств после последней выплаты. </a:t>
            </a:r>
          </a:p>
          <a:p>
            <a:pPr algn="just" eaLnBrk="1" hangingPunct="1">
              <a:lnSpc>
                <a:spcPct val="90000"/>
              </a:lnSpc>
            </a:pPr>
            <a:r>
              <a:rPr lang="ru-RU" altLang="ru-RU" sz="2400" b="1" dirty="0" smtClean="0">
                <a:latin typeface="Cambria" pitchFamily="18" charset="0"/>
              </a:rPr>
              <a:t>тип</a:t>
            </a:r>
            <a:r>
              <a:rPr lang="ru-RU" altLang="ru-RU" sz="2000" dirty="0">
                <a:latin typeface="Cambria" pitchFamily="18" charset="0"/>
              </a:rPr>
              <a:t>    — число 0 или 1, обозначающее, когда должна производиться выплата.</a:t>
            </a:r>
          </a:p>
        </p:txBody>
      </p:sp>
    </p:spTree>
    <p:extLst>
      <p:ext uri="{BB962C8B-B14F-4D97-AF65-F5344CB8AC3E}">
        <p14:creationId xmlns:p14="http://schemas.microsoft.com/office/powerpoint/2010/main" val="3709987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680"/>
            <a:ext cx="9144000" cy="1143000"/>
          </a:xfrm>
        </p:spPr>
        <p:txBody>
          <a:bodyPr/>
          <a:lstStyle/>
          <a:p>
            <a:pPr indent="531813" eaLnBrk="1" hangingPunct="1"/>
            <a:r>
              <a:rPr lang="ru-RU" altLang="ru-RU" dirty="0" smtClean="0"/>
              <a:t>Задача</a:t>
            </a:r>
          </a:p>
        </p:txBody>
      </p:sp>
      <p:sp>
        <p:nvSpPr>
          <p:cNvPr id="36867" name="Rectangle 3"/>
          <p:cNvSpPr>
            <a:spLocks noGrp="1" noChangeArrowheads="1"/>
          </p:cNvSpPr>
          <p:nvPr>
            <p:ph type="body" idx="1"/>
          </p:nvPr>
        </p:nvSpPr>
        <p:spPr/>
        <p:txBody>
          <a:bodyPr>
            <a:normAutofit/>
          </a:bodyPr>
          <a:lstStyle/>
          <a:p>
            <a:pPr algn="just" eaLnBrk="1" hangingPunct="1">
              <a:buFont typeface="Wingdings" pitchFamily="2" charset="2"/>
              <a:buNone/>
            </a:pPr>
            <a:r>
              <a:rPr lang="ru-RU" altLang="ru-RU" sz="3200" dirty="0" smtClean="0">
                <a:latin typeface="Cambria" pitchFamily="18" charset="0"/>
              </a:rPr>
              <a:t>Рассчитать  объем ссуды, взятой на 48 месяцев под 6% годовых при ежемесячной выплате 1174,25 руб.</a:t>
            </a:r>
          </a:p>
        </p:txBody>
      </p:sp>
    </p:spTree>
    <p:extLst>
      <p:ext uri="{BB962C8B-B14F-4D97-AF65-F5344CB8AC3E}">
        <p14:creationId xmlns:p14="http://schemas.microsoft.com/office/powerpoint/2010/main" val="3639106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800" decel="100000"/>
                                        <p:tgtEl>
                                          <p:spTgt spid="36866"/>
                                        </p:tgtEl>
                                      </p:cBhvr>
                                    </p:animEffect>
                                    <p:anim calcmode="lin" valueType="num">
                                      <p:cBhvr>
                                        <p:cTn id="8" dur="800" decel="100000" fill="hold"/>
                                        <p:tgtEl>
                                          <p:spTgt spid="36866"/>
                                        </p:tgtEl>
                                        <p:attrNameLst>
                                          <p:attrName>style.rotation</p:attrName>
                                        </p:attrNameLst>
                                      </p:cBhvr>
                                      <p:tavLst>
                                        <p:tav tm="0">
                                          <p:val>
                                            <p:fltVal val="-90"/>
                                          </p:val>
                                        </p:tav>
                                        <p:tav tm="100000">
                                          <p:val>
                                            <p:fltVal val="0"/>
                                          </p:val>
                                        </p:tav>
                                      </p:tavLst>
                                    </p:anim>
                                    <p:anim calcmode="lin" valueType="num">
                                      <p:cBhvr>
                                        <p:cTn id="9" dur="800" decel="100000" fill="hold"/>
                                        <p:tgtEl>
                                          <p:spTgt spid="36866"/>
                                        </p:tgtEl>
                                        <p:attrNameLst>
                                          <p:attrName>ppt_x</p:attrName>
                                        </p:attrNameLst>
                                      </p:cBhvr>
                                      <p:tavLst>
                                        <p:tav tm="0">
                                          <p:val>
                                            <p:strVal val="#ppt_x+0.4"/>
                                          </p:val>
                                        </p:tav>
                                        <p:tav tm="100000">
                                          <p:val>
                                            <p:strVal val="#ppt_x-0.05"/>
                                          </p:val>
                                        </p:tav>
                                      </p:tavLst>
                                    </p:anim>
                                    <p:anim calcmode="lin" valueType="num">
                                      <p:cBhvr>
                                        <p:cTn id="10" dur="800" decel="100000" fill="hold"/>
                                        <p:tgtEl>
                                          <p:spTgt spid="3686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686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6866"/>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7" presetClass="emph" presetSubtype="0" fill="hold" grpId="0" nodeType="clickEffect">
                                  <p:stCondLst>
                                    <p:cond delay="0"/>
                                  </p:stCondLst>
                                  <p:childTnLst>
                                    <p:animClr clrSpc="rgb" dir="cw">
                                      <p:cBhvr override="childStyle">
                                        <p:cTn id="16" dur="250" autoRev="1" fill="hold"/>
                                        <p:tgtEl>
                                          <p:spTgt spid="36867">
                                            <p:txEl>
                                              <p:pRg st="0" end="0"/>
                                            </p:txEl>
                                          </p:spTgt>
                                        </p:tgtEl>
                                        <p:attrNameLst>
                                          <p:attrName>style.color</p:attrName>
                                        </p:attrNameLst>
                                      </p:cBhvr>
                                      <p:to>
                                        <a:schemeClr val="bg1"/>
                                      </p:to>
                                    </p:animClr>
                                    <p:animClr clrSpc="rgb" dir="cw">
                                      <p:cBhvr>
                                        <p:cTn id="17" dur="250" autoRev="1" fill="hold"/>
                                        <p:tgtEl>
                                          <p:spTgt spid="36867">
                                            <p:txEl>
                                              <p:pRg st="0" end="0"/>
                                            </p:txEl>
                                          </p:spTgt>
                                        </p:tgtEl>
                                        <p:attrNameLst>
                                          <p:attrName>fillcolor</p:attrName>
                                        </p:attrNameLst>
                                      </p:cBhvr>
                                      <p:to>
                                        <a:schemeClr val="bg1"/>
                                      </p:to>
                                    </p:animClr>
                                    <p:set>
                                      <p:cBhvr>
                                        <p:cTn id="18" dur="250" autoRev="1" fill="hold"/>
                                        <p:tgtEl>
                                          <p:spTgt spid="36867">
                                            <p:txEl>
                                              <p:pRg st="0" end="0"/>
                                            </p:txEl>
                                          </p:spTgt>
                                        </p:tgtEl>
                                        <p:attrNameLst>
                                          <p:attrName>fill.type</p:attrName>
                                        </p:attrNameLst>
                                      </p:cBhvr>
                                      <p:to>
                                        <p:strVal val="solid"/>
                                      </p:to>
                                    </p:set>
                                    <p:set>
                                      <p:cBhvr>
                                        <p:cTn id="19" dur="250" autoRev="1" fill="hold"/>
                                        <p:tgtEl>
                                          <p:spTgt spid="36867">
                                            <p:txEl>
                                              <p:pRg st="0" end="0"/>
                                            </p:txEl>
                                          </p:spTgt>
                                        </p:tgtEl>
                                        <p:attrNameLst>
                                          <p:attrName>fill.on</p:attrName>
                                        </p:attrNameLst>
                                      </p:cBhvr>
                                      <p:to>
                                        <p:strVal val="tru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2" presetClass="emph" presetSubtype="0" fill="hold" grpId="1" nodeType="clickEffect">
                                  <p:stCondLst>
                                    <p:cond delay="0"/>
                                  </p:stCondLst>
                                  <p:childTnLst>
                                    <p:animClr clrSpc="rgb" dir="cw">
                                      <p:cBhvr override="childStyle">
                                        <p:cTn id="23" dur="100" fill="hold"/>
                                        <p:tgtEl>
                                          <p:spTgt spid="36867">
                                            <p:txEl>
                                              <p:pRg st="0" end="0"/>
                                            </p:txEl>
                                          </p:spTgt>
                                        </p:tgtEl>
                                        <p:attrNameLst>
                                          <p:attrName>style.color</p:attrName>
                                        </p:attrNameLst>
                                      </p:cBhvr>
                                      <p:to>
                                        <a:schemeClr val="accent2"/>
                                      </p:to>
                                    </p:animClr>
                                    <p:animClr clrSpc="rgb" dir="cw">
                                      <p:cBhvr>
                                        <p:cTn id="24" dur="100" fill="hold"/>
                                        <p:tgtEl>
                                          <p:spTgt spid="36867">
                                            <p:txEl>
                                              <p:pRg st="0" end="0"/>
                                            </p:txEl>
                                          </p:spTgt>
                                        </p:tgtEl>
                                        <p:attrNameLst>
                                          <p:attrName>fillcolor</p:attrName>
                                        </p:attrNameLst>
                                      </p:cBhvr>
                                      <p:to>
                                        <a:schemeClr val="accent2"/>
                                      </p:to>
                                    </p:animClr>
                                    <p:set>
                                      <p:cBhvr>
                                        <p:cTn id="25" dur="100" fill="hold"/>
                                        <p:tgtEl>
                                          <p:spTgt spid="36867">
                                            <p:txEl>
                                              <p:pRg st="0" end="0"/>
                                            </p:txEl>
                                          </p:spTgt>
                                        </p:tgtEl>
                                        <p:attrNameLst>
                                          <p:attrName>fill.type</p:attrName>
                                        </p:attrNameLst>
                                      </p:cBhvr>
                                      <p:to>
                                        <p:strVal val="solid"/>
                                      </p:to>
                                    </p:set>
                                    <p:set>
                                      <p:cBhvr>
                                        <p:cTn id="26" dur="100" fill="hold"/>
                                        <p:tgtEl>
                                          <p:spTgt spid="36867">
                                            <p:txEl>
                                              <p:pRg st="0" end="0"/>
                                            </p:txEl>
                                          </p:spTgt>
                                        </p:tgtEl>
                                        <p:attrNameLst>
                                          <p:attrName>fill.on</p:attrName>
                                        </p:attrNameLst>
                                      </p:cBhvr>
                                      <p:to>
                                        <p:strVal val="true"/>
                                      </p:to>
                                    </p:set>
                                    <p:animRot by="120000">
                                      <p:cBhvr>
                                        <p:cTn id="27" dur="100" fill="hold">
                                          <p:stCondLst>
                                            <p:cond delay="0"/>
                                          </p:stCondLst>
                                        </p:cTn>
                                        <p:tgtEl>
                                          <p:spTgt spid="36867">
                                            <p:txEl>
                                              <p:pRg st="0" end="0"/>
                                            </p:txEl>
                                          </p:spTgt>
                                        </p:tgtEl>
                                        <p:attrNameLst>
                                          <p:attrName>r</p:attrName>
                                        </p:attrNameLst>
                                      </p:cBhvr>
                                    </p:animRot>
                                    <p:animRot by="-240000">
                                      <p:cBhvr>
                                        <p:cTn id="28" dur="200" fill="hold">
                                          <p:stCondLst>
                                            <p:cond delay="200"/>
                                          </p:stCondLst>
                                        </p:cTn>
                                        <p:tgtEl>
                                          <p:spTgt spid="36867">
                                            <p:txEl>
                                              <p:pRg st="0" end="0"/>
                                            </p:txEl>
                                          </p:spTgt>
                                        </p:tgtEl>
                                        <p:attrNameLst>
                                          <p:attrName>r</p:attrName>
                                        </p:attrNameLst>
                                      </p:cBhvr>
                                    </p:animRot>
                                    <p:animRot by="240000">
                                      <p:cBhvr>
                                        <p:cTn id="29" dur="200" fill="hold">
                                          <p:stCondLst>
                                            <p:cond delay="400"/>
                                          </p:stCondLst>
                                        </p:cTn>
                                        <p:tgtEl>
                                          <p:spTgt spid="36867">
                                            <p:txEl>
                                              <p:pRg st="0" end="0"/>
                                            </p:txEl>
                                          </p:spTgt>
                                        </p:tgtEl>
                                        <p:attrNameLst>
                                          <p:attrName>r</p:attrName>
                                        </p:attrNameLst>
                                      </p:cBhvr>
                                    </p:animRot>
                                    <p:animRot by="-240000">
                                      <p:cBhvr>
                                        <p:cTn id="30" dur="200" fill="hold">
                                          <p:stCondLst>
                                            <p:cond delay="600"/>
                                          </p:stCondLst>
                                        </p:cTn>
                                        <p:tgtEl>
                                          <p:spTgt spid="36867">
                                            <p:txEl>
                                              <p:pRg st="0" end="0"/>
                                            </p:txEl>
                                          </p:spTgt>
                                        </p:tgtEl>
                                        <p:attrNameLst>
                                          <p:attrName>r</p:attrName>
                                        </p:attrNameLst>
                                      </p:cBhvr>
                                    </p:animRot>
                                    <p:animRot by="120000">
                                      <p:cBhvr>
                                        <p:cTn id="31" dur="200" fill="hold">
                                          <p:stCondLst>
                                            <p:cond delay="800"/>
                                          </p:stCondLst>
                                        </p:cTn>
                                        <p:tgtEl>
                                          <p:spTgt spid="36867">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build="p"/>
      <p:bldP spid="36867" grpI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1341"/>
            <a:ext cx="9144000" cy="1143000"/>
          </a:xfrm>
        </p:spPr>
        <p:txBody>
          <a:bodyPr/>
          <a:lstStyle/>
          <a:p>
            <a:pPr indent="723900" eaLnBrk="1" hangingPunct="1"/>
            <a:r>
              <a:rPr lang="ru-RU" altLang="ru-RU" dirty="0" smtClean="0"/>
              <a:t>Решение</a:t>
            </a:r>
          </a:p>
        </p:txBody>
      </p:sp>
      <p:sp>
        <p:nvSpPr>
          <p:cNvPr id="37891" name="Rectangle 3"/>
          <p:cNvSpPr>
            <a:spLocks noGrp="1" noChangeArrowheads="1"/>
          </p:cNvSpPr>
          <p:nvPr>
            <p:ph type="body" idx="1"/>
          </p:nvPr>
        </p:nvSpPr>
        <p:spPr>
          <a:xfrm>
            <a:off x="323528" y="1196752"/>
            <a:ext cx="8496944" cy="4895850"/>
          </a:xfrm>
        </p:spPr>
        <p:txBody>
          <a:bodyPr>
            <a:normAutofit/>
          </a:bodyPr>
          <a:lstStyle/>
          <a:p>
            <a:pPr algn="just" eaLnBrk="1" hangingPunct="1">
              <a:buFont typeface="Wingdings" pitchFamily="2" charset="2"/>
              <a:buNone/>
            </a:pPr>
            <a:r>
              <a:rPr lang="ru-RU" altLang="ru-RU" sz="2800" dirty="0" smtClean="0">
                <a:latin typeface="Cambria" pitchFamily="18" charset="0"/>
              </a:rPr>
              <a:t>В условии задачи заданы годовой процент и число месяцев ссуды</a:t>
            </a:r>
            <a:r>
              <a:rPr lang="en-US" altLang="ru-RU" sz="2800" dirty="0" smtClean="0">
                <a:latin typeface="Cambria" pitchFamily="18" charset="0"/>
              </a:rPr>
              <a:t> (48=4*12)</a:t>
            </a:r>
            <a:r>
              <a:rPr lang="ru-RU" altLang="ru-RU" sz="2800" dirty="0" smtClean="0">
                <a:latin typeface="Cambria" pitchFamily="18" charset="0"/>
              </a:rPr>
              <a:t>. </a:t>
            </a:r>
          </a:p>
          <a:p>
            <a:pPr algn="just" eaLnBrk="1" hangingPunct="1">
              <a:buFont typeface="Wingdings" pitchFamily="2" charset="2"/>
              <a:buNone/>
            </a:pPr>
            <a:r>
              <a:rPr lang="ru-RU" altLang="ru-RU" sz="2800" dirty="0" smtClean="0">
                <a:latin typeface="Cambria" pitchFamily="18" charset="0"/>
              </a:rPr>
              <a:t>Базовый период – один месяц</a:t>
            </a:r>
            <a:r>
              <a:rPr lang="en-US" altLang="ru-RU" sz="2800" dirty="0" smtClean="0">
                <a:latin typeface="Cambria" pitchFamily="18" charset="0"/>
              </a:rPr>
              <a:t>.</a:t>
            </a:r>
            <a:endParaRPr lang="ru-RU" altLang="ru-RU" sz="2800" dirty="0" smtClean="0">
              <a:latin typeface="Cambria" pitchFamily="18" charset="0"/>
            </a:endParaRPr>
          </a:p>
          <a:p>
            <a:pPr eaLnBrk="1" hangingPunct="1">
              <a:buFont typeface="Wingdings" pitchFamily="2" charset="2"/>
              <a:buNone/>
            </a:pPr>
            <a:r>
              <a:rPr lang="ru-RU" altLang="ru-RU" sz="2800" dirty="0" smtClean="0">
                <a:latin typeface="Cambria" pitchFamily="18" charset="0"/>
                <a:sym typeface="Symbol" pitchFamily="18" charset="2"/>
              </a:rPr>
              <a:t>Процентная ставка:</a:t>
            </a:r>
          </a:p>
          <a:p>
            <a:pPr algn="ctr" eaLnBrk="1" hangingPunct="1">
              <a:buFont typeface="Wingdings" pitchFamily="2" charset="2"/>
              <a:buNone/>
            </a:pPr>
            <a:r>
              <a:rPr lang="ru-RU" altLang="ru-RU" sz="2800" b="1" dirty="0" smtClean="0">
                <a:latin typeface="Cambria" pitchFamily="18" charset="0"/>
                <a:sym typeface="Symbol" pitchFamily="18" charset="2"/>
              </a:rPr>
              <a:t>6% : 12 месяцев – ставка</a:t>
            </a:r>
          </a:p>
        </p:txBody>
      </p:sp>
    </p:spTree>
    <p:extLst>
      <p:ext uri="{BB962C8B-B14F-4D97-AF65-F5344CB8AC3E}">
        <p14:creationId xmlns:p14="http://schemas.microsoft.com/office/powerpoint/2010/main" val="30542616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37890"/>
                                        </p:tgtEl>
                                      </p:cBhvr>
                                      <p:to x="80000" y="100000"/>
                                    </p:animScale>
                                    <p:anim by="(#ppt_w*0.10)" calcmode="lin" valueType="num">
                                      <p:cBhvr>
                                        <p:cTn id="7" dur="250" autoRev="1" fill="hold">
                                          <p:stCondLst>
                                            <p:cond delay="0"/>
                                          </p:stCondLst>
                                        </p:cTn>
                                        <p:tgtEl>
                                          <p:spTgt spid="37890"/>
                                        </p:tgtEl>
                                        <p:attrNameLst>
                                          <p:attrName>ppt_x</p:attrName>
                                        </p:attrNameLst>
                                      </p:cBhvr>
                                    </p:anim>
                                    <p:anim by="(-#ppt_w*0.10)" calcmode="lin" valueType="num">
                                      <p:cBhvr>
                                        <p:cTn id="8" dur="250" autoRev="1" fill="hold">
                                          <p:stCondLst>
                                            <p:cond delay="0"/>
                                          </p:stCondLst>
                                        </p:cTn>
                                        <p:tgtEl>
                                          <p:spTgt spid="37890"/>
                                        </p:tgtEl>
                                        <p:attrNameLst>
                                          <p:attrName>ppt_y</p:attrName>
                                        </p:attrNameLst>
                                      </p:cBhvr>
                                    </p:anim>
                                    <p:animRot by="-480000">
                                      <p:cBhvr>
                                        <p:cTn id="9" dur="250" autoRev="1" fill="hold">
                                          <p:stCondLst>
                                            <p:cond delay="0"/>
                                          </p:stCondLst>
                                        </p:cTn>
                                        <p:tgtEl>
                                          <p:spTgt spid="37890"/>
                                        </p:tgtEl>
                                        <p:attrNameLst>
                                          <p:attrName>r</p:attrName>
                                        </p:attrNameLst>
                                      </p:cBhvr>
                                    </p:animRot>
                                  </p:childTnLst>
                                </p:cTn>
                              </p:par>
                            </p:childTnLst>
                          </p:cTn>
                        </p:par>
                      </p:childTnLst>
                    </p:cTn>
                  </p:par>
                  <p:par>
                    <p:cTn id="10" fill="hold" nodeType="clickPar">
                      <p:stCondLst>
                        <p:cond delay="indefinite"/>
                      </p:stCondLst>
                      <p:childTnLst>
                        <p:par>
                          <p:cTn id="11" fill="hold" nodeType="withGroup">
                            <p:stCondLst>
                              <p:cond delay="0"/>
                            </p:stCondLst>
                            <p:childTnLst>
                              <p:par>
                                <p:cTn id="12" presetID="33" presetClass="emph" presetSubtype="0" fill="remove" grpId="0" nodeType="clickEffect">
                                  <p:stCondLst>
                                    <p:cond delay="0"/>
                                  </p:stCondLst>
                                  <p:childTnLst>
                                    <p:animClr clrSpc="rgb" dir="cw">
                                      <p:cBhvr override="childStyle">
                                        <p:cTn id="13" dur="1500" accel="50000" autoRev="1" fill="hold" tmFilter="0, 0; .33333, 1; 1, 1">
                                          <p:stCondLst>
                                            <p:cond delay="0"/>
                                          </p:stCondLst>
                                        </p:cTn>
                                        <p:tgtEl>
                                          <p:spTgt spid="37891">
                                            <p:txEl>
                                              <p:pRg st="0" end="0"/>
                                            </p:txEl>
                                          </p:spTgt>
                                        </p:tgtEl>
                                        <p:attrNameLst>
                                          <p:attrName>style.color</p:attrName>
                                        </p:attrNameLst>
                                      </p:cBhvr>
                                      <p:to>
                                        <a:schemeClr val="accent2"/>
                                      </p:to>
                                    </p:animClr>
                                    <p:animClr clrSpc="rgb" dir="cw">
                                      <p:cBhvr>
                                        <p:cTn id="14" dur="1500" accel="50000" autoRev="1" fill="hold" tmFilter="0, 0; .33333, 1; 1, 1">
                                          <p:stCondLst>
                                            <p:cond delay="0"/>
                                          </p:stCondLst>
                                        </p:cTn>
                                        <p:tgtEl>
                                          <p:spTgt spid="37891">
                                            <p:txEl>
                                              <p:pRg st="0" end="0"/>
                                            </p:txEl>
                                          </p:spTgt>
                                        </p:tgtEl>
                                        <p:attrNameLst>
                                          <p:attrName>fillcolor</p:attrName>
                                        </p:attrNameLst>
                                      </p:cBhvr>
                                      <p:to>
                                        <a:schemeClr val="accent2"/>
                                      </p:to>
                                    </p:animClr>
                                    <p:set>
                                      <p:cBhvr>
                                        <p:cTn id="15" dur="3000" fill="hold"/>
                                        <p:tgtEl>
                                          <p:spTgt spid="37891">
                                            <p:txEl>
                                              <p:pRg st="0" end="0"/>
                                            </p:txEl>
                                          </p:spTgt>
                                        </p:tgtEl>
                                        <p:attrNameLst>
                                          <p:attrName>fill.type</p:attrName>
                                        </p:attrNameLst>
                                      </p:cBhvr>
                                      <p:to>
                                        <p:strVal val="solid"/>
                                      </p:to>
                                    </p:set>
                                    <p:set>
                                      <p:cBhvr>
                                        <p:cTn id="16" dur="3000" fill="hold"/>
                                        <p:tgtEl>
                                          <p:spTgt spid="37891">
                                            <p:txEl>
                                              <p:pRg st="0" end="0"/>
                                            </p:txEl>
                                          </p:spTgt>
                                        </p:tgtEl>
                                        <p:attrNameLst>
                                          <p:attrName>fill.on</p:attrName>
                                        </p:attrNameLst>
                                      </p:cBhvr>
                                      <p:to>
                                        <p:strVal val="true"/>
                                      </p:to>
                                    </p:set>
                                    <p:animScale>
                                      <p:cBhvr>
                                        <p:cTn id="17" dur="1500" accel="50000" autoRev="1" fill="hold" tmFilter="0, 0; .33333, 1; 1, 1">
                                          <p:stCondLst>
                                            <p:cond delay="0"/>
                                          </p:stCondLst>
                                        </p:cTn>
                                        <p:tgtEl>
                                          <p:spTgt spid="37891">
                                            <p:txEl>
                                              <p:pRg st="0" end="0"/>
                                            </p:txEl>
                                          </p:spTgt>
                                        </p:tgtEl>
                                      </p:cBhvr>
                                      <p:from x="100000" y="100000"/>
                                      <p:to x="100000" y="140000"/>
                                    </p:animScale>
                                  </p:childTnLst>
                                </p:cTn>
                              </p:par>
                            </p:childTnLst>
                          </p:cTn>
                        </p:par>
                      </p:childTnLst>
                    </p:cTn>
                  </p:par>
                  <p:par>
                    <p:cTn id="18" fill="hold">
                      <p:stCondLst>
                        <p:cond delay="indefinite"/>
                      </p:stCondLst>
                      <p:childTnLst>
                        <p:par>
                          <p:cTn id="19" fill="hold">
                            <p:stCondLst>
                              <p:cond delay="0"/>
                            </p:stCondLst>
                            <p:childTnLst>
                              <p:par>
                                <p:cTn id="20" presetID="33" presetClass="emph" presetSubtype="0" fill="remove" grpId="0" nodeType="clickEffect">
                                  <p:stCondLst>
                                    <p:cond delay="0"/>
                                  </p:stCondLst>
                                  <p:childTnLst>
                                    <p:animClr clrSpc="rgb" dir="cw">
                                      <p:cBhvr override="childStyle">
                                        <p:cTn id="21" dur="1500" accel="50000" autoRev="1" fill="hold" tmFilter="0, 0; .33333, 1; 1, 1">
                                          <p:stCondLst>
                                            <p:cond delay="0"/>
                                          </p:stCondLst>
                                        </p:cTn>
                                        <p:tgtEl>
                                          <p:spTgt spid="37891">
                                            <p:txEl>
                                              <p:pRg st="1" end="1"/>
                                            </p:txEl>
                                          </p:spTgt>
                                        </p:tgtEl>
                                        <p:attrNameLst>
                                          <p:attrName>style.color</p:attrName>
                                        </p:attrNameLst>
                                      </p:cBhvr>
                                      <p:to>
                                        <a:schemeClr val="accent2"/>
                                      </p:to>
                                    </p:animClr>
                                    <p:animClr clrSpc="rgb" dir="cw">
                                      <p:cBhvr>
                                        <p:cTn id="22" dur="1500" accel="50000" autoRev="1" fill="hold" tmFilter="0, 0; .33333, 1; 1, 1">
                                          <p:stCondLst>
                                            <p:cond delay="0"/>
                                          </p:stCondLst>
                                        </p:cTn>
                                        <p:tgtEl>
                                          <p:spTgt spid="37891">
                                            <p:txEl>
                                              <p:pRg st="1" end="1"/>
                                            </p:txEl>
                                          </p:spTgt>
                                        </p:tgtEl>
                                        <p:attrNameLst>
                                          <p:attrName>fillcolor</p:attrName>
                                        </p:attrNameLst>
                                      </p:cBhvr>
                                      <p:to>
                                        <a:schemeClr val="accent2"/>
                                      </p:to>
                                    </p:animClr>
                                    <p:set>
                                      <p:cBhvr>
                                        <p:cTn id="23" dur="3000" fill="hold"/>
                                        <p:tgtEl>
                                          <p:spTgt spid="37891">
                                            <p:txEl>
                                              <p:pRg st="1" end="1"/>
                                            </p:txEl>
                                          </p:spTgt>
                                        </p:tgtEl>
                                        <p:attrNameLst>
                                          <p:attrName>fill.type</p:attrName>
                                        </p:attrNameLst>
                                      </p:cBhvr>
                                      <p:to>
                                        <p:strVal val="solid"/>
                                      </p:to>
                                    </p:set>
                                    <p:set>
                                      <p:cBhvr>
                                        <p:cTn id="24" dur="3000" fill="hold"/>
                                        <p:tgtEl>
                                          <p:spTgt spid="37891">
                                            <p:txEl>
                                              <p:pRg st="1" end="1"/>
                                            </p:txEl>
                                          </p:spTgt>
                                        </p:tgtEl>
                                        <p:attrNameLst>
                                          <p:attrName>fill.on</p:attrName>
                                        </p:attrNameLst>
                                      </p:cBhvr>
                                      <p:to>
                                        <p:strVal val="true"/>
                                      </p:to>
                                    </p:set>
                                    <p:animScale>
                                      <p:cBhvr>
                                        <p:cTn id="25" dur="1500" accel="50000" autoRev="1" fill="hold" tmFilter="0, 0; .33333, 1; 1, 1">
                                          <p:stCondLst>
                                            <p:cond delay="0"/>
                                          </p:stCondLst>
                                        </p:cTn>
                                        <p:tgtEl>
                                          <p:spTgt spid="37891">
                                            <p:txEl>
                                              <p:pRg st="1" end="1"/>
                                            </p:txEl>
                                          </p:spTgt>
                                        </p:tgtEl>
                                      </p:cBhvr>
                                      <p:from x="100000" y="100000"/>
                                      <p:to x="100000" y="14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33" presetClass="emph" presetSubtype="0" fill="remove" grpId="0" nodeType="clickEffect">
                                  <p:stCondLst>
                                    <p:cond delay="0"/>
                                  </p:stCondLst>
                                  <p:childTnLst>
                                    <p:animClr clrSpc="rgb" dir="cw">
                                      <p:cBhvr override="childStyle">
                                        <p:cTn id="29" dur="1500" accel="50000" autoRev="1" fill="hold" tmFilter="0, 0; .33333, 1; 1, 1">
                                          <p:stCondLst>
                                            <p:cond delay="0"/>
                                          </p:stCondLst>
                                        </p:cTn>
                                        <p:tgtEl>
                                          <p:spTgt spid="37891">
                                            <p:txEl>
                                              <p:pRg st="2" end="2"/>
                                            </p:txEl>
                                          </p:spTgt>
                                        </p:tgtEl>
                                        <p:attrNameLst>
                                          <p:attrName>style.color</p:attrName>
                                        </p:attrNameLst>
                                      </p:cBhvr>
                                      <p:to>
                                        <a:schemeClr val="accent2"/>
                                      </p:to>
                                    </p:animClr>
                                    <p:animClr clrSpc="rgb" dir="cw">
                                      <p:cBhvr>
                                        <p:cTn id="30" dur="1500" accel="50000" autoRev="1" fill="hold" tmFilter="0, 0; .33333, 1; 1, 1">
                                          <p:stCondLst>
                                            <p:cond delay="0"/>
                                          </p:stCondLst>
                                        </p:cTn>
                                        <p:tgtEl>
                                          <p:spTgt spid="37891">
                                            <p:txEl>
                                              <p:pRg st="2" end="2"/>
                                            </p:txEl>
                                          </p:spTgt>
                                        </p:tgtEl>
                                        <p:attrNameLst>
                                          <p:attrName>fillcolor</p:attrName>
                                        </p:attrNameLst>
                                      </p:cBhvr>
                                      <p:to>
                                        <a:schemeClr val="accent2"/>
                                      </p:to>
                                    </p:animClr>
                                    <p:set>
                                      <p:cBhvr>
                                        <p:cTn id="31" dur="3000" fill="hold"/>
                                        <p:tgtEl>
                                          <p:spTgt spid="37891">
                                            <p:txEl>
                                              <p:pRg st="2" end="2"/>
                                            </p:txEl>
                                          </p:spTgt>
                                        </p:tgtEl>
                                        <p:attrNameLst>
                                          <p:attrName>fill.type</p:attrName>
                                        </p:attrNameLst>
                                      </p:cBhvr>
                                      <p:to>
                                        <p:strVal val="solid"/>
                                      </p:to>
                                    </p:set>
                                    <p:set>
                                      <p:cBhvr>
                                        <p:cTn id="32" dur="3000" fill="hold"/>
                                        <p:tgtEl>
                                          <p:spTgt spid="37891">
                                            <p:txEl>
                                              <p:pRg st="2" end="2"/>
                                            </p:txEl>
                                          </p:spTgt>
                                        </p:tgtEl>
                                        <p:attrNameLst>
                                          <p:attrName>fill.on</p:attrName>
                                        </p:attrNameLst>
                                      </p:cBhvr>
                                      <p:to>
                                        <p:strVal val="true"/>
                                      </p:to>
                                    </p:set>
                                    <p:animScale>
                                      <p:cBhvr>
                                        <p:cTn id="33" dur="1500" accel="50000" autoRev="1" fill="hold" tmFilter="0, 0; .33333, 1; 1, 1">
                                          <p:stCondLst>
                                            <p:cond delay="0"/>
                                          </p:stCondLst>
                                        </p:cTn>
                                        <p:tgtEl>
                                          <p:spTgt spid="37891">
                                            <p:txEl>
                                              <p:pRg st="2" end="2"/>
                                            </p:txEl>
                                          </p:spTgt>
                                        </p:tgtEl>
                                      </p:cBhvr>
                                      <p:from x="100000" y="100000"/>
                                      <p:to x="100000" y="140000"/>
                                    </p:animScale>
                                  </p:childTnLst>
                                </p:cTn>
                              </p:par>
                            </p:childTnLst>
                          </p:cTn>
                        </p:par>
                      </p:childTnLst>
                    </p:cTn>
                  </p:par>
                  <p:par>
                    <p:cTn id="34" fill="hold" nodeType="clickPar">
                      <p:stCondLst>
                        <p:cond delay="indefinite"/>
                      </p:stCondLst>
                      <p:childTnLst>
                        <p:par>
                          <p:cTn id="35" fill="hold" nodeType="withGroup">
                            <p:stCondLst>
                              <p:cond delay="0"/>
                            </p:stCondLst>
                            <p:childTnLst>
                              <p:par>
                                <p:cTn id="36" presetID="33" presetClass="emph" presetSubtype="0" fill="remove" grpId="0" nodeType="clickEffect">
                                  <p:stCondLst>
                                    <p:cond delay="0"/>
                                  </p:stCondLst>
                                  <p:childTnLst>
                                    <p:animClr clrSpc="rgb" dir="cw">
                                      <p:cBhvr override="childStyle">
                                        <p:cTn id="37" dur="1500" accel="50000" autoRev="1" fill="hold" tmFilter="0, 0; .33333, 1; 1, 1">
                                          <p:stCondLst>
                                            <p:cond delay="0"/>
                                          </p:stCondLst>
                                        </p:cTn>
                                        <p:tgtEl>
                                          <p:spTgt spid="37891">
                                            <p:txEl>
                                              <p:pRg st="3" end="3"/>
                                            </p:txEl>
                                          </p:spTgt>
                                        </p:tgtEl>
                                        <p:attrNameLst>
                                          <p:attrName>style.color</p:attrName>
                                        </p:attrNameLst>
                                      </p:cBhvr>
                                      <p:to>
                                        <a:schemeClr val="accent2"/>
                                      </p:to>
                                    </p:animClr>
                                    <p:animClr clrSpc="rgb" dir="cw">
                                      <p:cBhvr>
                                        <p:cTn id="38" dur="1500" accel="50000" autoRev="1" fill="hold" tmFilter="0, 0; .33333, 1; 1, 1">
                                          <p:stCondLst>
                                            <p:cond delay="0"/>
                                          </p:stCondLst>
                                        </p:cTn>
                                        <p:tgtEl>
                                          <p:spTgt spid="37891">
                                            <p:txEl>
                                              <p:pRg st="3" end="3"/>
                                            </p:txEl>
                                          </p:spTgt>
                                        </p:tgtEl>
                                        <p:attrNameLst>
                                          <p:attrName>fillcolor</p:attrName>
                                        </p:attrNameLst>
                                      </p:cBhvr>
                                      <p:to>
                                        <a:schemeClr val="accent2"/>
                                      </p:to>
                                    </p:animClr>
                                    <p:set>
                                      <p:cBhvr>
                                        <p:cTn id="39" dur="3000" fill="hold"/>
                                        <p:tgtEl>
                                          <p:spTgt spid="37891">
                                            <p:txEl>
                                              <p:pRg st="3" end="3"/>
                                            </p:txEl>
                                          </p:spTgt>
                                        </p:tgtEl>
                                        <p:attrNameLst>
                                          <p:attrName>fill.type</p:attrName>
                                        </p:attrNameLst>
                                      </p:cBhvr>
                                      <p:to>
                                        <p:strVal val="solid"/>
                                      </p:to>
                                    </p:set>
                                    <p:set>
                                      <p:cBhvr>
                                        <p:cTn id="40" dur="3000" fill="hold"/>
                                        <p:tgtEl>
                                          <p:spTgt spid="37891">
                                            <p:txEl>
                                              <p:pRg st="3" end="3"/>
                                            </p:txEl>
                                          </p:spTgt>
                                        </p:tgtEl>
                                        <p:attrNameLst>
                                          <p:attrName>fill.on</p:attrName>
                                        </p:attrNameLst>
                                      </p:cBhvr>
                                      <p:to>
                                        <p:strVal val="true"/>
                                      </p:to>
                                    </p:set>
                                    <p:animScale>
                                      <p:cBhvr>
                                        <p:cTn id="41" dur="1500" accel="50000" autoRev="1" fill="hold" tmFilter="0, 0; .33333, 1; 1, 1">
                                          <p:stCondLst>
                                            <p:cond delay="0"/>
                                          </p:stCondLst>
                                        </p:cTn>
                                        <p:tgtEl>
                                          <p:spTgt spid="37891">
                                            <p:txEl>
                                              <p:pRg st="3" end="3"/>
                                            </p:txEl>
                                          </p:spTgt>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0"/>
            <a:ext cx="8229600" cy="1143000"/>
          </a:xfrm>
        </p:spPr>
        <p:txBody>
          <a:bodyPr/>
          <a:lstStyle/>
          <a:p>
            <a:pPr indent="723900" eaLnBrk="1" hangingPunct="1"/>
            <a:r>
              <a:rPr lang="ru-RU" altLang="ru-RU" dirty="0" smtClean="0"/>
              <a:t>Ответ:</a:t>
            </a:r>
          </a:p>
        </p:txBody>
      </p:sp>
      <p:sp>
        <p:nvSpPr>
          <p:cNvPr id="38915" name="Rectangle 3"/>
          <p:cNvSpPr>
            <a:spLocks noGrp="1" noChangeArrowheads="1"/>
          </p:cNvSpPr>
          <p:nvPr>
            <p:ph type="body" idx="1"/>
          </p:nvPr>
        </p:nvSpPr>
        <p:spPr/>
        <p:txBody>
          <a:bodyPr/>
          <a:lstStyle/>
          <a:p>
            <a:pPr eaLnBrk="1" hangingPunct="1">
              <a:buFont typeface="Wingdings" pitchFamily="2" charset="2"/>
              <a:buNone/>
            </a:pPr>
            <a:r>
              <a:rPr lang="ru-RU" altLang="ru-RU" sz="4400" b="1" dirty="0" smtClean="0">
                <a:latin typeface="Cambria" pitchFamily="18" charset="0"/>
              </a:rPr>
              <a:t>=ПС(6%</a:t>
            </a:r>
            <a:r>
              <a:rPr lang="en-US" altLang="ru-RU" sz="4400" b="1" dirty="0" smtClean="0">
                <a:latin typeface="Cambria" pitchFamily="18" charset="0"/>
              </a:rPr>
              <a:t>/</a:t>
            </a:r>
            <a:r>
              <a:rPr lang="ru-RU" altLang="ru-RU" sz="4400" b="1" dirty="0" smtClean="0">
                <a:latin typeface="Cambria" pitchFamily="18" charset="0"/>
              </a:rPr>
              <a:t>12;48;-</a:t>
            </a:r>
            <a:r>
              <a:rPr lang="en-US" altLang="ru-RU" sz="4400" b="1" dirty="0" smtClean="0">
                <a:latin typeface="Cambria" pitchFamily="18" charset="0"/>
              </a:rPr>
              <a:t>1</a:t>
            </a:r>
            <a:r>
              <a:rPr lang="ru-RU" altLang="ru-RU" sz="4400" b="1" dirty="0" smtClean="0">
                <a:latin typeface="Cambria" pitchFamily="18" charset="0"/>
              </a:rPr>
              <a:t>174,25)</a:t>
            </a:r>
          </a:p>
          <a:p>
            <a:pPr eaLnBrk="1" hangingPunct="1">
              <a:buFont typeface="Wingdings" pitchFamily="2" charset="2"/>
              <a:buNone/>
            </a:pPr>
            <a:endParaRPr lang="ru-RU" altLang="ru-RU" sz="4400" b="1" dirty="0" smtClean="0">
              <a:latin typeface="Calibri" pitchFamily="34" charset="0"/>
            </a:endParaRPr>
          </a:p>
          <a:p>
            <a:pPr eaLnBrk="1" hangingPunct="1">
              <a:buFont typeface="Wingdings" pitchFamily="2" charset="2"/>
              <a:buNone/>
            </a:pPr>
            <a:endParaRPr lang="ru-RU" altLang="ru-RU" sz="4400" b="1" dirty="0" smtClean="0"/>
          </a:p>
          <a:p>
            <a:pPr eaLnBrk="1" hangingPunct="1">
              <a:buFont typeface="Wingdings" pitchFamily="2" charset="2"/>
              <a:buNone/>
            </a:pPr>
            <a:endParaRPr lang="ru-RU" altLang="ru-RU" sz="4400" b="1"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348306"/>
            <a:ext cx="6064897" cy="355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3485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800" decel="100000"/>
                                        <p:tgtEl>
                                          <p:spTgt spid="38914"/>
                                        </p:tgtEl>
                                      </p:cBhvr>
                                    </p:animEffect>
                                    <p:anim calcmode="lin" valueType="num">
                                      <p:cBhvr>
                                        <p:cTn id="8" dur="800" decel="100000" fill="hold"/>
                                        <p:tgtEl>
                                          <p:spTgt spid="38914"/>
                                        </p:tgtEl>
                                        <p:attrNameLst>
                                          <p:attrName>style.rotation</p:attrName>
                                        </p:attrNameLst>
                                      </p:cBhvr>
                                      <p:tavLst>
                                        <p:tav tm="0">
                                          <p:val>
                                            <p:fltVal val="-90"/>
                                          </p:val>
                                        </p:tav>
                                        <p:tav tm="100000">
                                          <p:val>
                                            <p:fltVal val="0"/>
                                          </p:val>
                                        </p:tav>
                                      </p:tavLst>
                                    </p:anim>
                                    <p:anim calcmode="lin" valueType="num">
                                      <p:cBhvr>
                                        <p:cTn id="9" dur="800" decel="100000" fill="hold"/>
                                        <p:tgtEl>
                                          <p:spTgt spid="38914"/>
                                        </p:tgtEl>
                                        <p:attrNameLst>
                                          <p:attrName>ppt_x</p:attrName>
                                        </p:attrNameLst>
                                      </p:cBhvr>
                                      <p:tavLst>
                                        <p:tav tm="0">
                                          <p:val>
                                            <p:strVal val="#ppt_x+0.4"/>
                                          </p:val>
                                        </p:tav>
                                        <p:tav tm="100000">
                                          <p:val>
                                            <p:strVal val="#ppt_x-0.05"/>
                                          </p:val>
                                        </p:tav>
                                      </p:tavLst>
                                    </p:anim>
                                    <p:anim calcmode="lin" valueType="num">
                                      <p:cBhvr>
                                        <p:cTn id="10" dur="800" decel="100000" fill="hold"/>
                                        <p:tgtEl>
                                          <p:spTgt spid="3891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891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8914"/>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17" dur="500"/>
                                        <p:tgtEl>
                                          <p:spTgt spid="38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0"/>
            <a:ext cx="9144000" cy="1143000"/>
          </a:xfrm>
        </p:spPr>
        <p:txBody>
          <a:bodyPr/>
          <a:lstStyle/>
          <a:p>
            <a:pPr indent="723900" eaLnBrk="1" hangingPunct="1"/>
            <a:r>
              <a:rPr lang="ru-RU" altLang="ru-RU" dirty="0" smtClean="0"/>
              <a:t>Функция КПЕР</a:t>
            </a:r>
          </a:p>
        </p:txBody>
      </p:sp>
      <p:sp>
        <p:nvSpPr>
          <p:cNvPr id="68611" name="Rectangle 3"/>
          <p:cNvSpPr>
            <a:spLocks noGrp="1" noChangeArrowheads="1"/>
          </p:cNvSpPr>
          <p:nvPr>
            <p:ph type="body" idx="1"/>
          </p:nvPr>
        </p:nvSpPr>
        <p:spPr/>
        <p:txBody>
          <a:bodyPr/>
          <a:lstStyle/>
          <a:p>
            <a:pPr algn="just"/>
            <a:r>
              <a:rPr lang="ru-RU" altLang="ru-RU" sz="2600" dirty="0">
                <a:latin typeface="Cambria" pitchFamily="18" charset="0"/>
              </a:rPr>
              <a:t>Предназначена для вычисления общего числа периодов выплат как для единой суммы вклада, так и для периодических постоянных платежей.</a:t>
            </a:r>
          </a:p>
          <a:p>
            <a:pPr eaLnBrk="1" hangingPunct="1">
              <a:buFont typeface="Wingdings" pitchFamily="2" charset="2"/>
              <a:buNone/>
            </a:pPr>
            <a:endParaRPr lang="ru-RU" altLang="ru-RU" dirty="0" smtClean="0"/>
          </a:p>
          <a:p>
            <a:pPr eaLnBrk="1" hangingPunct="1">
              <a:buFont typeface="Wingdings" pitchFamily="2" charset="2"/>
              <a:buNone/>
            </a:pPr>
            <a:r>
              <a:rPr lang="ru-RU" altLang="ru-RU" b="1" dirty="0" smtClean="0"/>
              <a:t>Синтаксис функции:</a:t>
            </a:r>
          </a:p>
          <a:p>
            <a:pPr algn="ctr" eaLnBrk="1" hangingPunct="1">
              <a:buFont typeface="Wingdings" pitchFamily="2" charset="2"/>
              <a:buNone/>
            </a:pPr>
            <a:r>
              <a:rPr lang="ru-RU" altLang="ru-RU" b="1" dirty="0">
                <a:solidFill>
                  <a:srgbClr val="CC0066"/>
                </a:solidFill>
              </a:rPr>
              <a:t>=</a:t>
            </a:r>
            <a:r>
              <a:rPr lang="ru-RU" altLang="ru-RU" b="1" dirty="0" smtClean="0">
                <a:solidFill>
                  <a:srgbClr val="CC0066"/>
                </a:solidFill>
              </a:rPr>
              <a:t>КПЕР(ставка; </a:t>
            </a:r>
            <a:r>
              <a:rPr lang="ru-RU" altLang="ru-RU" b="1" dirty="0" err="1" smtClean="0">
                <a:solidFill>
                  <a:srgbClr val="CC0066"/>
                </a:solidFill>
              </a:rPr>
              <a:t>плт</a:t>
            </a:r>
            <a:r>
              <a:rPr lang="ru-RU" altLang="ru-RU" b="1" dirty="0" smtClean="0">
                <a:solidFill>
                  <a:srgbClr val="CC0066"/>
                </a:solidFill>
              </a:rPr>
              <a:t>; </a:t>
            </a:r>
            <a:r>
              <a:rPr lang="ru-RU" altLang="ru-RU" b="1" dirty="0" err="1" smtClean="0">
                <a:solidFill>
                  <a:srgbClr val="CC0066"/>
                </a:solidFill>
              </a:rPr>
              <a:t>пс</a:t>
            </a:r>
            <a:r>
              <a:rPr lang="ru-RU" altLang="ru-RU" b="1" dirty="0" smtClean="0">
                <a:solidFill>
                  <a:srgbClr val="CC0066"/>
                </a:solidFill>
              </a:rPr>
              <a:t>; б</a:t>
            </a:r>
            <a:r>
              <a:rPr lang="en-US" altLang="ru-RU" b="1" dirty="0" smtClean="0">
                <a:solidFill>
                  <a:srgbClr val="CC0066"/>
                </a:solidFill>
              </a:rPr>
              <a:t>c</a:t>
            </a:r>
            <a:r>
              <a:rPr lang="ru-RU" altLang="ru-RU" b="1" dirty="0" smtClean="0">
                <a:solidFill>
                  <a:srgbClr val="CC0066"/>
                </a:solidFill>
              </a:rPr>
              <a:t>;</a:t>
            </a:r>
            <a:r>
              <a:rPr lang="en-US" altLang="ru-RU" b="1" dirty="0" smtClean="0">
                <a:solidFill>
                  <a:srgbClr val="CC0066"/>
                </a:solidFill>
              </a:rPr>
              <a:t>[</a:t>
            </a:r>
            <a:r>
              <a:rPr lang="ru-RU" altLang="ru-RU" b="1" dirty="0" smtClean="0">
                <a:solidFill>
                  <a:srgbClr val="CC0066"/>
                </a:solidFill>
              </a:rPr>
              <a:t>тип</a:t>
            </a:r>
            <a:r>
              <a:rPr lang="en-US" altLang="ru-RU" b="1" dirty="0" smtClean="0">
                <a:solidFill>
                  <a:srgbClr val="CC0066"/>
                </a:solidFill>
              </a:rPr>
              <a:t>]</a:t>
            </a:r>
            <a:r>
              <a:rPr lang="ru-RU" altLang="ru-RU" b="1" dirty="0" smtClean="0">
                <a:solidFill>
                  <a:srgbClr val="CC0066"/>
                </a:solidFill>
              </a:rPr>
              <a:t>)</a:t>
            </a:r>
            <a:endParaRPr lang="ru-RU" altLang="ru-RU" b="1" dirty="0">
              <a:solidFill>
                <a:srgbClr val="CC0066"/>
              </a:solidFill>
            </a:endParaRPr>
          </a:p>
        </p:txBody>
      </p:sp>
    </p:spTree>
    <p:extLst>
      <p:ext uri="{BB962C8B-B14F-4D97-AF65-F5344CB8AC3E}">
        <p14:creationId xmlns:p14="http://schemas.microsoft.com/office/powerpoint/2010/main" val="350816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p:cTn id="7" dur="500" fill="hold"/>
                                        <p:tgtEl>
                                          <p:spTgt spid="68610"/>
                                        </p:tgtEl>
                                        <p:attrNameLst>
                                          <p:attrName>ppt_w</p:attrName>
                                        </p:attrNameLst>
                                      </p:cBhvr>
                                      <p:tavLst>
                                        <p:tav tm="0">
                                          <p:val>
                                            <p:fltVal val="0"/>
                                          </p:val>
                                        </p:tav>
                                        <p:tav tm="100000">
                                          <p:val>
                                            <p:strVal val="#ppt_w"/>
                                          </p:val>
                                        </p:tav>
                                      </p:tavLst>
                                    </p:anim>
                                    <p:anim calcmode="lin" valueType="num">
                                      <p:cBhvr>
                                        <p:cTn id="8" dur="500" fill="hold"/>
                                        <p:tgtEl>
                                          <p:spTgt spid="6861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4" presetClass="entr" presetSubtype="0" fill="hold" grpId="0" nodeType="clickEffect">
                                  <p:stCondLst>
                                    <p:cond delay="0"/>
                                  </p:stCondLst>
                                  <p:childTnLst>
                                    <p:set>
                                      <p:cBhvr>
                                        <p:cTn id="12" dur="1" fill="hold">
                                          <p:stCondLst>
                                            <p:cond delay="0"/>
                                          </p:stCondLst>
                                        </p:cTn>
                                        <p:tgtEl>
                                          <p:spTgt spid="68611">
                                            <p:txEl>
                                              <p:pRg st="0" end="0"/>
                                            </p:txEl>
                                          </p:spTgt>
                                        </p:tgtEl>
                                        <p:attrNameLst>
                                          <p:attrName>style.visibility</p:attrName>
                                        </p:attrNameLst>
                                      </p:cBhvr>
                                      <p:to>
                                        <p:strVal val="visible"/>
                                      </p:to>
                                    </p:set>
                                    <p:anim from="(-#ppt_w/2)" to="(#ppt_x)" calcmode="lin" valueType="num">
                                      <p:cBhvr>
                                        <p:cTn id="13" dur="1800" fill="hold">
                                          <p:stCondLst>
                                            <p:cond delay="0"/>
                                          </p:stCondLst>
                                        </p:cTn>
                                        <p:tgtEl>
                                          <p:spTgt spid="68611">
                                            <p:txEl>
                                              <p:pRg st="0" end="0"/>
                                            </p:txEl>
                                          </p:spTgt>
                                        </p:tgtEl>
                                        <p:attrNameLst>
                                          <p:attrName>ppt_x</p:attrName>
                                        </p:attrNameLst>
                                      </p:cBhvr>
                                    </p:anim>
                                    <p:anim from="0" to="-1.0" calcmode="lin" valueType="num">
                                      <p:cBhvr>
                                        <p:cTn id="14" dur="600" decel="50000" autoRev="1" fill="hold">
                                          <p:stCondLst>
                                            <p:cond delay="1800"/>
                                          </p:stCondLst>
                                        </p:cTn>
                                        <p:tgtEl>
                                          <p:spTgt spid="68611">
                                            <p:txEl>
                                              <p:pRg st="0" end="0"/>
                                            </p:txEl>
                                          </p:spTgt>
                                        </p:tgtEl>
                                        <p:attrNameLst>
                                          <p:attrName>xshear</p:attrName>
                                        </p:attrNameLst>
                                      </p:cBhvr>
                                    </p:anim>
                                    <p:animScale>
                                      <p:cBhvr>
                                        <p:cTn id="15" dur="600" decel="100000" autoRev="1" fill="hold">
                                          <p:stCondLst>
                                            <p:cond delay="1800"/>
                                          </p:stCondLst>
                                        </p:cTn>
                                        <p:tgtEl>
                                          <p:spTgt spid="68611">
                                            <p:txEl>
                                              <p:pRg st="0" end="0"/>
                                            </p:txEl>
                                          </p:spTgt>
                                        </p:tgtEl>
                                      </p:cBhvr>
                                      <p:from x="100000" y="100000"/>
                                      <p:to x="80000" y="100000"/>
                                    </p:animScale>
                                    <p:anim by="(#ppt_h/3+#ppt_w*0.1)" calcmode="lin" valueType="num">
                                      <p:cBhvr additive="sum">
                                        <p:cTn id="16" dur="600" decel="100000" autoRev="1" fill="hold">
                                          <p:stCondLst>
                                            <p:cond delay="1800"/>
                                          </p:stCondLst>
                                        </p:cTn>
                                        <p:tgtEl>
                                          <p:spTgt spid="68611">
                                            <p:txEl>
                                              <p:pRg st="0" end="0"/>
                                            </p:txEl>
                                          </p:spTgt>
                                        </p:tgtEl>
                                        <p:attrNameLst>
                                          <p:attrName>ppt_x</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4" presetClass="entr" presetSubtype="0" fill="hold" grpId="0" nodeType="clickEffect">
                                  <p:stCondLst>
                                    <p:cond delay="0"/>
                                  </p:stCondLst>
                                  <p:childTnLst>
                                    <p:set>
                                      <p:cBhvr>
                                        <p:cTn id="20" dur="1" fill="hold">
                                          <p:stCondLst>
                                            <p:cond delay="0"/>
                                          </p:stCondLst>
                                        </p:cTn>
                                        <p:tgtEl>
                                          <p:spTgt spid="68611">
                                            <p:txEl>
                                              <p:pRg st="2" end="2"/>
                                            </p:txEl>
                                          </p:spTgt>
                                        </p:tgtEl>
                                        <p:attrNameLst>
                                          <p:attrName>style.visibility</p:attrName>
                                        </p:attrNameLst>
                                      </p:cBhvr>
                                      <p:to>
                                        <p:strVal val="visible"/>
                                      </p:to>
                                    </p:set>
                                    <p:anim from="(-#ppt_w/2)" to="(#ppt_x)" calcmode="lin" valueType="num">
                                      <p:cBhvr>
                                        <p:cTn id="21" dur="1800" fill="hold">
                                          <p:stCondLst>
                                            <p:cond delay="0"/>
                                          </p:stCondLst>
                                        </p:cTn>
                                        <p:tgtEl>
                                          <p:spTgt spid="68611">
                                            <p:txEl>
                                              <p:pRg st="2" end="2"/>
                                            </p:txEl>
                                          </p:spTgt>
                                        </p:tgtEl>
                                        <p:attrNameLst>
                                          <p:attrName>ppt_x</p:attrName>
                                        </p:attrNameLst>
                                      </p:cBhvr>
                                    </p:anim>
                                    <p:anim from="0" to="-1.0" calcmode="lin" valueType="num">
                                      <p:cBhvr>
                                        <p:cTn id="22" dur="600" decel="50000" autoRev="1" fill="hold">
                                          <p:stCondLst>
                                            <p:cond delay="1800"/>
                                          </p:stCondLst>
                                        </p:cTn>
                                        <p:tgtEl>
                                          <p:spTgt spid="68611">
                                            <p:txEl>
                                              <p:pRg st="2" end="2"/>
                                            </p:txEl>
                                          </p:spTgt>
                                        </p:tgtEl>
                                        <p:attrNameLst>
                                          <p:attrName>xshear</p:attrName>
                                        </p:attrNameLst>
                                      </p:cBhvr>
                                    </p:anim>
                                    <p:animScale>
                                      <p:cBhvr>
                                        <p:cTn id="23" dur="600" decel="100000" autoRev="1" fill="hold">
                                          <p:stCondLst>
                                            <p:cond delay="1800"/>
                                          </p:stCondLst>
                                        </p:cTn>
                                        <p:tgtEl>
                                          <p:spTgt spid="68611">
                                            <p:txEl>
                                              <p:pRg st="2" end="2"/>
                                            </p:txEl>
                                          </p:spTgt>
                                        </p:tgtEl>
                                      </p:cBhvr>
                                      <p:from x="100000" y="100000"/>
                                      <p:to x="80000" y="100000"/>
                                    </p:animScale>
                                    <p:anim by="(#ppt_h/3+#ppt_w*0.1)" calcmode="lin" valueType="num">
                                      <p:cBhvr additive="sum">
                                        <p:cTn id="24" dur="600" decel="100000" autoRev="1" fill="hold">
                                          <p:stCondLst>
                                            <p:cond delay="1800"/>
                                          </p:stCondLst>
                                        </p:cTn>
                                        <p:tgtEl>
                                          <p:spTgt spid="68611">
                                            <p:txEl>
                                              <p:pRg st="2" end="2"/>
                                            </p:txEl>
                                          </p:spTgt>
                                        </p:tgtEl>
                                        <p:attrNameLst>
                                          <p:attrName>ppt_x</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4" presetClass="entr" presetSubtype="0" fill="hold" grpId="0" nodeType="clickEffect">
                                  <p:stCondLst>
                                    <p:cond delay="0"/>
                                  </p:stCondLst>
                                  <p:childTnLst>
                                    <p:set>
                                      <p:cBhvr>
                                        <p:cTn id="28" dur="1" fill="hold">
                                          <p:stCondLst>
                                            <p:cond delay="0"/>
                                          </p:stCondLst>
                                        </p:cTn>
                                        <p:tgtEl>
                                          <p:spTgt spid="68611">
                                            <p:txEl>
                                              <p:pRg st="3" end="3"/>
                                            </p:txEl>
                                          </p:spTgt>
                                        </p:tgtEl>
                                        <p:attrNameLst>
                                          <p:attrName>style.visibility</p:attrName>
                                        </p:attrNameLst>
                                      </p:cBhvr>
                                      <p:to>
                                        <p:strVal val="visible"/>
                                      </p:to>
                                    </p:set>
                                    <p:anim from="(-#ppt_w/2)" to="(#ppt_x)" calcmode="lin" valueType="num">
                                      <p:cBhvr>
                                        <p:cTn id="29" dur="1800" fill="hold">
                                          <p:stCondLst>
                                            <p:cond delay="0"/>
                                          </p:stCondLst>
                                        </p:cTn>
                                        <p:tgtEl>
                                          <p:spTgt spid="68611">
                                            <p:txEl>
                                              <p:pRg st="3" end="3"/>
                                            </p:txEl>
                                          </p:spTgt>
                                        </p:tgtEl>
                                        <p:attrNameLst>
                                          <p:attrName>ppt_x</p:attrName>
                                        </p:attrNameLst>
                                      </p:cBhvr>
                                    </p:anim>
                                    <p:anim from="0" to="-1.0" calcmode="lin" valueType="num">
                                      <p:cBhvr>
                                        <p:cTn id="30" dur="600" decel="50000" autoRev="1" fill="hold">
                                          <p:stCondLst>
                                            <p:cond delay="1800"/>
                                          </p:stCondLst>
                                        </p:cTn>
                                        <p:tgtEl>
                                          <p:spTgt spid="68611">
                                            <p:txEl>
                                              <p:pRg st="3" end="3"/>
                                            </p:txEl>
                                          </p:spTgt>
                                        </p:tgtEl>
                                        <p:attrNameLst>
                                          <p:attrName>xshear</p:attrName>
                                        </p:attrNameLst>
                                      </p:cBhvr>
                                    </p:anim>
                                    <p:animScale>
                                      <p:cBhvr>
                                        <p:cTn id="31" dur="600" decel="100000" autoRev="1" fill="hold">
                                          <p:stCondLst>
                                            <p:cond delay="1800"/>
                                          </p:stCondLst>
                                        </p:cTn>
                                        <p:tgtEl>
                                          <p:spTgt spid="68611">
                                            <p:txEl>
                                              <p:pRg st="3" end="3"/>
                                            </p:txEl>
                                          </p:spTgt>
                                        </p:tgtEl>
                                      </p:cBhvr>
                                      <p:from x="100000" y="100000"/>
                                      <p:to x="80000" y="100000"/>
                                    </p:animScale>
                                    <p:anim by="(#ppt_h/3+#ppt_w*0.1)" calcmode="lin" valueType="num">
                                      <p:cBhvr additive="sum">
                                        <p:cTn id="32" dur="600" decel="100000" autoRev="1" fill="hold">
                                          <p:stCondLst>
                                            <p:cond delay="1800"/>
                                          </p:stCondLst>
                                        </p:cTn>
                                        <p:tgtEl>
                                          <p:spTgt spid="68611">
                                            <p:txEl>
                                              <p:pRg st="3" end="3"/>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22238"/>
            <a:ext cx="7715250" cy="1295400"/>
          </a:xfrm>
        </p:spPr>
        <p:txBody>
          <a:bodyPr/>
          <a:lstStyle/>
          <a:p>
            <a:pPr eaLnBrk="1" hangingPunct="1"/>
            <a:r>
              <a:rPr lang="ru-RU" altLang="ru-RU" sz="3600" smtClean="0"/>
              <a:t>Описание синтаксиса функции</a:t>
            </a:r>
          </a:p>
        </p:txBody>
      </p:sp>
      <p:sp>
        <p:nvSpPr>
          <p:cNvPr id="72707" name="Rectangle 3"/>
          <p:cNvSpPr>
            <a:spLocks noGrp="1" noChangeArrowheads="1"/>
          </p:cNvSpPr>
          <p:nvPr>
            <p:ph type="body" idx="1"/>
          </p:nvPr>
        </p:nvSpPr>
        <p:spPr>
          <a:xfrm>
            <a:off x="179512" y="1481328"/>
            <a:ext cx="8712968" cy="4525963"/>
          </a:xfrm>
        </p:spPr>
        <p:txBody>
          <a:bodyPr>
            <a:normAutofit/>
          </a:bodyPr>
          <a:lstStyle/>
          <a:p>
            <a:pPr algn="just" eaLnBrk="1" hangingPunct="1">
              <a:lnSpc>
                <a:spcPct val="90000"/>
              </a:lnSpc>
            </a:pPr>
            <a:r>
              <a:rPr lang="ru-RU" altLang="ru-RU" sz="2400" b="1" dirty="0" smtClean="0">
                <a:latin typeface="Cambria" pitchFamily="18" charset="0"/>
              </a:rPr>
              <a:t>ставка</a:t>
            </a:r>
            <a:r>
              <a:rPr lang="ru-RU" altLang="ru-RU" sz="2000" dirty="0">
                <a:latin typeface="Cambria" pitchFamily="18" charset="0"/>
              </a:rPr>
              <a:t>    — процентная ставка за период.</a:t>
            </a:r>
          </a:p>
          <a:p>
            <a:pPr algn="just" eaLnBrk="1" hangingPunct="1">
              <a:lnSpc>
                <a:spcPct val="90000"/>
              </a:lnSpc>
            </a:pPr>
            <a:r>
              <a:rPr lang="ru-RU" altLang="ru-RU" sz="2400" b="1" dirty="0" err="1" smtClean="0">
                <a:latin typeface="Cambria" pitchFamily="18" charset="0"/>
              </a:rPr>
              <a:t>плт</a:t>
            </a:r>
            <a:r>
              <a:rPr lang="ru-RU" altLang="ru-RU" sz="2000" dirty="0">
                <a:latin typeface="Cambria" pitchFamily="18" charset="0"/>
              </a:rPr>
              <a:t>    — выплата, производимая в каждый период; это значение не может меняться в течение всего периода выплат. Обычно платеж состоит из основного платежа и платежа по процентам и не включает налогов и сборов.</a:t>
            </a:r>
          </a:p>
          <a:p>
            <a:pPr algn="just" eaLnBrk="1" hangingPunct="1">
              <a:lnSpc>
                <a:spcPct val="90000"/>
              </a:lnSpc>
            </a:pPr>
            <a:r>
              <a:rPr lang="ru-RU" altLang="ru-RU" sz="2400" b="1" dirty="0" err="1" smtClean="0">
                <a:latin typeface="Cambria" pitchFamily="18" charset="0"/>
              </a:rPr>
              <a:t>пс</a:t>
            </a:r>
            <a:r>
              <a:rPr lang="ru-RU" altLang="ru-RU" sz="2000" dirty="0">
                <a:latin typeface="Cambria" pitchFamily="18" charset="0"/>
              </a:rPr>
              <a:t>    — приведенная к текущему моменту стоимость или общая сумма, которая на текущий момент равноценна ряду будущих платежей.</a:t>
            </a:r>
          </a:p>
          <a:p>
            <a:pPr algn="just" eaLnBrk="1" hangingPunct="1">
              <a:lnSpc>
                <a:spcPct val="90000"/>
              </a:lnSpc>
            </a:pPr>
            <a:r>
              <a:rPr lang="ru-RU" altLang="ru-RU" sz="2400" b="1" dirty="0" smtClean="0">
                <a:latin typeface="Cambria" pitchFamily="18" charset="0"/>
              </a:rPr>
              <a:t>бс</a:t>
            </a:r>
            <a:r>
              <a:rPr lang="ru-RU" altLang="ru-RU" sz="2000" dirty="0">
                <a:latin typeface="Cambria" pitchFamily="18" charset="0"/>
              </a:rPr>
              <a:t>    — требуемое значение будущей стоимости или остатка средств после последней выплаты. </a:t>
            </a:r>
          </a:p>
          <a:p>
            <a:pPr algn="just" eaLnBrk="1" hangingPunct="1">
              <a:lnSpc>
                <a:spcPct val="90000"/>
              </a:lnSpc>
            </a:pPr>
            <a:r>
              <a:rPr lang="ru-RU" altLang="ru-RU" sz="2400" b="1" dirty="0" smtClean="0">
                <a:latin typeface="Cambria" pitchFamily="18" charset="0"/>
              </a:rPr>
              <a:t>тип</a:t>
            </a:r>
            <a:r>
              <a:rPr lang="ru-RU" altLang="ru-RU" sz="2000" dirty="0">
                <a:latin typeface="Cambria" pitchFamily="18" charset="0"/>
              </a:rPr>
              <a:t>    — число 0 или 1, обозначающее, когда должна производиться выплата.</a:t>
            </a:r>
          </a:p>
        </p:txBody>
      </p:sp>
    </p:spTree>
    <p:extLst>
      <p:ext uri="{BB962C8B-B14F-4D97-AF65-F5344CB8AC3E}">
        <p14:creationId xmlns:p14="http://schemas.microsoft.com/office/powerpoint/2010/main" val="14869809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706"/>
                                        </p:tgtEl>
                                        <p:attrNameLst>
                                          <p:attrName>style.visibility</p:attrName>
                                        </p:attrNameLst>
                                      </p:cBhvr>
                                      <p:to>
                                        <p:strVal val="visible"/>
                                      </p:to>
                                    </p:set>
                                    <p:anim calcmode="lin" valueType="num">
                                      <p:cBhvr>
                                        <p:cTn id="7" dur="500" fill="hold"/>
                                        <p:tgtEl>
                                          <p:spTgt spid="7270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706"/>
                                        </p:tgtEl>
                                        <p:attrNameLst>
                                          <p:attrName>ppt_y</p:attrName>
                                        </p:attrNameLst>
                                      </p:cBhvr>
                                      <p:tavLst>
                                        <p:tav tm="0">
                                          <p:val>
                                            <p:strVal val="#ppt_y"/>
                                          </p:val>
                                        </p:tav>
                                        <p:tav tm="100000">
                                          <p:val>
                                            <p:strVal val="#ppt_y"/>
                                          </p:val>
                                        </p:tav>
                                      </p:tavLst>
                                    </p:anim>
                                    <p:anim calcmode="lin" valueType="num">
                                      <p:cBhvr>
                                        <p:cTn id="9" dur="500" fill="hold"/>
                                        <p:tgtEl>
                                          <p:spTgt spid="7270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70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7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9" presetClass="entr" presetSubtype="0" fill="hold" nodeType="clickEffect">
                                  <p:stCondLst>
                                    <p:cond delay="0"/>
                                  </p:stCondLst>
                                  <p:childTnLst>
                                    <p:set>
                                      <p:cBhvr>
                                        <p:cTn id="15" dur="1" fill="hold">
                                          <p:stCondLst>
                                            <p:cond delay="0"/>
                                          </p:stCondLst>
                                        </p:cTn>
                                        <p:tgtEl>
                                          <p:spTgt spid="72707">
                                            <p:txEl>
                                              <p:pRg st="0" end="0"/>
                                            </p:txEl>
                                          </p:spTgt>
                                        </p:tgtEl>
                                        <p:attrNameLst>
                                          <p:attrName>style.visibility</p:attrName>
                                        </p:attrNameLst>
                                      </p:cBhvr>
                                      <p:to>
                                        <p:strVal val="visible"/>
                                      </p:to>
                                    </p:set>
                                    <p:anim calcmode="lin" valueType="num">
                                      <p:cBhvr>
                                        <p:cTn id="16" dur="2000" fill="hold"/>
                                        <p:tgtEl>
                                          <p:spTgt spid="72707">
                                            <p:txEl>
                                              <p:pRg st="0" end="0"/>
                                            </p:txEl>
                                          </p:spTgt>
                                        </p:tgtEl>
                                        <p:attrNameLst>
                                          <p:attrName>ppt_x</p:attrName>
                                        </p:attrNameLst>
                                      </p:cBhvr>
                                      <p:tavLst>
                                        <p:tav tm="0">
                                          <p:val>
                                            <p:strVal val="#ppt_x-.2"/>
                                          </p:val>
                                        </p:tav>
                                        <p:tav tm="100000">
                                          <p:val>
                                            <p:strVal val="#ppt_x"/>
                                          </p:val>
                                        </p:tav>
                                      </p:tavLst>
                                    </p:anim>
                                    <p:anim calcmode="lin" valueType="num">
                                      <p:cBhvr>
                                        <p:cTn id="17" dur="2000" fill="hold"/>
                                        <p:tgtEl>
                                          <p:spTgt spid="7270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8" dur="2000"/>
                                        <p:tgtEl>
                                          <p:spTgt spid="72707">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72707">
                                            <p:txEl>
                                              <p:pRg st="1" end="1"/>
                                            </p:txEl>
                                          </p:spTgt>
                                        </p:tgtEl>
                                        <p:attrNameLst>
                                          <p:attrName>style.visibility</p:attrName>
                                        </p:attrNameLst>
                                      </p:cBhvr>
                                      <p:to>
                                        <p:strVal val="visible"/>
                                      </p:to>
                                    </p:set>
                                    <p:anim calcmode="lin" valueType="num">
                                      <p:cBhvr>
                                        <p:cTn id="23" dur="2000" fill="hold"/>
                                        <p:tgtEl>
                                          <p:spTgt spid="72707">
                                            <p:txEl>
                                              <p:pRg st="1" end="1"/>
                                            </p:txEl>
                                          </p:spTgt>
                                        </p:tgtEl>
                                        <p:attrNameLst>
                                          <p:attrName>ppt_w</p:attrName>
                                        </p:attrNameLst>
                                      </p:cBhvr>
                                      <p:tavLst>
                                        <p:tav tm="0">
                                          <p:val>
                                            <p:fltVal val="0"/>
                                          </p:val>
                                        </p:tav>
                                        <p:tav tm="100000">
                                          <p:val>
                                            <p:strVal val="#ppt_w"/>
                                          </p:val>
                                        </p:tav>
                                      </p:tavLst>
                                    </p:anim>
                                    <p:anim calcmode="lin" valueType="num">
                                      <p:cBhvr>
                                        <p:cTn id="24" dur="2000" fill="hold"/>
                                        <p:tgtEl>
                                          <p:spTgt spid="7270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nodeType="clickEffect">
                                  <p:stCondLst>
                                    <p:cond delay="0"/>
                                  </p:stCondLst>
                                  <p:childTnLst>
                                    <p:set>
                                      <p:cBhvr>
                                        <p:cTn id="28" dur="1" fill="hold">
                                          <p:stCondLst>
                                            <p:cond delay="0"/>
                                          </p:stCondLst>
                                        </p:cTn>
                                        <p:tgtEl>
                                          <p:spTgt spid="72707">
                                            <p:txEl>
                                              <p:pRg st="2" end="2"/>
                                            </p:txEl>
                                          </p:spTgt>
                                        </p:tgtEl>
                                        <p:attrNameLst>
                                          <p:attrName>style.visibility</p:attrName>
                                        </p:attrNameLst>
                                      </p:cBhvr>
                                      <p:to>
                                        <p:strVal val="visible"/>
                                      </p:to>
                                    </p:set>
                                    <p:anim calcmode="lin" valueType="num">
                                      <p:cBhvr>
                                        <p:cTn id="29" dur="2000" fill="hold"/>
                                        <p:tgtEl>
                                          <p:spTgt spid="72707">
                                            <p:txEl>
                                              <p:pRg st="2" end="2"/>
                                            </p:txEl>
                                          </p:spTgt>
                                        </p:tgtEl>
                                        <p:attrNameLst>
                                          <p:attrName>ppt_w</p:attrName>
                                        </p:attrNameLst>
                                      </p:cBhvr>
                                      <p:tavLst>
                                        <p:tav tm="0">
                                          <p:val>
                                            <p:fltVal val="0"/>
                                          </p:val>
                                        </p:tav>
                                        <p:tav tm="100000">
                                          <p:val>
                                            <p:strVal val="#ppt_w"/>
                                          </p:val>
                                        </p:tav>
                                      </p:tavLst>
                                    </p:anim>
                                    <p:anim calcmode="lin" valueType="num">
                                      <p:cBhvr>
                                        <p:cTn id="30" dur="2000" fill="hold"/>
                                        <p:tgtEl>
                                          <p:spTgt spid="72707">
                                            <p:txEl>
                                              <p:pRg st="2" end="2"/>
                                            </p:txEl>
                                          </p:spTgt>
                                        </p:tgtEl>
                                        <p:attrNameLst>
                                          <p:attrName>ppt_h</p:attrName>
                                        </p:attrNameLst>
                                      </p:cBhvr>
                                      <p:tavLst>
                                        <p:tav tm="0">
                                          <p:val>
                                            <p:fltVal val="0"/>
                                          </p:val>
                                        </p:tav>
                                        <p:tav tm="100000">
                                          <p:val>
                                            <p:strVal val="#ppt_h"/>
                                          </p:val>
                                        </p:tav>
                                      </p:tavLst>
                                    </p:anim>
                                    <p:anim calcmode="lin" valueType="num">
                                      <p:cBhvr>
                                        <p:cTn id="31" dur="2000" fill="hold"/>
                                        <p:tgtEl>
                                          <p:spTgt spid="7270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2" dur="2000" fill="hold"/>
                                        <p:tgtEl>
                                          <p:spTgt spid="7270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9" presetClass="entr" presetSubtype="0" fill="hold" nodeType="clickEffect">
                                  <p:stCondLst>
                                    <p:cond delay="0"/>
                                  </p:stCondLst>
                                  <p:childTnLst>
                                    <p:set>
                                      <p:cBhvr>
                                        <p:cTn id="36" dur="1" fill="hold">
                                          <p:stCondLst>
                                            <p:cond delay="0"/>
                                          </p:stCondLst>
                                        </p:cTn>
                                        <p:tgtEl>
                                          <p:spTgt spid="72707">
                                            <p:txEl>
                                              <p:pRg st="3" end="3"/>
                                            </p:txEl>
                                          </p:spTgt>
                                        </p:tgtEl>
                                        <p:attrNameLst>
                                          <p:attrName>style.visibility</p:attrName>
                                        </p:attrNameLst>
                                      </p:cBhvr>
                                      <p:to>
                                        <p:strVal val="visible"/>
                                      </p:to>
                                    </p:set>
                                    <p:anim calcmode="lin" valueType="num">
                                      <p:cBhvr>
                                        <p:cTn id="37" dur="2000" fill="hold"/>
                                        <p:tgtEl>
                                          <p:spTgt spid="72707">
                                            <p:txEl>
                                              <p:pRg st="3" end="3"/>
                                            </p:txEl>
                                          </p:spTgt>
                                        </p:tgtEl>
                                        <p:attrNameLst>
                                          <p:attrName>ppt_x</p:attrName>
                                        </p:attrNameLst>
                                      </p:cBhvr>
                                      <p:tavLst>
                                        <p:tav tm="0">
                                          <p:val>
                                            <p:strVal val="#ppt_x-.2"/>
                                          </p:val>
                                        </p:tav>
                                        <p:tav tm="100000">
                                          <p:val>
                                            <p:strVal val="#ppt_x"/>
                                          </p:val>
                                        </p:tav>
                                      </p:tavLst>
                                    </p:anim>
                                    <p:anim calcmode="lin" valueType="num">
                                      <p:cBhvr>
                                        <p:cTn id="38" dur="2000" fill="hold"/>
                                        <p:tgtEl>
                                          <p:spTgt spid="7270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9" dur="2000"/>
                                        <p:tgtEl>
                                          <p:spTgt spid="72707">
                                            <p:txEl>
                                              <p:pRg st="3" end="3"/>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0" fill="hold" nodeType="clickEffect">
                                  <p:stCondLst>
                                    <p:cond delay="0"/>
                                  </p:stCondLst>
                                  <p:childTnLst>
                                    <p:set>
                                      <p:cBhvr>
                                        <p:cTn id="43" dur="1" fill="hold">
                                          <p:stCondLst>
                                            <p:cond delay="0"/>
                                          </p:stCondLst>
                                        </p:cTn>
                                        <p:tgtEl>
                                          <p:spTgt spid="72707">
                                            <p:txEl>
                                              <p:pRg st="4" end="4"/>
                                            </p:txEl>
                                          </p:spTgt>
                                        </p:tgtEl>
                                        <p:attrNameLst>
                                          <p:attrName>style.visibility</p:attrName>
                                        </p:attrNameLst>
                                      </p:cBhvr>
                                      <p:to>
                                        <p:strVal val="visible"/>
                                      </p:to>
                                    </p:set>
                                    <p:anim calcmode="lin" valueType="num">
                                      <p:cBhvr>
                                        <p:cTn id="44" dur="2000" fill="hold"/>
                                        <p:tgtEl>
                                          <p:spTgt spid="72707">
                                            <p:txEl>
                                              <p:pRg st="4" end="4"/>
                                            </p:txEl>
                                          </p:spTgt>
                                        </p:tgtEl>
                                        <p:attrNameLst>
                                          <p:attrName>ppt_w</p:attrName>
                                        </p:attrNameLst>
                                      </p:cBhvr>
                                      <p:tavLst>
                                        <p:tav tm="0">
                                          <p:val>
                                            <p:fltVal val="0"/>
                                          </p:val>
                                        </p:tav>
                                        <p:tav tm="100000">
                                          <p:val>
                                            <p:strVal val="#ppt_w"/>
                                          </p:val>
                                        </p:tav>
                                      </p:tavLst>
                                    </p:anim>
                                    <p:anim calcmode="lin" valueType="num">
                                      <p:cBhvr>
                                        <p:cTn id="45" dur="2000" fill="hold"/>
                                        <p:tgtEl>
                                          <p:spTgt spid="7270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0"/>
            <a:ext cx="8229600" cy="1143000"/>
          </a:xfrm>
        </p:spPr>
        <p:txBody>
          <a:bodyPr/>
          <a:lstStyle/>
          <a:p>
            <a:pPr indent="723900" eaLnBrk="1" hangingPunct="1">
              <a:tabLst>
                <a:tab pos="804863" algn="l"/>
              </a:tabLst>
            </a:pPr>
            <a:r>
              <a:rPr lang="ru-RU" altLang="ru-RU" dirty="0" smtClean="0"/>
              <a:t>Задача</a:t>
            </a:r>
          </a:p>
        </p:txBody>
      </p:sp>
      <p:sp>
        <p:nvSpPr>
          <p:cNvPr id="73731" name="Rectangle 3"/>
          <p:cNvSpPr>
            <a:spLocks noGrp="1" noChangeArrowheads="1"/>
          </p:cNvSpPr>
          <p:nvPr>
            <p:ph type="body" idx="1"/>
          </p:nvPr>
        </p:nvSpPr>
        <p:spPr>
          <a:xfrm>
            <a:off x="179512" y="1481328"/>
            <a:ext cx="8784976" cy="4525963"/>
          </a:xfrm>
        </p:spPr>
        <p:txBody>
          <a:bodyPr>
            <a:normAutofit/>
          </a:bodyPr>
          <a:lstStyle/>
          <a:p>
            <a:pPr algn="just" eaLnBrk="1" hangingPunct="1">
              <a:buFont typeface="Wingdings" pitchFamily="2" charset="2"/>
              <a:buNone/>
            </a:pPr>
            <a:r>
              <a:rPr lang="ru-RU" altLang="ru-RU" sz="3200" dirty="0" smtClean="0">
                <a:latin typeface="Cambria" pitchFamily="18" charset="0"/>
              </a:rPr>
              <a:t>Рассчитать, через сколько лет вклад размером в 1 млн. руб. достигнет величины в 1 млрд. руб., если годовая процентная ставка по вкладу 16%, а начисление происходит ежеквартально. </a:t>
            </a:r>
          </a:p>
        </p:txBody>
      </p:sp>
    </p:spTree>
    <p:extLst>
      <p:ext uri="{BB962C8B-B14F-4D97-AF65-F5344CB8AC3E}">
        <p14:creationId xmlns:p14="http://schemas.microsoft.com/office/powerpoint/2010/main" val="18828822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fade">
                                      <p:cBhvr>
                                        <p:cTn id="7" dur="800" decel="100000"/>
                                        <p:tgtEl>
                                          <p:spTgt spid="73730"/>
                                        </p:tgtEl>
                                      </p:cBhvr>
                                    </p:animEffect>
                                    <p:anim calcmode="lin" valueType="num">
                                      <p:cBhvr>
                                        <p:cTn id="8" dur="800" decel="100000" fill="hold"/>
                                        <p:tgtEl>
                                          <p:spTgt spid="73730"/>
                                        </p:tgtEl>
                                        <p:attrNameLst>
                                          <p:attrName>style.rotation</p:attrName>
                                        </p:attrNameLst>
                                      </p:cBhvr>
                                      <p:tavLst>
                                        <p:tav tm="0">
                                          <p:val>
                                            <p:fltVal val="-90"/>
                                          </p:val>
                                        </p:tav>
                                        <p:tav tm="100000">
                                          <p:val>
                                            <p:fltVal val="0"/>
                                          </p:val>
                                        </p:tav>
                                      </p:tavLst>
                                    </p:anim>
                                    <p:anim calcmode="lin" valueType="num">
                                      <p:cBhvr>
                                        <p:cTn id="9" dur="800" decel="100000" fill="hold"/>
                                        <p:tgtEl>
                                          <p:spTgt spid="73730"/>
                                        </p:tgtEl>
                                        <p:attrNameLst>
                                          <p:attrName>ppt_x</p:attrName>
                                        </p:attrNameLst>
                                      </p:cBhvr>
                                      <p:tavLst>
                                        <p:tav tm="0">
                                          <p:val>
                                            <p:strVal val="#ppt_x+0.4"/>
                                          </p:val>
                                        </p:tav>
                                        <p:tav tm="100000">
                                          <p:val>
                                            <p:strVal val="#ppt_x-0.05"/>
                                          </p:val>
                                        </p:tav>
                                      </p:tavLst>
                                    </p:anim>
                                    <p:anim calcmode="lin" valueType="num">
                                      <p:cBhvr>
                                        <p:cTn id="10" dur="800" decel="100000" fill="hold"/>
                                        <p:tgtEl>
                                          <p:spTgt spid="7373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373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3730"/>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73731">
                                            <p:txEl>
                                              <p:pRg st="0" end="0"/>
                                            </p:txEl>
                                          </p:spTgt>
                                        </p:tgtEl>
                                        <p:attrNameLst>
                                          <p:attrName>style.visibility</p:attrName>
                                        </p:attrNameLst>
                                      </p:cBhvr>
                                      <p:to>
                                        <p:strVal val="visible"/>
                                      </p:to>
                                    </p:set>
                                    <p:anim calcmode="lin" valueType="num">
                                      <p:cBhvr>
                                        <p:cTn id="17" dur="2000" fill="hold"/>
                                        <p:tgtEl>
                                          <p:spTgt spid="73731">
                                            <p:txEl>
                                              <p:pRg st="0" end="0"/>
                                            </p:txEl>
                                          </p:spTgt>
                                        </p:tgtEl>
                                        <p:attrNameLst>
                                          <p:attrName>ppt_w</p:attrName>
                                        </p:attrNameLst>
                                      </p:cBhvr>
                                      <p:tavLst>
                                        <p:tav tm="0">
                                          <p:val>
                                            <p:fltVal val="0"/>
                                          </p:val>
                                        </p:tav>
                                        <p:tav tm="100000">
                                          <p:val>
                                            <p:strVal val="#ppt_w"/>
                                          </p:val>
                                        </p:tav>
                                      </p:tavLst>
                                    </p:anim>
                                    <p:anim calcmode="lin" valueType="num">
                                      <p:cBhvr>
                                        <p:cTn id="18" dur="2000" fill="hold"/>
                                        <p:tgtEl>
                                          <p:spTgt spid="73731">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481328"/>
            <a:ext cx="8507288" cy="4525963"/>
          </a:xfrm>
        </p:spPr>
        <p:txBody>
          <a:bodyPr>
            <a:normAutofit fontScale="77500" lnSpcReduction="20000"/>
          </a:bodyPr>
          <a:lstStyle/>
          <a:p>
            <a:r>
              <a:rPr lang="ru-RU" b="1" u="sng" dirty="0" smtClean="0">
                <a:solidFill>
                  <a:schemeClr val="accent3">
                    <a:lumMod val="50000"/>
                  </a:schemeClr>
                </a:solidFill>
              </a:rPr>
              <a:t>Функции</a:t>
            </a:r>
            <a:r>
              <a:rPr lang="ru-RU" b="1" u="sng" dirty="0">
                <a:solidFill>
                  <a:schemeClr val="accent3">
                    <a:lumMod val="50000"/>
                  </a:schemeClr>
                </a:solidFill>
              </a:rPr>
              <a:t>, связанные с округлением</a:t>
            </a:r>
            <a:r>
              <a:rPr lang="ru-RU" b="1" dirty="0">
                <a:solidFill>
                  <a:schemeClr val="accent3">
                    <a:lumMod val="50000"/>
                  </a:schemeClr>
                </a:solidFill>
              </a:rPr>
              <a:t>:</a:t>
            </a:r>
          </a:p>
          <a:p>
            <a:pPr lvl="1"/>
            <a:r>
              <a:rPr lang="ru-RU" dirty="0"/>
              <a:t>ОКРУГЛ;</a:t>
            </a:r>
          </a:p>
          <a:p>
            <a:pPr lvl="1"/>
            <a:r>
              <a:rPr lang="ru-RU" dirty="0"/>
              <a:t>ОТБР;</a:t>
            </a:r>
          </a:p>
          <a:p>
            <a:pPr lvl="1"/>
            <a:r>
              <a:rPr lang="ru-RU" dirty="0"/>
              <a:t>ОКРУГЛВВЕРХ;</a:t>
            </a:r>
          </a:p>
          <a:p>
            <a:pPr lvl="1"/>
            <a:r>
              <a:rPr lang="ru-RU" dirty="0"/>
              <a:t>ОКРУГЛВНИЗ;</a:t>
            </a:r>
          </a:p>
          <a:p>
            <a:pPr lvl="1"/>
            <a:r>
              <a:rPr lang="ru-RU" dirty="0"/>
              <a:t>ОКРУГЛТ;</a:t>
            </a:r>
          </a:p>
          <a:p>
            <a:pPr lvl="1"/>
            <a:r>
              <a:rPr lang="ru-RU" dirty="0"/>
              <a:t>ОКРВВЕРХ.МАТ;</a:t>
            </a:r>
          </a:p>
          <a:p>
            <a:pPr lvl="1"/>
            <a:r>
              <a:rPr lang="ru-RU" dirty="0"/>
              <a:t>ОКРВНИЗ.МАТ;</a:t>
            </a:r>
          </a:p>
          <a:p>
            <a:pPr lvl="1"/>
            <a:r>
              <a:rPr lang="ru-RU" dirty="0"/>
              <a:t>ЦЕЛОЕ;</a:t>
            </a:r>
          </a:p>
          <a:p>
            <a:pPr lvl="1"/>
            <a:r>
              <a:rPr lang="ru-RU" dirty="0"/>
              <a:t>ЧЁТН;</a:t>
            </a:r>
          </a:p>
          <a:p>
            <a:pPr lvl="1"/>
            <a:r>
              <a:rPr lang="ru-RU" dirty="0"/>
              <a:t>НЕЧЕТ.</a:t>
            </a:r>
          </a:p>
          <a:p>
            <a:r>
              <a:rPr lang="ru-RU" b="1" u="sng" dirty="0">
                <a:solidFill>
                  <a:schemeClr val="accent3">
                    <a:lumMod val="50000"/>
                  </a:schemeClr>
                </a:solidFill>
              </a:rPr>
              <a:t>Суммирование и условное суммирование</a:t>
            </a:r>
            <a:r>
              <a:rPr lang="ru-RU" b="1" dirty="0">
                <a:solidFill>
                  <a:schemeClr val="accent3">
                    <a:lumMod val="50000"/>
                  </a:schemeClr>
                </a:solidFill>
              </a:rPr>
              <a:t>:</a:t>
            </a:r>
          </a:p>
          <a:p>
            <a:pPr lvl="1"/>
            <a:r>
              <a:rPr lang="ru-RU" dirty="0"/>
              <a:t>СУММ;</a:t>
            </a:r>
          </a:p>
          <a:p>
            <a:pPr lvl="1"/>
            <a:r>
              <a:rPr lang="ru-RU" dirty="0"/>
              <a:t>СУММПРОИЗВ;</a:t>
            </a:r>
          </a:p>
          <a:p>
            <a:pPr lvl="1"/>
            <a:r>
              <a:rPr lang="ru-RU" dirty="0"/>
              <a:t>СУММЕСЛИ;</a:t>
            </a:r>
          </a:p>
          <a:p>
            <a:pPr lvl="1"/>
            <a:r>
              <a:rPr lang="ru-RU" dirty="0"/>
              <a:t>СУММЕСЛИМН</a:t>
            </a:r>
            <a:r>
              <a:rPr lang="ru-RU" dirty="0" smtClean="0"/>
              <a:t>.</a:t>
            </a:r>
            <a:endParaRPr lang="ru-RU" dirty="0"/>
          </a:p>
        </p:txBody>
      </p:sp>
      <p:sp>
        <p:nvSpPr>
          <p:cNvPr id="3" name="Заголовок 2"/>
          <p:cNvSpPr>
            <a:spLocks noGrp="1"/>
          </p:cNvSpPr>
          <p:nvPr>
            <p:ph type="title"/>
          </p:nvPr>
        </p:nvSpPr>
        <p:spPr/>
        <p:txBody>
          <a:bodyPr/>
          <a:lstStyle/>
          <a:p>
            <a:r>
              <a:rPr lang="ru-RU" dirty="0" smtClean="0"/>
              <a:t>Математические функции</a:t>
            </a:r>
            <a:endParaRPr lang="ru-RU" dirty="0"/>
          </a:p>
        </p:txBody>
      </p:sp>
    </p:spTree>
    <p:extLst>
      <p:ext uri="{BB962C8B-B14F-4D97-AF65-F5344CB8AC3E}">
        <p14:creationId xmlns:p14="http://schemas.microsoft.com/office/powerpoint/2010/main" val="8208467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8229600" cy="1143000"/>
          </a:xfrm>
        </p:spPr>
        <p:txBody>
          <a:bodyPr/>
          <a:lstStyle/>
          <a:p>
            <a:pPr indent="723900" eaLnBrk="1" hangingPunct="1"/>
            <a:r>
              <a:rPr lang="ru-RU" altLang="ru-RU" dirty="0" smtClean="0"/>
              <a:t>Решение</a:t>
            </a:r>
          </a:p>
        </p:txBody>
      </p:sp>
      <p:sp>
        <p:nvSpPr>
          <p:cNvPr id="74755" name="Rectangle 3"/>
          <p:cNvSpPr>
            <a:spLocks noGrp="1" noChangeArrowheads="1"/>
          </p:cNvSpPr>
          <p:nvPr>
            <p:ph type="body" idx="1"/>
          </p:nvPr>
        </p:nvSpPr>
        <p:spPr>
          <a:xfrm>
            <a:off x="457200" y="1481328"/>
            <a:ext cx="8507288" cy="4525963"/>
          </a:xfrm>
        </p:spPr>
        <p:txBody>
          <a:bodyPr/>
          <a:lstStyle/>
          <a:p>
            <a:pPr algn="just" eaLnBrk="1" hangingPunct="1">
              <a:buFont typeface="Wingdings" pitchFamily="2" charset="2"/>
              <a:buNone/>
            </a:pPr>
            <a:r>
              <a:rPr lang="ru-RU" altLang="ru-RU" dirty="0" smtClean="0">
                <a:latin typeface="Cambria" pitchFamily="18" charset="0"/>
              </a:rPr>
              <a:t>При квартальном начислении процентов расчетный период будет равен:</a:t>
            </a:r>
          </a:p>
          <a:p>
            <a:pPr algn="ctr" eaLnBrk="1" hangingPunct="1">
              <a:buFont typeface="Wingdings" pitchFamily="2" charset="2"/>
              <a:buNone/>
            </a:pPr>
            <a:r>
              <a:rPr lang="ru-RU" altLang="ru-RU" dirty="0" smtClean="0">
                <a:latin typeface="Cambria" pitchFamily="18" charset="0"/>
              </a:rPr>
              <a:t>16%</a:t>
            </a:r>
            <a:r>
              <a:rPr lang="en-US" altLang="ru-RU" dirty="0" smtClean="0">
                <a:latin typeface="Cambria" pitchFamily="18" charset="0"/>
              </a:rPr>
              <a:t>/4 (</a:t>
            </a:r>
            <a:r>
              <a:rPr lang="ru-RU" altLang="ru-RU" dirty="0" smtClean="0">
                <a:latin typeface="Cambria" pitchFamily="18" charset="0"/>
              </a:rPr>
              <a:t>т.к. в году 4 квартала)</a:t>
            </a:r>
          </a:p>
          <a:p>
            <a:pPr lvl="3" eaLnBrk="1" hangingPunct="1">
              <a:buFont typeface="Wingdings" pitchFamily="2" charset="2"/>
              <a:buNone/>
            </a:pPr>
            <a:endParaRPr lang="ru-RU" altLang="ru-RU" sz="3200" dirty="0" smtClean="0"/>
          </a:p>
          <a:p>
            <a:pPr lvl="3" eaLnBrk="1" hangingPunct="1">
              <a:buFont typeface="Wingdings" pitchFamily="2" charset="2"/>
              <a:buNone/>
            </a:pPr>
            <a:r>
              <a:rPr lang="ru-RU" altLang="ru-RU" sz="3200" b="1" dirty="0" smtClean="0">
                <a:latin typeface="Cambria" pitchFamily="18" charset="0"/>
              </a:rPr>
              <a:t>ПС = -1 000 000 руб.</a:t>
            </a:r>
          </a:p>
          <a:p>
            <a:pPr lvl="3" eaLnBrk="1" hangingPunct="1">
              <a:buFont typeface="Wingdings" pitchFamily="2" charset="2"/>
              <a:buNone/>
            </a:pPr>
            <a:endParaRPr lang="ru-RU" altLang="ru-RU" sz="3200" b="1" dirty="0" smtClean="0">
              <a:latin typeface="Cambria" pitchFamily="18" charset="0"/>
            </a:endParaRPr>
          </a:p>
          <a:p>
            <a:pPr lvl="3" eaLnBrk="1" hangingPunct="1">
              <a:buFont typeface="Wingdings" pitchFamily="2" charset="2"/>
              <a:buNone/>
            </a:pPr>
            <a:r>
              <a:rPr lang="ru-RU" altLang="ru-RU" sz="3200" b="1" dirty="0" smtClean="0">
                <a:latin typeface="Cambria" pitchFamily="18" charset="0"/>
              </a:rPr>
              <a:t>БС = 1000000000 руб.</a:t>
            </a:r>
          </a:p>
        </p:txBody>
      </p:sp>
    </p:spTree>
    <p:extLst>
      <p:ext uri="{BB962C8B-B14F-4D97-AF65-F5344CB8AC3E}">
        <p14:creationId xmlns:p14="http://schemas.microsoft.com/office/powerpoint/2010/main" val="3097605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74754"/>
                                        </p:tgtEl>
                                        <p:attrNameLst>
                                          <p:attrName>style.visibility</p:attrName>
                                        </p:attrNameLst>
                                      </p:cBhvr>
                                      <p:to>
                                        <p:strVal val="visible"/>
                                      </p:to>
                                    </p:set>
                                    <p:anim by="(-#ppt_w*2)" calcmode="lin" valueType="num">
                                      <p:cBhvr rctx="PPT">
                                        <p:cTn id="7" dur="500" autoRev="1" fill="hold">
                                          <p:stCondLst>
                                            <p:cond delay="0"/>
                                          </p:stCondLst>
                                        </p:cTn>
                                        <p:tgtEl>
                                          <p:spTgt spid="74754"/>
                                        </p:tgtEl>
                                        <p:attrNameLst>
                                          <p:attrName>ppt_w</p:attrName>
                                        </p:attrNameLst>
                                      </p:cBhvr>
                                    </p:anim>
                                    <p:anim by="(#ppt_w*0.50)" calcmode="lin" valueType="num">
                                      <p:cBhvr>
                                        <p:cTn id="8" dur="500" decel="50000" autoRev="1" fill="hold">
                                          <p:stCondLst>
                                            <p:cond delay="0"/>
                                          </p:stCondLst>
                                        </p:cTn>
                                        <p:tgtEl>
                                          <p:spTgt spid="74754"/>
                                        </p:tgtEl>
                                        <p:attrNameLst>
                                          <p:attrName>ppt_x</p:attrName>
                                        </p:attrNameLst>
                                      </p:cBhvr>
                                    </p:anim>
                                    <p:anim from="(-#ppt_h/2)" to="(#ppt_y)" calcmode="lin" valueType="num">
                                      <p:cBhvr>
                                        <p:cTn id="9" dur="1000" fill="hold">
                                          <p:stCondLst>
                                            <p:cond delay="0"/>
                                          </p:stCondLst>
                                        </p:cTn>
                                        <p:tgtEl>
                                          <p:spTgt spid="74754"/>
                                        </p:tgtEl>
                                        <p:attrNameLst>
                                          <p:attrName>ppt_y</p:attrName>
                                        </p:attrNameLst>
                                      </p:cBhvr>
                                    </p:anim>
                                    <p:animRot by="21600000">
                                      <p:cBhvr>
                                        <p:cTn id="10" dur="1000" fill="hold">
                                          <p:stCondLst>
                                            <p:cond delay="0"/>
                                          </p:stCondLst>
                                        </p:cTn>
                                        <p:tgtEl>
                                          <p:spTgt spid="74754"/>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74755">
                                            <p:txEl>
                                              <p:pRg st="0" end="0"/>
                                            </p:txEl>
                                          </p:spTgt>
                                        </p:tgtEl>
                                        <p:attrNameLst>
                                          <p:attrName>style.visibility</p:attrName>
                                        </p:attrNameLst>
                                      </p:cBhvr>
                                      <p:to>
                                        <p:strVal val="visible"/>
                                      </p:to>
                                    </p:set>
                                    <p:animEffect transition="in" filter="fade">
                                      <p:cBhvr>
                                        <p:cTn id="15" dur="2000"/>
                                        <p:tgtEl>
                                          <p:spTgt spid="74755">
                                            <p:txEl>
                                              <p:pRg st="0" end="0"/>
                                            </p:txEl>
                                          </p:spTgt>
                                        </p:tgtEl>
                                      </p:cBhvr>
                                    </p:animEffect>
                                    <p:anim calcmode="lin" valueType="num">
                                      <p:cBhvr>
                                        <p:cTn id="16" dur="20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p:cTn id="17" dur="2000" fill="hold"/>
                                        <p:tgtEl>
                                          <p:spTgt spid="747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74755">
                                            <p:txEl>
                                              <p:pRg st="1" end="1"/>
                                            </p:txEl>
                                          </p:spTgt>
                                        </p:tgtEl>
                                        <p:attrNameLst>
                                          <p:attrName>style.visibility</p:attrName>
                                        </p:attrNameLst>
                                      </p:cBhvr>
                                      <p:to>
                                        <p:strVal val="visible"/>
                                      </p:to>
                                    </p:set>
                                    <p:animEffect transition="in" filter="fade">
                                      <p:cBhvr>
                                        <p:cTn id="22" dur="2000"/>
                                        <p:tgtEl>
                                          <p:spTgt spid="74755">
                                            <p:txEl>
                                              <p:pRg st="1" end="1"/>
                                            </p:txEl>
                                          </p:spTgt>
                                        </p:tgtEl>
                                      </p:cBhvr>
                                    </p:animEffect>
                                    <p:anim calcmode="lin" valueType="num">
                                      <p:cBhvr>
                                        <p:cTn id="23" dur="20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p:cTn id="24" dur="2000" fill="hold"/>
                                        <p:tgtEl>
                                          <p:spTgt spid="74755">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74755">
                                            <p:txEl>
                                              <p:pRg st="3" end="3"/>
                                            </p:txEl>
                                          </p:spTgt>
                                        </p:tgtEl>
                                        <p:attrNameLst>
                                          <p:attrName>style.visibility</p:attrName>
                                        </p:attrNameLst>
                                      </p:cBhvr>
                                      <p:to>
                                        <p:strVal val="visible"/>
                                      </p:to>
                                    </p:set>
                                    <p:animEffect transition="in" filter="fade">
                                      <p:cBhvr>
                                        <p:cTn id="27" dur="2000"/>
                                        <p:tgtEl>
                                          <p:spTgt spid="74755">
                                            <p:txEl>
                                              <p:pRg st="3" end="3"/>
                                            </p:txEl>
                                          </p:spTgt>
                                        </p:tgtEl>
                                      </p:cBhvr>
                                    </p:animEffect>
                                    <p:anim calcmode="lin" valueType="num">
                                      <p:cBhvr>
                                        <p:cTn id="28" dur="20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p:cTn id="29" dur="2000" fill="hold"/>
                                        <p:tgtEl>
                                          <p:spTgt spid="74755">
                                            <p:txEl>
                                              <p:pRg st="3" end="3"/>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74755">
                                            <p:txEl>
                                              <p:pRg st="5" end="5"/>
                                            </p:txEl>
                                          </p:spTgt>
                                        </p:tgtEl>
                                        <p:attrNameLst>
                                          <p:attrName>style.visibility</p:attrName>
                                        </p:attrNameLst>
                                      </p:cBhvr>
                                      <p:to>
                                        <p:strVal val="visible"/>
                                      </p:to>
                                    </p:set>
                                    <p:animEffect transition="in" filter="fade">
                                      <p:cBhvr>
                                        <p:cTn id="32" dur="2000"/>
                                        <p:tgtEl>
                                          <p:spTgt spid="74755">
                                            <p:txEl>
                                              <p:pRg st="5" end="5"/>
                                            </p:txEl>
                                          </p:spTgt>
                                        </p:tgtEl>
                                      </p:cBhvr>
                                    </p:animEffect>
                                    <p:anim calcmode="lin" valueType="num">
                                      <p:cBhvr>
                                        <p:cTn id="33" dur="20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p:cTn id="34" dur="2000" fill="hold"/>
                                        <p:tgtEl>
                                          <p:spTgt spid="7475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5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ru-RU" altLang="ru-RU" smtClean="0"/>
              <a:t>Ответ</a:t>
            </a:r>
          </a:p>
        </p:txBody>
      </p:sp>
      <p:sp>
        <p:nvSpPr>
          <p:cNvPr id="75779" name="Rectangle 3"/>
          <p:cNvSpPr>
            <a:spLocks noGrp="1" noChangeArrowheads="1"/>
          </p:cNvSpPr>
          <p:nvPr>
            <p:ph type="body" idx="1"/>
          </p:nvPr>
        </p:nvSpPr>
        <p:spPr>
          <a:xfrm>
            <a:off x="179512" y="1268760"/>
            <a:ext cx="8713663" cy="1656184"/>
          </a:xfrm>
        </p:spPr>
        <p:txBody>
          <a:bodyPr/>
          <a:lstStyle/>
          <a:p>
            <a:pPr eaLnBrk="1" hangingPunct="1">
              <a:buFont typeface="Wingdings" pitchFamily="2" charset="2"/>
              <a:buNone/>
            </a:pPr>
            <a:endParaRPr lang="ru-RU" altLang="ru-RU" dirty="0" smtClean="0"/>
          </a:p>
          <a:p>
            <a:pPr eaLnBrk="1" hangingPunct="1">
              <a:buFont typeface="Wingdings" pitchFamily="2" charset="2"/>
              <a:buNone/>
            </a:pPr>
            <a:r>
              <a:rPr lang="ru-RU" altLang="ru-RU" sz="3200" b="1" dirty="0">
                <a:latin typeface="Cambria" pitchFamily="18" charset="0"/>
              </a:rPr>
              <a:t>=КПЕР (16%</a:t>
            </a:r>
            <a:r>
              <a:rPr lang="en-US" altLang="ru-RU" sz="3200" b="1" dirty="0">
                <a:latin typeface="Cambria" pitchFamily="18" charset="0"/>
              </a:rPr>
              <a:t>/4</a:t>
            </a:r>
            <a:r>
              <a:rPr lang="ru-RU" altLang="ru-RU" sz="3200" b="1" dirty="0">
                <a:latin typeface="Cambria" pitchFamily="18" charset="0"/>
              </a:rPr>
              <a:t>;;-1000000;1000000000) = 44года</a:t>
            </a:r>
          </a:p>
          <a:p>
            <a:pPr eaLnBrk="1" hangingPunct="1">
              <a:buFont typeface="Wingdings" pitchFamily="2" charset="2"/>
              <a:buNone/>
            </a:pPr>
            <a:endParaRPr lang="ru-RU" altLang="ru-RU"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068960"/>
            <a:ext cx="6120680" cy="3219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9501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 from="(-#ppt_w/2)" to="(#ppt_x)" calcmode="lin" valueType="num">
                                      <p:cBhvr>
                                        <p:cTn id="7" dur="1200" fill="hold">
                                          <p:stCondLst>
                                            <p:cond delay="0"/>
                                          </p:stCondLst>
                                        </p:cTn>
                                        <p:tgtEl>
                                          <p:spTgt spid="75778"/>
                                        </p:tgtEl>
                                        <p:attrNameLst>
                                          <p:attrName>ppt_x</p:attrName>
                                        </p:attrNameLst>
                                      </p:cBhvr>
                                    </p:anim>
                                    <p:anim from="0" to="-1.0" calcmode="lin" valueType="num">
                                      <p:cBhvr>
                                        <p:cTn id="8" dur="400" decel="50000" autoRev="1" fill="hold">
                                          <p:stCondLst>
                                            <p:cond delay="1200"/>
                                          </p:stCondLst>
                                        </p:cTn>
                                        <p:tgtEl>
                                          <p:spTgt spid="75778"/>
                                        </p:tgtEl>
                                        <p:attrNameLst>
                                          <p:attrName>xshear</p:attrName>
                                        </p:attrNameLst>
                                      </p:cBhvr>
                                    </p:anim>
                                    <p:animScale>
                                      <p:cBhvr>
                                        <p:cTn id="9" dur="400" decel="100000" autoRev="1" fill="hold">
                                          <p:stCondLst>
                                            <p:cond delay="1200"/>
                                          </p:stCondLst>
                                        </p:cTn>
                                        <p:tgtEl>
                                          <p:spTgt spid="75778"/>
                                        </p:tgtEl>
                                      </p:cBhvr>
                                      <p:from x="100000" y="100000"/>
                                      <p:to x="80000" y="100000"/>
                                    </p:animScale>
                                    <p:anim by="(#ppt_h/3+#ppt_w*0.1)" calcmode="lin" valueType="num">
                                      <p:cBhvr additive="sum">
                                        <p:cTn id="10" dur="400" decel="100000" autoRev="1" fill="hold">
                                          <p:stCondLst>
                                            <p:cond delay="1200"/>
                                          </p:stCondLst>
                                        </p:cTn>
                                        <p:tgtEl>
                                          <p:spTgt spid="75778"/>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animEffect transition="in" filter="fade">
                                      <p:cBhvr>
                                        <p:cTn id="15" dur="1000"/>
                                        <p:tgtEl>
                                          <p:spTgt spid="75779">
                                            <p:txEl>
                                              <p:pRg st="1" end="1"/>
                                            </p:txEl>
                                          </p:spTgt>
                                        </p:tgtEl>
                                      </p:cBhvr>
                                    </p:animEffect>
                                    <p:anim calcmode="lin" valueType="num">
                                      <p:cBhvr>
                                        <p:cTn id="16" dur="1000" fill="hold"/>
                                        <p:tgtEl>
                                          <p:spTgt spid="75779">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7577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7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algn="just"/>
            <a:r>
              <a:rPr lang="ru-RU" sz="2600" dirty="0" smtClean="0">
                <a:latin typeface="Cambria" pitchFamily="18" charset="0"/>
              </a:rPr>
              <a:t>Предназначена для вычисления процентной ставки, </a:t>
            </a:r>
            <a:r>
              <a:rPr lang="ru-RU" sz="2600" dirty="0">
                <a:latin typeface="Cambria" pitchFamily="18" charset="0"/>
              </a:rPr>
              <a:t>которая в зависимости от условий операции может выступать либо в качестве цены, либо в качестве нормы ее рентабельности</a:t>
            </a:r>
            <a:r>
              <a:rPr lang="ru-RU" sz="2600" dirty="0" smtClean="0">
                <a:latin typeface="Cambria" pitchFamily="18" charset="0"/>
              </a:rPr>
              <a:t>.</a:t>
            </a:r>
          </a:p>
          <a:p>
            <a:pPr algn="just"/>
            <a:endParaRPr lang="ru-RU" sz="2600" dirty="0">
              <a:latin typeface="Cambria" pitchFamily="18" charset="0"/>
            </a:endParaRPr>
          </a:p>
          <a:p>
            <a:pPr marL="109728" indent="0">
              <a:buNone/>
            </a:pPr>
            <a:r>
              <a:rPr lang="ru-RU" b="1" dirty="0" smtClean="0"/>
              <a:t>Синтаксис функции</a:t>
            </a:r>
          </a:p>
          <a:p>
            <a:pPr marL="109728" indent="0" algn="ctr">
              <a:buNone/>
            </a:pPr>
            <a:r>
              <a:rPr lang="ru-RU" b="1" dirty="0" smtClean="0">
                <a:solidFill>
                  <a:srgbClr val="CC0066"/>
                </a:solidFill>
              </a:rPr>
              <a:t>=СТАВКА(</a:t>
            </a:r>
            <a:r>
              <a:rPr lang="ru-RU" b="1" dirty="0" err="1" smtClean="0">
                <a:solidFill>
                  <a:srgbClr val="CC0066"/>
                </a:solidFill>
              </a:rPr>
              <a:t>кпер</a:t>
            </a:r>
            <a:r>
              <a:rPr lang="ru-RU" b="1" dirty="0">
                <a:solidFill>
                  <a:srgbClr val="CC0066"/>
                </a:solidFill>
              </a:rPr>
              <a:t>; </a:t>
            </a:r>
            <a:r>
              <a:rPr lang="ru-RU" b="1" dirty="0" err="1" smtClean="0">
                <a:solidFill>
                  <a:srgbClr val="CC0066"/>
                </a:solidFill>
              </a:rPr>
              <a:t>плт</a:t>
            </a:r>
            <a:r>
              <a:rPr lang="ru-RU" b="1" dirty="0" smtClean="0">
                <a:solidFill>
                  <a:srgbClr val="CC0066"/>
                </a:solidFill>
              </a:rPr>
              <a:t>; </a:t>
            </a:r>
            <a:r>
              <a:rPr lang="ru-RU" b="1" dirty="0" err="1" smtClean="0">
                <a:solidFill>
                  <a:srgbClr val="CC0066"/>
                </a:solidFill>
              </a:rPr>
              <a:t>пс</a:t>
            </a:r>
            <a:r>
              <a:rPr lang="ru-RU" b="1" dirty="0" smtClean="0">
                <a:solidFill>
                  <a:srgbClr val="CC0066"/>
                </a:solidFill>
              </a:rPr>
              <a:t>; </a:t>
            </a:r>
            <a:r>
              <a:rPr lang="ru-RU" b="1" dirty="0" err="1">
                <a:solidFill>
                  <a:srgbClr val="CC0066"/>
                </a:solidFill>
              </a:rPr>
              <a:t>бс</a:t>
            </a:r>
            <a:r>
              <a:rPr lang="ru-RU" b="1" dirty="0">
                <a:solidFill>
                  <a:srgbClr val="CC0066"/>
                </a:solidFill>
              </a:rPr>
              <a:t>; [тип])</a:t>
            </a:r>
          </a:p>
        </p:txBody>
      </p:sp>
      <p:sp>
        <p:nvSpPr>
          <p:cNvPr id="3" name="Заголовок 2"/>
          <p:cNvSpPr>
            <a:spLocks noGrp="1"/>
          </p:cNvSpPr>
          <p:nvPr>
            <p:ph type="title"/>
          </p:nvPr>
        </p:nvSpPr>
        <p:spPr/>
        <p:txBody>
          <a:bodyPr/>
          <a:lstStyle/>
          <a:p>
            <a:r>
              <a:rPr lang="ru-RU" dirty="0" smtClean="0"/>
              <a:t>Функция СТАВКА</a:t>
            </a:r>
            <a:endParaRPr lang="ru-RU" dirty="0"/>
          </a:p>
        </p:txBody>
      </p:sp>
    </p:spTree>
    <p:extLst>
      <p:ext uri="{BB962C8B-B14F-4D97-AF65-F5344CB8AC3E}">
        <p14:creationId xmlns:p14="http://schemas.microsoft.com/office/powerpoint/2010/main" val="7752684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0"/>
            <a:ext cx="8229600" cy="1143000"/>
          </a:xfrm>
        </p:spPr>
        <p:txBody>
          <a:bodyPr/>
          <a:lstStyle/>
          <a:p>
            <a:pPr indent="723900" eaLnBrk="1" hangingPunct="1">
              <a:tabLst>
                <a:tab pos="804863" algn="l"/>
              </a:tabLst>
            </a:pPr>
            <a:r>
              <a:rPr lang="ru-RU" altLang="ru-RU" dirty="0" smtClean="0"/>
              <a:t>Задача</a:t>
            </a:r>
          </a:p>
        </p:txBody>
      </p:sp>
      <p:sp>
        <p:nvSpPr>
          <p:cNvPr id="73731" name="Rectangle 3"/>
          <p:cNvSpPr>
            <a:spLocks noGrp="1" noChangeArrowheads="1"/>
          </p:cNvSpPr>
          <p:nvPr>
            <p:ph type="body" idx="1"/>
          </p:nvPr>
        </p:nvSpPr>
        <p:spPr>
          <a:xfrm>
            <a:off x="179512" y="1481328"/>
            <a:ext cx="8784976" cy="4525963"/>
          </a:xfrm>
        </p:spPr>
        <p:txBody>
          <a:bodyPr>
            <a:normAutofit/>
          </a:bodyPr>
          <a:lstStyle/>
          <a:p>
            <a:pPr algn="just" eaLnBrk="1" hangingPunct="1">
              <a:buFont typeface="Wingdings" pitchFamily="2" charset="2"/>
              <a:buNone/>
            </a:pPr>
            <a:r>
              <a:rPr lang="ru-RU" altLang="ru-RU" sz="3200" dirty="0" smtClean="0">
                <a:latin typeface="Cambria" pitchFamily="18" charset="0"/>
              </a:rPr>
              <a:t>Рассчитать, под какую ставку для вклада в 10000 руб. была выплачена через 3 года сумма 12762,82 руб. </a:t>
            </a:r>
          </a:p>
        </p:txBody>
      </p:sp>
    </p:spTree>
    <p:extLst>
      <p:ext uri="{BB962C8B-B14F-4D97-AF65-F5344CB8AC3E}">
        <p14:creationId xmlns:p14="http://schemas.microsoft.com/office/powerpoint/2010/main" val="14327364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fade">
                                      <p:cBhvr>
                                        <p:cTn id="7" dur="800" decel="100000"/>
                                        <p:tgtEl>
                                          <p:spTgt spid="73730"/>
                                        </p:tgtEl>
                                      </p:cBhvr>
                                    </p:animEffect>
                                    <p:anim calcmode="lin" valueType="num">
                                      <p:cBhvr>
                                        <p:cTn id="8" dur="800" decel="100000" fill="hold"/>
                                        <p:tgtEl>
                                          <p:spTgt spid="73730"/>
                                        </p:tgtEl>
                                        <p:attrNameLst>
                                          <p:attrName>style.rotation</p:attrName>
                                        </p:attrNameLst>
                                      </p:cBhvr>
                                      <p:tavLst>
                                        <p:tav tm="0">
                                          <p:val>
                                            <p:fltVal val="-90"/>
                                          </p:val>
                                        </p:tav>
                                        <p:tav tm="100000">
                                          <p:val>
                                            <p:fltVal val="0"/>
                                          </p:val>
                                        </p:tav>
                                      </p:tavLst>
                                    </p:anim>
                                    <p:anim calcmode="lin" valueType="num">
                                      <p:cBhvr>
                                        <p:cTn id="9" dur="800" decel="100000" fill="hold"/>
                                        <p:tgtEl>
                                          <p:spTgt spid="73730"/>
                                        </p:tgtEl>
                                        <p:attrNameLst>
                                          <p:attrName>ppt_x</p:attrName>
                                        </p:attrNameLst>
                                      </p:cBhvr>
                                      <p:tavLst>
                                        <p:tav tm="0">
                                          <p:val>
                                            <p:strVal val="#ppt_x+0.4"/>
                                          </p:val>
                                        </p:tav>
                                        <p:tav tm="100000">
                                          <p:val>
                                            <p:strVal val="#ppt_x-0.05"/>
                                          </p:val>
                                        </p:tav>
                                      </p:tavLst>
                                    </p:anim>
                                    <p:anim calcmode="lin" valueType="num">
                                      <p:cBhvr>
                                        <p:cTn id="10" dur="800" decel="100000" fill="hold"/>
                                        <p:tgtEl>
                                          <p:spTgt spid="7373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373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3730"/>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73731">
                                            <p:txEl>
                                              <p:pRg st="0" end="0"/>
                                            </p:txEl>
                                          </p:spTgt>
                                        </p:tgtEl>
                                        <p:attrNameLst>
                                          <p:attrName>style.visibility</p:attrName>
                                        </p:attrNameLst>
                                      </p:cBhvr>
                                      <p:to>
                                        <p:strVal val="visible"/>
                                      </p:to>
                                    </p:set>
                                    <p:anim calcmode="lin" valueType="num">
                                      <p:cBhvr>
                                        <p:cTn id="17" dur="2000" fill="hold"/>
                                        <p:tgtEl>
                                          <p:spTgt spid="73731">
                                            <p:txEl>
                                              <p:pRg st="0" end="0"/>
                                            </p:txEl>
                                          </p:spTgt>
                                        </p:tgtEl>
                                        <p:attrNameLst>
                                          <p:attrName>ppt_w</p:attrName>
                                        </p:attrNameLst>
                                      </p:cBhvr>
                                      <p:tavLst>
                                        <p:tav tm="0">
                                          <p:val>
                                            <p:fltVal val="0"/>
                                          </p:val>
                                        </p:tav>
                                        <p:tav tm="100000">
                                          <p:val>
                                            <p:strVal val="#ppt_w"/>
                                          </p:val>
                                        </p:tav>
                                      </p:tavLst>
                                    </p:anim>
                                    <p:anim calcmode="lin" valueType="num">
                                      <p:cBhvr>
                                        <p:cTn id="18" dur="2000" fill="hold"/>
                                        <p:tgtEl>
                                          <p:spTgt spid="73731">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8229600" cy="1143000"/>
          </a:xfrm>
        </p:spPr>
        <p:txBody>
          <a:bodyPr/>
          <a:lstStyle/>
          <a:p>
            <a:pPr indent="723900" eaLnBrk="1" hangingPunct="1"/>
            <a:r>
              <a:rPr lang="ru-RU" altLang="ru-RU" dirty="0" smtClean="0"/>
              <a:t>Решение</a:t>
            </a:r>
          </a:p>
        </p:txBody>
      </p:sp>
      <p:sp>
        <p:nvSpPr>
          <p:cNvPr id="74755" name="Rectangle 3"/>
          <p:cNvSpPr>
            <a:spLocks noGrp="1" noChangeArrowheads="1"/>
          </p:cNvSpPr>
          <p:nvPr>
            <p:ph type="body" idx="1"/>
          </p:nvPr>
        </p:nvSpPr>
        <p:spPr>
          <a:xfrm>
            <a:off x="457200" y="1481329"/>
            <a:ext cx="8507288" cy="1515624"/>
          </a:xfrm>
        </p:spPr>
        <p:txBody>
          <a:bodyPr>
            <a:normAutofit/>
          </a:bodyPr>
          <a:lstStyle/>
          <a:p>
            <a:pPr algn="just" eaLnBrk="1" hangingPunct="1">
              <a:buFont typeface="Wingdings" pitchFamily="2" charset="2"/>
              <a:buNone/>
            </a:pPr>
            <a:r>
              <a:rPr lang="ru-RU" altLang="ru-RU" dirty="0" smtClean="0">
                <a:latin typeface="Cambria" pitchFamily="18" charset="0"/>
              </a:rPr>
              <a:t>Приведенная стоимость = 10000 руб.</a:t>
            </a:r>
          </a:p>
          <a:p>
            <a:pPr algn="just" eaLnBrk="1" hangingPunct="1">
              <a:buFont typeface="Wingdings" pitchFamily="2" charset="2"/>
              <a:buNone/>
            </a:pPr>
            <a:r>
              <a:rPr lang="ru-RU" altLang="ru-RU" dirty="0" smtClean="0">
                <a:latin typeface="Cambria" pitchFamily="18" charset="0"/>
              </a:rPr>
              <a:t>Будущая стоимость = 12762,82 руб.</a:t>
            </a:r>
          </a:p>
          <a:p>
            <a:pPr algn="just" eaLnBrk="1" hangingPunct="1">
              <a:buFont typeface="Wingdings" pitchFamily="2" charset="2"/>
              <a:buNone/>
            </a:pPr>
            <a:r>
              <a:rPr lang="ru-RU" altLang="ru-RU" dirty="0" smtClean="0">
                <a:latin typeface="Cambria" pitchFamily="18" charset="0"/>
              </a:rPr>
              <a:t>Срок размещения = 3 года</a:t>
            </a:r>
          </a:p>
          <a:p>
            <a:pPr algn="just" eaLnBrk="1" hangingPunct="1">
              <a:buFont typeface="Wingdings" pitchFamily="2" charset="2"/>
              <a:buNone/>
            </a:pPr>
            <a:endParaRPr lang="ru-RU" altLang="ru-RU" dirty="0" smtClean="0">
              <a:latin typeface="Cambria"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789040"/>
            <a:ext cx="576064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Прямоугольник 1"/>
          <p:cNvSpPr/>
          <p:nvPr/>
        </p:nvSpPr>
        <p:spPr>
          <a:xfrm>
            <a:off x="755576" y="2924944"/>
            <a:ext cx="8064896" cy="584775"/>
          </a:xfrm>
          <a:prstGeom prst="rect">
            <a:avLst/>
          </a:prstGeom>
        </p:spPr>
        <p:txBody>
          <a:bodyPr wrap="square">
            <a:spAutoFit/>
          </a:bodyPr>
          <a:lstStyle/>
          <a:p>
            <a:r>
              <a:rPr lang="ru-RU" sz="3200" b="1" dirty="0">
                <a:latin typeface="Cambria" pitchFamily="18" charset="0"/>
              </a:rPr>
              <a:t>=СТАВКА(5</a:t>
            </a:r>
            <a:r>
              <a:rPr lang="en-US" sz="3200" b="1" dirty="0">
                <a:latin typeface="Cambria" pitchFamily="18" charset="0"/>
              </a:rPr>
              <a:t>;;</a:t>
            </a:r>
            <a:r>
              <a:rPr lang="ru-RU" sz="3200" b="1" dirty="0">
                <a:latin typeface="Cambria" pitchFamily="18" charset="0"/>
              </a:rPr>
              <a:t>-10000</a:t>
            </a:r>
            <a:r>
              <a:rPr lang="en-US" sz="3200" b="1" dirty="0">
                <a:latin typeface="Cambria" pitchFamily="18" charset="0"/>
              </a:rPr>
              <a:t>;</a:t>
            </a:r>
            <a:r>
              <a:rPr lang="ru-RU" sz="3200" b="1" dirty="0">
                <a:latin typeface="Cambria" pitchFamily="18" charset="0"/>
              </a:rPr>
              <a:t>12762,82</a:t>
            </a:r>
            <a:r>
              <a:rPr lang="en-US" sz="3200" b="1" dirty="0">
                <a:latin typeface="Cambria" pitchFamily="18" charset="0"/>
              </a:rPr>
              <a:t>)</a:t>
            </a:r>
            <a:endParaRPr lang="ru-RU" sz="3200" b="1" dirty="0">
              <a:latin typeface="Cambria" pitchFamily="18" charset="0"/>
            </a:endParaRPr>
          </a:p>
        </p:txBody>
      </p:sp>
    </p:spTree>
    <p:extLst>
      <p:ext uri="{BB962C8B-B14F-4D97-AF65-F5344CB8AC3E}">
        <p14:creationId xmlns:p14="http://schemas.microsoft.com/office/powerpoint/2010/main" val="40146931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74754"/>
                                        </p:tgtEl>
                                        <p:attrNameLst>
                                          <p:attrName>style.visibility</p:attrName>
                                        </p:attrNameLst>
                                      </p:cBhvr>
                                      <p:to>
                                        <p:strVal val="visible"/>
                                      </p:to>
                                    </p:set>
                                    <p:anim by="(-#ppt_w*2)" calcmode="lin" valueType="num">
                                      <p:cBhvr rctx="PPT">
                                        <p:cTn id="7" dur="500" autoRev="1" fill="hold">
                                          <p:stCondLst>
                                            <p:cond delay="0"/>
                                          </p:stCondLst>
                                        </p:cTn>
                                        <p:tgtEl>
                                          <p:spTgt spid="74754"/>
                                        </p:tgtEl>
                                        <p:attrNameLst>
                                          <p:attrName>ppt_w</p:attrName>
                                        </p:attrNameLst>
                                      </p:cBhvr>
                                    </p:anim>
                                    <p:anim by="(#ppt_w*0.50)" calcmode="lin" valueType="num">
                                      <p:cBhvr>
                                        <p:cTn id="8" dur="500" decel="50000" autoRev="1" fill="hold">
                                          <p:stCondLst>
                                            <p:cond delay="0"/>
                                          </p:stCondLst>
                                        </p:cTn>
                                        <p:tgtEl>
                                          <p:spTgt spid="74754"/>
                                        </p:tgtEl>
                                        <p:attrNameLst>
                                          <p:attrName>ppt_x</p:attrName>
                                        </p:attrNameLst>
                                      </p:cBhvr>
                                    </p:anim>
                                    <p:anim from="(-#ppt_h/2)" to="(#ppt_y)" calcmode="lin" valueType="num">
                                      <p:cBhvr>
                                        <p:cTn id="9" dur="1000" fill="hold">
                                          <p:stCondLst>
                                            <p:cond delay="0"/>
                                          </p:stCondLst>
                                        </p:cTn>
                                        <p:tgtEl>
                                          <p:spTgt spid="74754"/>
                                        </p:tgtEl>
                                        <p:attrNameLst>
                                          <p:attrName>ppt_y</p:attrName>
                                        </p:attrNameLst>
                                      </p:cBhvr>
                                    </p:anim>
                                    <p:animRot by="21600000">
                                      <p:cBhvr>
                                        <p:cTn id="10" dur="1000" fill="hold">
                                          <p:stCondLst>
                                            <p:cond delay="0"/>
                                          </p:stCondLst>
                                        </p:cTn>
                                        <p:tgtEl>
                                          <p:spTgt spid="74754"/>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74755">
                                            <p:txEl>
                                              <p:pRg st="0" end="0"/>
                                            </p:txEl>
                                          </p:spTgt>
                                        </p:tgtEl>
                                        <p:attrNameLst>
                                          <p:attrName>style.visibility</p:attrName>
                                        </p:attrNameLst>
                                      </p:cBhvr>
                                      <p:to>
                                        <p:strVal val="visible"/>
                                      </p:to>
                                    </p:set>
                                    <p:animEffect transition="in" filter="fade">
                                      <p:cBhvr>
                                        <p:cTn id="15" dur="2000"/>
                                        <p:tgtEl>
                                          <p:spTgt spid="74755">
                                            <p:txEl>
                                              <p:pRg st="0" end="0"/>
                                            </p:txEl>
                                          </p:spTgt>
                                        </p:tgtEl>
                                      </p:cBhvr>
                                    </p:animEffect>
                                    <p:anim calcmode="lin" valueType="num">
                                      <p:cBhvr>
                                        <p:cTn id="16" dur="20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p:cTn id="17" dur="2000" fill="hold"/>
                                        <p:tgtEl>
                                          <p:spTgt spid="747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74755">
                                            <p:txEl>
                                              <p:pRg st="1" end="1"/>
                                            </p:txEl>
                                          </p:spTgt>
                                        </p:tgtEl>
                                        <p:attrNameLst>
                                          <p:attrName>style.visibility</p:attrName>
                                        </p:attrNameLst>
                                      </p:cBhvr>
                                      <p:to>
                                        <p:strVal val="visible"/>
                                      </p:to>
                                    </p:set>
                                    <p:animEffect transition="in" filter="fade">
                                      <p:cBhvr>
                                        <p:cTn id="22" dur="2000"/>
                                        <p:tgtEl>
                                          <p:spTgt spid="74755">
                                            <p:txEl>
                                              <p:pRg st="1" end="1"/>
                                            </p:txEl>
                                          </p:spTgt>
                                        </p:tgtEl>
                                      </p:cBhvr>
                                    </p:animEffect>
                                    <p:anim calcmode="lin" valueType="num">
                                      <p:cBhvr>
                                        <p:cTn id="23" dur="20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p:cTn id="24" dur="2000" fill="hold"/>
                                        <p:tgtEl>
                                          <p:spTgt spid="747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74755">
                                            <p:txEl>
                                              <p:pRg st="2" end="2"/>
                                            </p:txEl>
                                          </p:spTgt>
                                        </p:tgtEl>
                                        <p:attrNameLst>
                                          <p:attrName>style.visibility</p:attrName>
                                        </p:attrNameLst>
                                      </p:cBhvr>
                                      <p:to>
                                        <p:strVal val="visible"/>
                                      </p:to>
                                    </p:set>
                                    <p:animEffect transition="in" filter="fade">
                                      <p:cBhvr>
                                        <p:cTn id="29" dur="2000"/>
                                        <p:tgtEl>
                                          <p:spTgt spid="74755">
                                            <p:txEl>
                                              <p:pRg st="2" end="2"/>
                                            </p:txEl>
                                          </p:spTgt>
                                        </p:tgtEl>
                                      </p:cBhvr>
                                    </p:animEffect>
                                    <p:anim calcmode="lin" valueType="num">
                                      <p:cBhvr>
                                        <p:cTn id="30" dur="20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p:cTn id="31" dur="2000" fill="hold"/>
                                        <p:tgtEl>
                                          <p:spTgt spid="7475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5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algn="just"/>
            <a:r>
              <a:rPr lang="ru-RU" sz="2600" dirty="0" smtClean="0">
                <a:latin typeface="Cambria" pitchFamily="18" charset="0"/>
              </a:rPr>
              <a:t>Предназначена для вычисления величины периодического платежа.</a:t>
            </a:r>
          </a:p>
          <a:p>
            <a:pPr algn="just"/>
            <a:endParaRPr lang="ru-RU" sz="2600" dirty="0">
              <a:latin typeface="Cambria" pitchFamily="18" charset="0"/>
            </a:endParaRPr>
          </a:p>
          <a:p>
            <a:pPr marL="109728" indent="0">
              <a:buNone/>
            </a:pPr>
            <a:r>
              <a:rPr lang="ru-RU" b="1" dirty="0" smtClean="0"/>
              <a:t>Синтаксис функции</a:t>
            </a:r>
          </a:p>
          <a:p>
            <a:pPr marL="109728" indent="0" algn="ctr">
              <a:buNone/>
            </a:pPr>
            <a:r>
              <a:rPr lang="ru-RU" b="1" dirty="0" smtClean="0">
                <a:solidFill>
                  <a:srgbClr val="CC0066"/>
                </a:solidFill>
              </a:rPr>
              <a:t>=ПЛТ(ставка; </a:t>
            </a:r>
            <a:r>
              <a:rPr lang="ru-RU" b="1" dirty="0" err="1" smtClean="0">
                <a:solidFill>
                  <a:srgbClr val="CC0066"/>
                </a:solidFill>
              </a:rPr>
              <a:t>кпер</a:t>
            </a:r>
            <a:r>
              <a:rPr lang="ru-RU" b="1" dirty="0" smtClean="0">
                <a:solidFill>
                  <a:srgbClr val="CC0066"/>
                </a:solidFill>
              </a:rPr>
              <a:t>; </a:t>
            </a:r>
            <a:r>
              <a:rPr lang="ru-RU" b="1" dirty="0" err="1" smtClean="0">
                <a:solidFill>
                  <a:srgbClr val="CC0066"/>
                </a:solidFill>
              </a:rPr>
              <a:t>пс</a:t>
            </a:r>
            <a:r>
              <a:rPr lang="ru-RU" b="1" dirty="0" smtClean="0">
                <a:solidFill>
                  <a:srgbClr val="CC0066"/>
                </a:solidFill>
              </a:rPr>
              <a:t>; </a:t>
            </a:r>
            <a:r>
              <a:rPr lang="ru-RU" b="1" dirty="0" err="1">
                <a:solidFill>
                  <a:srgbClr val="CC0066"/>
                </a:solidFill>
              </a:rPr>
              <a:t>бс</a:t>
            </a:r>
            <a:r>
              <a:rPr lang="ru-RU" b="1" dirty="0">
                <a:solidFill>
                  <a:srgbClr val="CC0066"/>
                </a:solidFill>
              </a:rPr>
              <a:t>; [тип])</a:t>
            </a:r>
          </a:p>
        </p:txBody>
      </p:sp>
      <p:sp>
        <p:nvSpPr>
          <p:cNvPr id="3" name="Заголовок 2"/>
          <p:cNvSpPr>
            <a:spLocks noGrp="1"/>
          </p:cNvSpPr>
          <p:nvPr>
            <p:ph type="title"/>
          </p:nvPr>
        </p:nvSpPr>
        <p:spPr/>
        <p:txBody>
          <a:bodyPr/>
          <a:lstStyle/>
          <a:p>
            <a:r>
              <a:rPr lang="ru-RU" dirty="0" smtClean="0"/>
              <a:t>Функция ПЛТ</a:t>
            </a:r>
            <a:endParaRPr lang="ru-RU" dirty="0"/>
          </a:p>
        </p:txBody>
      </p:sp>
    </p:spTree>
    <p:extLst>
      <p:ext uri="{BB962C8B-B14F-4D97-AF65-F5344CB8AC3E}">
        <p14:creationId xmlns:p14="http://schemas.microsoft.com/office/powerpoint/2010/main" val="26637335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0"/>
            <a:ext cx="8229600" cy="1143000"/>
          </a:xfrm>
        </p:spPr>
        <p:txBody>
          <a:bodyPr/>
          <a:lstStyle/>
          <a:p>
            <a:pPr indent="723900" eaLnBrk="1" hangingPunct="1">
              <a:tabLst>
                <a:tab pos="804863" algn="l"/>
              </a:tabLst>
            </a:pPr>
            <a:r>
              <a:rPr lang="ru-RU" altLang="ru-RU" dirty="0" smtClean="0"/>
              <a:t>Задача</a:t>
            </a:r>
          </a:p>
        </p:txBody>
      </p:sp>
      <p:sp>
        <p:nvSpPr>
          <p:cNvPr id="73731" name="Rectangle 3"/>
          <p:cNvSpPr>
            <a:spLocks noGrp="1" noChangeArrowheads="1"/>
          </p:cNvSpPr>
          <p:nvPr>
            <p:ph type="body" idx="1"/>
          </p:nvPr>
        </p:nvSpPr>
        <p:spPr>
          <a:xfrm>
            <a:off x="179512" y="1481329"/>
            <a:ext cx="8784976" cy="2523736"/>
          </a:xfrm>
        </p:spPr>
        <p:txBody>
          <a:bodyPr>
            <a:normAutofit/>
          </a:bodyPr>
          <a:lstStyle/>
          <a:p>
            <a:pPr algn="just">
              <a:buNone/>
            </a:pPr>
            <a:r>
              <a:rPr lang="ru-RU" sz="3000" dirty="0" smtClean="0">
                <a:latin typeface="Cambria" pitchFamily="18" charset="0"/>
              </a:rPr>
              <a:t>Требуется </a:t>
            </a:r>
            <a:r>
              <a:rPr lang="ru-RU" sz="3000" dirty="0">
                <a:latin typeface="Cambria" pitchFamily="18" charset="0"/>
              </a:rPr>
              <a:t>определить размер </a:t>
            </a:r>
            <a:r>
              <a:rPr lang="ru-RU" sz="3000" dirty="0" smtClean="0">
                <a:latin typeface="Cambria" pitchFamily="18" charset="0"/>
              </a:rPr>
              <a:t>ежемесячного (годового) периодического </a:t>
            </a:r>
            <a:r>
              <a:rPr lang="ru-RU" sz="3000" dirty="0">
                <a:latin typeface="Cambria" pitchFamily="18" charset="0"/>
              </a:rPr>
              <a:t>платежа при </a:t>
            </a:r>
            <a:r>
              <a:rPr lang="ru-RU" sz="3000" dirty="0" smtClean="0">
                <a:latin typeface="Cambria" pitchFamily="18" charset="0"/>
              </a:rPr>
              <a:t>сумме займа  </a:t>
            </a:r>
            <a:r>
              <a:rPr lang="ru-RU" sz="3000" dirty="0">
                <a:latin typeface="Cambria" pitchFamily="18" charset="0"/>
              </a:rPr>
              <a:t>в </a:t>
            </a:r>
            <a:r>
              <a:rPr lang="ru-RU" sz="3000" dirty="0" smtClean="0">
                <a:latin typeface="Cambria" pitchFamily="18" charset="0"/>
              </a:rPr>
              <a:t>50000 руб. выдаваемой на 2 года. </a:t>
            </a:r>
            <a:r>
              <a:rPr lang="ru-RU" sz="3000" dirty="0">
                <a:latin typeface="Cambria" pitchFamily="18" charset="0"/>
              </a:rPr>
              <a:t>Ставка равна </a:t>
            </a:r>
            <a:r>
              <a:rPr lang="ru-RU" sz="3000" dirty="0" smtClean="0">
                <a:latin typeface="Cambria" pitchFamily="18" charset="0"/>
              </a:rPr>
              <a:t>6% </a:t>
            </a:r>
            <a:r>
              <a:rPr lang="ru-RU" sz="3000" dirty="0">
                <a:latin typeface="Cambria" pitchFamily="18" charset="0"/>
              </a:rPr>
              <a:t>годовых, начисляемых в конце каждого месяца</a:t>
            </a:r>
            <a:r>
              <a:rPr lang="ru-RU" sz="3000" dirty="0" smtClean="0">
                <a:latin typeface="Cambria" pitchFamily="18" charset="0"/>
              </a:rPr>
              <a:t>.  </a:t>
            </a:r>
          </a:p>
        </p:txBody>
      </p:sp>
    </p:spTree>
    <p:extLst>
      <p:ext uri="{BB962C8B-B14F-4D97-AF65-F5344CB8AC3E}">
        <p14:creationId xmlns:p14="http://schemas.microsoft.com/office/powerpoint/2010/main" val="1885008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fade">
                                      <p:cBhvr>
                                        <p:cTn id="7" dur="800" decel="100000"/>
                                        <p:tgtEl>
                                          <p:spTgt spid="73730"/>
                                        </p:tgtEl>
                                      </p:cBhvr>
                                    </p:animEffect>
                                    <p:anim calcmode="lin" valueType="num">
                                      <p:cBhvr>
                                        <p:cTn id="8" dur="800" decel="100000" fill="hold"/>
                                        <p:tgtEl>
                                          <p:spTgt spid="73730"/>
                                        </p:tgtEl>
                                        <p:attrNameLst>
                                          <p:attrName>style.rotation</p:attrName>
                                        </p:attrNameLst>
                                      </p:cBhvr>
                                      <p:tavLst>
                                        <p:tav tm="0">
                                          <p:val>
                                            <p:fltVal val="-90"/>
                                          </p:val>
                                        </p:tav>
                                        <p:tav tm="100000">
                                          <p:val>
                                            <p:fltVal val="0"/>
                                          </p:val>
                                        </p:tav>
                                      </p:tavLst>
                                    </p:anim>
                                    <p:anim calcmode="lin" valueType="num">
                                      <p:cBhvr>
                                        <p:cTn id="9" dur="800" decel="100000" fill="hold"/>
                                        <p:tgtEl>
                                          <p:spTgt spid="73730"/>
                                        </p:tgtEl>
                                        <p:attrNameLst>
                                          <p:attrName>ppt_x</p:attrName>
                                        </p:attrNameLst>
                                      </p:cBhvr>
                                      <p:tavLst>
                                        <p:tav tm="0">
                                          <p:val>
                                            <p:strVal val="#ppt_x+0.4"/>
                                          </p:val>
                                        </p:tav>
                                        <p:tav tm="100000">
                                          <p:val>
                                            <p:strVal val="#ppt_x-0.05"/>
                                          </p:val>
                                        </p:tav>
                                      </p:tavLst>
                                    </p:anim>
                                    <p:anim calcmode="lin" valueType="num">
                                      <p:cBhvr>
                                        <p:cTn id="10" dur="800" decel="100000" fill="hold"/>
                                        <p:tgtEl>
                                          <p:spTgt spid="7373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373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3730"/>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73731">
                                            <p:txEl>
                                              <p:pRg st="0" end="0"/>
                                            </p:txEl>
                                          </p:spTgt>
                                        </p:tgtEl>
                                        <p:attrNameLst>
                                          <p:attrName>style.visibility</p:attrName>
                                        </p:attrNameLst>
                                      </p:cBhvr>
                                      <p:to>
                                        <p:strVal val="visible"/>
                                      </p:to>
                                    </p:set>
                                    <p:anim calcmode="lin" valueType="num">
                                      <p:cBhvr>
                                        <p:cTn id="17" dur="2000" fill="hold"/>
                                        <p:tgtEl>
                                          <p:spTgt spid="73731">
                                            <p:txEl>
                                              <p:pRg st="0" end="0"/>
                                            </p:txEl>
                                          </p:spTgt>
                                        </p:tgtEl>
                                        <p:attrNameLst>
                                          <p:attrName>ppt_w</p:attrName>
                                        </p:attrNameLst>
                                      </p:cBhvr>
                                      <p:tavLst>
                                        <p:tav tm="0">
                                          <p:val>
                                            <p:fltVal val="0"/>
                                          </p:val>
                                        </p:tav>
                                        <p:tav tm="100000">
                                          <p:val>
                                            <p:strVal val="#ppt_w"/>
                                          </p:val>
                                        </p:tav>
                                      </p:tavLst>
                                    </p:anim>
                                    <p:anim calcmode="lin" valueType="num">
                                      <p:cBhvr>
                                        <p:cTn id="18" dur="2000" fill="hold"/>
                                        <p:tgtEl>
                                          <p:spTgt spid="73731">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8229600" cy="1143000"/>
          </a:xfrm>
        </p:spPr>
        <p:txBody>
          <a:bodyPr/>
          <a:lstStyle/>
          <a:p>
            <a:pPr indent="723900" eaLnBrk="1" hangingPunct="1"/>
            <a:r>
              <a:rPr lang="ru-RU" altLang="ru-RU" dirty="0" smtClean="0"/>
              <a:t>Решение</a:t>
            </a:r>
          </a:p>
        </p:txBody>
      </p:sp>
      <p:sp>
        <p:nvSpPr>
          <p:cNvPr id="74755" name="Rectangle 3"/>
          <p:cNvSpPr>
            <a:spLocks noGrp="1" noChangeArrowheads="1"/>
          </p:cNvSpPr>
          <p:nvPr>
            <p:ph type="body" idx="1"/>
          </p:nvPr>
        </p:nvSpPr>
        <p:spPr>
          <a:xfrm>
            <a:off x="457200" y="1481329"/>
            <a:ext cx="8507288" cy="1515624"/>
          </a:xfrm>
        </p:spPr>
        <p:txBody>
          <a:bodyPr>
            <a:normAutofit/>
          </a:bodyPr>
          <a:lstStyle/>
          <a:p>
            <a:pPr algn="just" eaLnBrk="1" hangingPunct="1">
              <a:buFont typeface="Wingdings" pitchFamily="2" charset="2"/>
              <a:buNone/>
            </a:pPr>
            <a:r>
              <a:rPr lang="ru-RU" altLang="ru-RU" dirty="0" smtClean="0">
                <a:latin typeface="Cambria" pitchFamily="18" charset="0"/>
              </a:rPr>
              <a:t>Будущая стоимость = 50000 руб.</a:t>
            </a:r>
          </a:p>
          <a:p>
            <a:pPr algn="just" eaLnBrk="1" hangingPunct="1">
              <a:buFont typeface="Wingdings" pitchFamily="2" charset="2"/>
              <a:buNone/>
            </a:pPr>
            <a:r>
              <a:rPr lang="ru-RU" altLang="ru-RU" dirty="0" smtClean="0">
                <a:latin typeface="Cambria" pitchFamily="18" charset="0"/>
              </a:rPr>
              <a:t>Ставка = 6 %</a:t>
            </a:r>
          </a:p>
          <a:p>
            <a:pPr algn="just" eaLnBrk="1" hangingPunct="1">
              <a:buFont typeface="Wingdings" pitchFamily="2" charset="2"/>
              <a:buNone/>
            </a:pPr>
            <a:r>
              <a:rPr lang="ru-RU" altLang="ru-RU" dirty="0" smtClean="0">
                <a:latin typeface="Cambria" pitchFamily="18" charset="0"/>
              </a:rPr>
              <a:t>Количество платежей = 2 года</a:t>
            </a:r>
          </a:p>
        </p:txBody>
      </p:sp>
      <p:sp>
        <p:nvSpPr>
          <p:cNvPr id="2" name="Прямоугольник 1"/>
          <p:cNvSpPr/>
          <p:nvPr/>
        </p:nvSpPr>
        <p:spPr>
          <a:xfrm>
            <a:off x="755576" y="2924944"/>
            <a:ext cx="8064896" cy="1077218"/>
          </a:xfrm>
          <a:prstGeom prst="rect">
            <a:avLst/>
          </a:prstGeom>
        </p:spPr>
        <p:txBody>
          <a:bodyPr wrap="square">
            <a:spAutoFit/>
          </a:bodyPr>
          <a:lstStyle/>
          <a:p>
            <a:r>
              <a:rPr lang="ru-RU" sz="3200" b="1" dirty="0" smtClean="0">
                <a:latin typeface="Cambria" pitchFamily="18" charset="0"/>
              </a:rPr>
              <a:t>=ПЛТ(6%/12</a:t>
            </a:r>
            <a:r>
              <a:rPr lang="en-US" sz="3200" b="1" dirty="0" smtClean="0">
                <a:latin typeface="Cambria" pitchFamily="18" charset="0"/>
              </a:rPr>
              <a:t>;</a:t>
            </a:r>
            <a:r>
              <a:rPr lang="ru-RU" sz="3200" b="1" dirty="0" smtClean="0">
                <a:latin typeface="Cambria" pitchFamily="18" charset="0"/>
              </a:rPr>
              <a:t>2*12</a:t>
            </a:r>
            <a:r>
              <a:rPr lang="en-US" sz="3200" b="1" dirty="0" smtClean="0">
                <a:latin typeface="Cambria" pitchFamily="18" charset="0"/>
              </a:rPr>
              <a:t>;;</a:t>
            </a:r>
            <a:r>
              <a:rPr lang="ru-RU" sz="3200" b="1" dirty="0" smtClean="0">
                <a:latin typeface="Cambria" pitchFamily="18" charset="0"/>
              </a:rPr>
              <a:t>-50000</a:t>
            </a:r>
            <a:r>
              <a:rPr lang="en-US" sz="3200" b="1" dirty="0" smtClean="0">
                <a:latin typeface="Cambria" pitchFamily="18" charset="0"/>
              </a:rPr>
              <a:t>)</a:t>
            </a:r>
            <a:r>
              <a:rPr lang="ru-RU" sz="3200" b="1" dirty="0" smtClean="0">
                <a:latin typeface="Cambria" pitchFamily="18" charset="0"/>
              </a:rPr>
              <a:t> </a:t>
            </a:r>
            <a:r>
              <a:rPr lang="ru-RU" sz="2000" b="1" dirty="0" smtClean="0">
                <a:latin typeface="Cambria" pitchFamily="18" charset="0"/>
              </a:rPr>
              <a:t>ежемесячный</a:t>
            </a:r>
          </a:p>
          <a:p>
            <a:r>
              <a:rPr lang="ru-RU" sz="3200" b="1" dirty="0">
                <a:latin typeface="Cambria" pitchFamily="18" charset="0"/>
              </a:rPr>
              <a:t>=ПЛТ(6</a:t>
            </a:r>
            <a:r>
              <a:rPr lang="ru-RU" sz="3200" b="1" dirty="0" smtClean="0">
                <a:latin typeface="Cambria" pitchFamily="18" charset="0"/>
              </a:rPr>
              <a:t>%</a:t>
            </a:r>
            <a:r>
              <a:rPr lang="en-US" sz="3200" b="1" dirty="0" smtClean="0">
                <a:latin typeface="Cambria" pitchFamily="18" charset="0"/>
              </a:rPr>
              <a:t>;</a:t>
            </a:r>
            <a:r>
              <a:rPr lang="ru-RU" sz="3200" b="1" dirty="0" smtClean="0">
                <a:latin typeface="Cambria" pitchFamily="18" charset="0"/>
              </a:rPr>
              <a:t>2</a:t>
            </a:r>
            <a:r>
              <a:rPr lang="en-US" sz="3200" b="1" dirty="0" smtClean="0">
                <a:latin typeface="Cambria" pitchFamily="18" charset="0"/>
              </a:rPr>
              <a:t>;;</a:t>
            </a:r>
            <a:r>
              <a:rPr lang="ru-RU" sz="3200" b="1" dirty="0">
                <a:latin typeface="Cambria" pitchFamily="18" charset="0"/>
              </a:rPr>
              <a:t>-50000</a:t>
            </a:r>
            <a:r>
              <a:rPr lang="en-US" sz="3200" b="1" dirty="0" smtClean="0">
                <a:latin typeface="Cambria" pitchFamily="18" charset="0"/>
              </a:rPr>
              <a:t>)</a:t>
            </a:r>
            <a:r>
              <a:rPr lang="ru-RU" sz="3200" b="1" dirty="0" smtClean="0">
                <a:latin typeface="Cambria" pitchFamily="18" charset="0"/>
              </a:rPr>
              <a:t> </a:t>
            </a:r>
            <a:r>
              <a:rPr lang="ru-RU" sz="2000" b="1" dirty="0" smtClean="0">
                <a:latin typeface="Cambria" pitchFamily="18" charset="0"/>
              </a:rPr>
              <a:t>ежегодный</a:t>
            </a:r>
            <a:endParaRPr lang="ru-RU" sz="2000" b="1" dirty="0">
              <a:latin typeface="Cambria" pitchFamily="18" charset="0"/>
            </a:endParaRPr>
          </a:p>
        </p:txBody>
      </p:sp>
      <p:pic>
        <p:nvPicPr>
          <p:cNvPr id="5122" name="Picture 2"/>
          <p:cNvPicPr>
            <a:picLocks noChangeAspect="1" noChangeArrowheads="1"/>
          </p:cNvPicPr>
          <p:nvPr/>
        </p:nvPicPr>
        <p:blipFill>
          <a:blip r:embed="rId2"/>
          <a:srcRect/>
          <a:stretch>
            <a:fillRect/>
          </a:stretch>
        </p:blipFill>
        <p:spPr bwMode="auto">
          <a:xfrm>
            <a:off x="3357554" y="4071942"/>
            <a:ext cx="5072098" cy="2442529"/>
          </a:xfrm>
          <a:prstGeom prst="rect">
            <a:avLst/>
          </a:prstGeom>
          <a:noFill/>
          <a:ln w="9525">
            <a:noFill/>
            <a:miter lim="800000"/>
            <a:headEnd/>
            <a:tailEnd/>
          </a:ln>
          <a:effectLst/>
        </p:spPr>
      </p:pic>
    </p:spTree>
    <p:extLst>
      <p:ext uri="{BB962C8B-B14F-4D97-AF65-F5344CB8AC3E}">
        <p14:creationId xmlns:p14="http://schemas.microsoft.com/office/powerpoint/2010/main" val="1641504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74754"/>
                                        </p:tgtEl>
                                        <p:attrNameLst>
                                          <p:attrName>style.visibility</p:attrName>
                                        </p:attrNameLst>
                                      </p:cBhvr>
                                      <p:to>
                                        <p:strVal val="visible"/>
                                      </p:to>
                                    </p:set>
                                    <p:anim by="(-#ppt_w*2)" calcmode="lin" valueType="num">
                                      <p:cBhvr rctx="PPT">
                                        <p:cTn id="7" dur="500" autoRev="1" fill="hold">
                                          <p:stCondLst>
                                            <p:cond delay="0"/>
                                          </p:stCondLst>
                                        </p:cTn>
                                        <p:tgtEl>
                                          <p:spTgt spid="74754"/>
                                        </p:tgtEl>
                                        <p:attrNameLst>
                                          <p:attrName>ppt_w</p:attrName>
                                        </p:attrNameLst>
                                      </p:cBhvr>
                                    </p:anim>
                                    <p:anim by="(#ppt_w*0.50)" calcmode="lin" valueType="num">
                                      <p:cBhvr>
                                        <p:cTn id="8" dur="500" decel="50000" autoRev="1" fill="hold">
                                          <p:stCondLst>
                                            <p:cond delay="0"/>
                                          </p:stCondLst>
                                        </p:cTn>
                                        <p:tgtEl>
                                          <p:spTgt spid="74754"/>
                                        </p:tgtEl>
                                        <p:attrNameLst>
                                          <p:attrName>ppt_x</p:attrName>
                                        </p:attrNameLst>
                                      </p:cBhvr>
                                    </p:anim>
                                    <p:anim from="(-#ppt_h/2)" to="(#ppt_y)" calcmode="lin" valueType="num">
                                      <p:cBhvr>
                                        <p:cTn id="9" dur="1000" fill="hold">
                                          <p:stCondLst>
                                            <p:cond delay="0"/>
                                          </p:stCondLst>
                                        </p:cTn>
                                        <p:tgtEl>
                                          <p:spTgt spid="74754"/>
                                        </p:tgtEl>
                                        <p:attrNameLst>
                                          <p:attrName>ppt_y</p:attrName>
                                        </p:attrNameLst>
                                      </p:cBhvr>
                                    </p:anim>
                                    <p:animRot by="21600000">
                                      <p:cBhvr>
                                        <p:cTn id="10" dur="1000" fill="hold">
                                          <p:stCondLst>
                                            <p:cond delay="0"/>
                                          </p:stCondLst>
                                        </p:cTn>
                                        <p:tgtEl>
                                          <p:spTgt spid="7475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74755">
                                            <p:txEl>
                                              <p:pRg st="0" end="0"/>
                                            </p:txEl>
                                          </p:spTgt>
                                        </p:tgtEl>
                                        <p:attrNameLst>
                                          <p:attrName>style.visibility</p:attrName>
                                        </p:attrNameLst>
                                      </p:cBhvr>
                                      <p:to>
                                        <p:strVal val="visible"/>
                                      </p:to>
                                    </p:set>
                                    <p:animEffect transition="in" filter="fade">
                                      <p:cBhvr>
                                        <p:cTn id="15" dur="2000"/>
                                        <p:tgtEl>
                                          <p:spTgt spid="74755">
                                            <p:txEl>
                                              <p:pRg st="0" end="0"/>
                                            </p:txEl>
                                          </p:spTgt>
                                        </p:tgtEl>
                                      </p:cBhvr>
                                    </p:animEffect>
                                    <p:anim calcmode="lin" valueType="num">
                                      <p:cBhvr>
                                        <p:cTn id="16" dur="20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p:cTn id="17" dur="2000" fill="hold"/>
                                        <p:tgtEl>
                                          <p:spTgt spid="747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74755">
                                            <p:txEl>
                                              <p:pRg st="1" end="1"/>
                                            </p:txEl>
                                          </p:spTgt>
                                        </p:tgtEl>
                                        <p:attrNameLst>
                                          <p:attrName>style.visibility</p:attrName>
                                        </p:attrNameLst>
                                      </p:cBhvr>
                                      <p:to>
                                        <p:strVal val="visible"/>
                                      </p:to>
                                    </p:set>
                                    <p:animEffect transition="in" filter="fade">
                                      <p:cBhvr>
                                        <p:cTn id="22" dur="2000"/>
                                        <p:tgtEl>
                                          <p:spTgt spid="74755">
                                            <p:txEl>
                                              <p:pRg st="1" end="1"/>
                                            </p:txEl>
                                          </p:spTgt>
                                        </p:tgtEl>
                                      </p:cBhvr>
                                    </p:animEffect>
                                    <p:anim calcmode="lin" valueType="num">
                                      <p:cBhvr>
                                        <p:cTn id="23" dur="20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p:cTn id="24" dur="2000" fill="hold"/>
                                        <p:tgtEl>
                                          <p:spTgt spid="747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74755">
                                            <p:txEl>
                                              <p:pRg st="2" end="2"/>
                                            </p:txEl>
                                          </p:spTgt>
                                        </p:tgtEl>
                                        <p:attrNameLst>
                                          <p:attrName>style.visibility</p:attrName>
                                        </p:attrNameLst>
                                      </p:cBhvr>
                                      <p:to>
                                        <p:strVal val="visible"/>
                                      </p:to>
                                    </p:set>
                                    <p:animEffect transition="in" filter="fade">
                                      <p:cBhvr>
                                        <p:cTn id="29" dur="2000"/>
                                        <p:tgtEl>
                                          <p:spTgt spid="74755">
                                            <p:txEl>
                                              <p:pRg st="2" end="2"/>
                                            </p:txEl>
                                          </p:spTgt>
                                        </p:tgtEl>
                                      </p:cBhvr>
                                    </p:animEffect>
                                    <p:anim calcmode="lin" valueType="num">
                                      <p:cBhvr>
                                        <p:cTn id="30" dur="20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p:cTn id="31" dur="2000" fill="hold"/>
                                        <p:tgtEl>
                                          <p:spTgt spid="7475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5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ctrTitle"/>
          </p:nvPr>
        </p:nvSpPr>
        <p:spPr/>
        <p:txBody>
          <a:bodyPr/>
          <a:lstStyle/>
          <a:p>
            <a:pPr eaLnBrk="1" hangingPunct="1"/>
            <a:r>
              <a:rPr lang="ru-RU" altLang="ru-RU" smtClean="0"/>
              <a:t>Функции </a:t>
            </a:r>
            <a:r>
              <a:rPr lang="en-US" altLang="ru-RU" smtClean="0"/>
              <a:t>Excel</a:t>
            </a:r>
            <a:r>
              <a:rPr lang="ru-RU" altLang="ru-RU" smtClean="0"/>
              <a:t> для расчета амортизации</a:t>
            </a:r>
          </a:p>
        </p:txBody>
      </p:sp>
      <p:sp>
        <p:nvSpPr>
          <p:cNvPr id="76805" name="Rectangle 5"/>
          <p:cNvSpPr>
            <a:spLocks noGrp="1" noChangeArrowheads="1"/>
          </p:cNvSpPr>
          <p:nvPr>
            <p:ph type="subTitle" idx="1"/>
          </p:nvPr>
        </p:nvSpPr>
        <p:spPr/>
        <p:txBody>
          <a:bodyPr/>
          <a:lstStyle/>
          <a:p>
            <a:pPr eaLnBrk="1" hangingPunct="1"/>
            <a:endParaRPr lang="ru-RU" altLang="ru-RU" dirty="0" smtClean="0"/>
          </a:p>
          <a:p>
            <a:pPr eaLnBrk="1" hangingPunct="1"/>
            <a:r>
              <a:rPr lang="ru-RU" altLang="ru-RU" sz="3600" b="1" dirty="0">
                <a:latin typeface="Cambria" pitchFamily="18" charset="0"/>
              </a:rPr>
              <a:t>Функции АСЧ, </a:t>
            </a:r>
            <a:r>
              <a:rPr lang="ru-RU" altLang="ru-RU" sz="3600" b="1" dirty="0" smtClean="0">
                <a:latin typeface="Cambria" pitchFamily="18" charset="0"/>
              </a:rPr>
              <a:t>АПЛ</a:t>
            </a:r>
            <a:endParaRPr lang="ru-RU" altLang="ru-RU" sz="3600" b="1" dirty="0">
              <a:latin typeface="Cambria" pitchFamily="18" charset="0"/>
            </a:endParaRPr>
          </a:p>
        </p:txBody>
      </p:sp>
    </p:spTree>
    <p:extLst>
      <p:ext uri="{BB962C8B-B14F-4D97-AF65-F5344CB8AC3E}">
        <p14:creationId xmlns:p14="http://schemas.microsoft.com/office/powerpoint/2010/main" val="932452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 from="(-#ppt_w/2)" to="(#ppt_x)" calcmode="lin" valueType="num">
                                      <p:cBhvr>
                                        <p:cTn id="7" dur="600" fill="hold">
                                          <p:stCondLst>
                                            <p:cond delay="0"/>
                                          </p:stCondLst>
                                        </p:cTn>
                                        <p:tgtEl>
                                          <p:spTgt spid="76804"/>
                                        </p:tgtEl>
                                        <p:attrNameLst>
                                          <p:attrName>ppt_x</p:attrName>
                                        </p:attrNameLst>
                                      </p:cBhvr>
                                    </p:anim>
                                    <p:anim from="0" to="-1.0" calcmode="lin" valueType="num">
                                      <p:cBhvr>
                                        <p:cTn id="8" dur="200" decel="50000" autoRev="1" fill="hold">
                                          <p:stCondLst>
                                            <p:cond delay="600"/>
                                          </p:stCondLst>
                                        </p:cTn>
                                        <p:tgtEl>
                                          <p:spTgt spid="76804"/>
                                        </p:tgtEl>
                                        <p:attrNameLst>
                                          <p:attrName>xshear</p:attrName>
                                        </p:attrNameLst>
                                      </p:cBhvr>
                                    </p:anim>
                                    <p:animScale>
                                      <p:cBhvr>
                                        <p:cTn id="9" dur="200" decel="100000" autoRev="1" fill="hold">
                                          <p:stCondLst>
                                            <p:cond delay="600"/>
                                          </p:stCondLst>
                                        </p:cTn>
                                        <p:tgtEl>
                                          <p:spTgt spid="76804"/>
                                        </p:tgtEl>
                                      </p:cBhvr>
                                      <p:from x="100000" y="100000"/>
                                      <p:to x="80000" y="100000"/>
                                    </p:animScale>
                                    <p:anim by="(#ppt_h/3+#ppt_w*0.1)" calcmode="lin" valueType="num">
                                      <p:cBhvr additive="sum">
                                        <p:cTn id="10" dur="200" decel="100000" autoRev="1" fill="hold">
                                          <p:stCondLst>
                                            <p:cond delay="600"/>
                                          </p:stCondLst>
                                        </p:cTn>
                                        <p:tgtEl>
                                          <p:spTgt spid="76804"/>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grpId="0" nodeType="clickEffect">
                                  <p:stCondLst>
                                    <p:cond delay="0"/>
                                  </p:stCondLst>
                                  <p:childTnLst>
                                    <p:set>
                                      <p:cBhvr>
                                        <p:cTn id="14" dur="1" fill="hold">
                                          <p:stCondLst>
                                            <p:cond delay="0"/>
                                          </p:stCondLst>
                                        </p:cTn>
                                        <p:tgtEl>
                                          <p:spTgt spid="76805">
                                            <p:txEl>
                                              <p:pRg st="1" end="1"/>
                                            </p:txEl>
                                          </p:spTgt>
                                        </p:tgtEl>
                                        <p:attrNameLst>
                                          <p:attrName>style.visibility</p:attrName>
                                        </p:attrNameLst>
                                      </p:cBhvr>
                                      <p:to>
                                        <p:strVal val="visible"/>
                                      </p:to>
                                    </p:set>
                                    <p:animEffect transition="in" filter="fade">
                                      <p:cBhvr>
                                        <p:cTn id="15" dur="800" decel="100000"/>
                                        <p:tgtEl>
                                          <p:spTgt spid="76805">
                                            <p:txEl>
                                              <p:pRg st="1" end="1"/>
                                            </p:txEl>
                                          </p:spTgt>
                                        </p:tgtEl>
                                      </p:cBhvr>
                                    </p:animEffect>
                                    <p:anim calcmode="lin" valueType="num">
                                      <p:cBhvr>
                                        <p:cTn id="16" dur="800" decel="100000" fill="hold"/>
                                        <p:tgtEl>
                                          <p:spTgt spid="76805">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76805">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76805">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76805">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76805">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xit" presetSubtype="10" fill="hold" grpId="1" nodeType="clickEffect">
                                  <p:stCondLst>
                                    <p:cond delay="0"/>
                                  </p:stCondLst>
                                  <p:childTnLst>
                                    <p:animEffect transition="out" filter="blinds(horizontal)">
                                      <p:cBhvr>
                                        <p:cTn id="24" dur="500"/>
                                        <p:tgtEl>
                                          <p:spTgt spid="76805">
                                            <p:txEl>
                                              <p:pRg st="1" end="1"/>
                                            </p:txEl>
                                          </p:spTgt>
                                        </p:tgtEl>
                                      </p:cBhvr>
                                    </p:animEffect>
                                    <p:set>
                                      <p:cBhvr>
                                        <p:cTn id="25" dur="1" fill="hold">
                                          <p:stCondLst>
                                            <p:cond delay="499"/>
                                          </p:stCondLst>
                                        </p:cTn>
                                        <p:tgtEl>
                                          <p:spTgt spid="76805">
                                            <p:txEl>
                                              <p:pRg st="1" end="1"/>
                                            </p:txEl>
                                          </p:spTgt>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xit" presetSubtype="16" fill="hold" grpId="1" nodeType="clickEffect">
                                  <p:stCondLst>
                                    <p:cond delay="0"/>
                                  </p:stCondLst>
                                  <p:childTnLst>
                                    <p:animEffect transition="out" filter="box(in)">
                                      <p:cBhvr>
                                        <p:cTn id="29" dur="500"/>
                                        <p:tgtEl>
                                          <p:spTgt spid="76804"/>
                                        </p:tgtEl>
                                      </p:cBhvr>
                                    </p:animEffect>
                                    <p:set>
                                      <p:cBhvr>
                                        <p:cTn id="30" dur="1" fill="hold">
                                          <p:stCondLst>
                                            <p:cond delay="499"/>
                                          </p:stCondLst>
                                        </p:cTn>
                                        <p:tgtEl>
                                          <p:spTgt spid="768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6804" grpId="1"/>
      <p:bldP spid="76805" grpId="0" build="p"/>
      <p:bldP spid="76805" grpI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103" y="0"/>
            <a:ext cx="8229600" cy="1143000"/>
          </a:xfrm>
        </p:spPr>
        <p:txBody>
          <a:bodyPr/>
          <a:lstStyle/>
          <a:p>
            <a:pPr indent="714375" eaLnBrk="1" hangingPunct="1"/>
            <a:r>
              <a:rPr lang="ru-RU" altLang="ru-RU" dirty="0" smtClean="0"/>
              <a:t>Функция АПЛ</a:t>
            </a:r>
          </a:p>
        </p:txBody>
      </p:sp>
      <p:sp>
        <p:nvSpPr>
          <p:cNvPr id="80899" name="Rectangle 3"/>
          <p:cNvSpPr>
            <a:spLocks noGrp="1" noChangeArrowheads="1"/>
          </p:cNvSpPr>
          <p:nvPr>
            <p:ph type="body" idx="1"/>
          </p:nvPr>
        </p:nvSpPr>
        <p:spPr>
          <a:xfrm>
            <a:off x="323528" y="1268760"/>
            <a:ext cx="8640638" cy="4411662"/>
          </a:xfrm>
        </p:spPr>
        <p:txBody>
          <a:bodyPr/>
          <a:lstStyle/>
          <a:p>
            <a:pPr algn="just">
              <a:lnSpc>
                <a:spcPct val="90000"/>
              </a:lnSpc>
            </a:pPr>
            <a:r>
              <a:rPr lang="ru-RU" altLang="ru-RU" sz="2600" dirty="0">
                <a:latin typeface="Cambria" pitchFamily="18" charset="0"/>
              </a:rPr>
              <a:t>С помощью этой функции вычисляются отчисления на амортизацию имущества за расчетный период равномерным методом. В этом случае амортизационные отчисления одинаковые, а совокупные отчисления к концу последнего расчетного периода равны стоимости амортизируемого </a:t>
            </a:r>
            <a:r>
              <a:rPr lang="ru-RU" altLang="ru-RU" sz="2600" dirty="0" smtClean="0">
                <a:latin typeface="Cambria" pitchFamily="18" charset="0"/>
              </a:rPr>
              <a:t>имущества</a:t>
            </a:r>
            <a:endParaRPr lang="en-US" altLang="ru-RU" sz="2600" dirty="0" smtClean="0">
              <a:latin typeface="Cambria" pitchFamily="18" charset="0"/>
            </a:endParaRPr>
          </a:p>
          <a:p>
            <a:pPr algn="just">
              <a:lnSpc>
                <a:spcPct val="90000"/>
              </a:lnSpc>
            </a:pPr>
            <a:endParaRPr lang="ru-RU" altLang="ru-RU" sz="2600" dirty="0">
              <a:latin typeface="Cambria" pitchFamily="18" charset="0"/>
            </a:endParaRPr>
          </a:p>
          <a:p>
            <a:pPr eaLnBrk="1" hangingPunct="1">
              <a:lnSpc>
                <a:spcPct val="90000"/>
              </a:lnSpc>
              <a:buFont typeface="Wingdings" pitchFamily="2" charset="2"/>
              <a:buNone/>
            </a:pPr>
            <a:r>
              <a:rPr lang="ru-RU" altLang="ru-RU" b="1" dirty="0" smtClean="0"/>
              <a:t>Синтаксис функции:</a:t>
            </a:r>
          </a:p>
          <a:p>
            <a:pPr algn="ctr" eaLnBrk="1" hangingPunct="1">
              <a:lnSpc>
                <a:spcPct val="90000"/>
              </a:lnSpc>
              <a:buFont typeface="Wingdings" pitchFamily="2" charset="2"/>
              <a:buNone/>
            </a:pPr>
            <a:r>
              <a:rPr lang="ru-RU" altLang="ru-RU" b="1" dirty="0">
                <a:solidFill>
                  <a:srgbClr val="CC0066"/>
                </a:solidFill>
              </a:rPr>
              <a:t>=</a:t>
            </a:r>
            <a:r>
              <a:rPr lang="ru-RU" altLang="ru-RU" b="1" dirty="0" smtClean="0">
                <a:solidFill>
                  <a:srgbClr val="CC0066"/>
                </a:solidFill>
              </a:rPr>
              <a:t>АПЛ (</a:t>
            </a:r>
            <a:r>
              <a:rPr lang="ru-RU" altLang="ru-RU" b="1" dirty="0" err="1" smtClean="0">
                <a:solidFill>
                  <a:srgbClr val="CC0066"/>
                </a:solidFill>
              </a:rPr>
              <a:t>нач_стоимость;ост_стоим;время_экспл</a:t>
            </a:r>
            <a:r>
              <a:rPr lang="ru-RU" altLang="ru-RU" b="1" dirty="0">
                <a:solidFill>
                  <a:srgbClr val="CC0066"/>
                </a:solidFill>
              </a:rPr>
              <a:t>)</a:t>
            </a:r>
          </a:p>
        </p:txBody>
      </p:sp>
    </p:spTree>
    <p:extLst>
      <p:ext uri="{BB962C8B-B14F-4D97-AF65-F5344CB8AC3E}">
        <p14:creationId xmlns:p14="http://schemas.microsoft.com/office/powerpoint/2010/main" val="38131416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p:cTn id="7" dur="500" fill="hold"/>
                                        <p:tgtEl>
                                          <p:spTgt spid="80898"/>
                                        </p:tgtEl>
                                        <p:attrNameLst>
                                          <p:attrName>ppt_w</p:attrName>
                                        </p:attrNameLst>
                                      </p:cBhvr>
                                      <p:tavLst>
                                        <p:tav tm="0">
                                          <p:val>
                                            <p:fltVal val="0"/>
                                          </p:val>
                                        </p:tav>
                                        <p:tav tm="100000">
                                          <p:val>
                                            <p:strVal val="#ppt_w"/>
                                          </p:val>
                                        </p:tav>
                                      </p:tavLst>
                                    </p:anim>
                                    <p:anim calcmode="lin" valueType="num">
                                      <p:cBhvr>
                                        <p:cTn id="8" dur="500" fill="hold"/>
                                        <p:tgtEl>
                                          <p:spTgt spid="8089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nodeType="clickEffect">
                                  <p:stCondLst>
                                    <p:cond delay="0"/>
                                  </p:stCondLst>
                                  <p:childTnLst>
                                    <p:set>
                                      <p:cBhvr>
                                        <p:cTn id="12" dur="1" fill="hold">
                                          <p:stCondLst>
                                            <p:cond delay="0"/>
                                          </p:stCondLst>
                                        </p:cTn>
                                        <p:tgtEl>
                                          <p:spTgt spid="80899">
                                            <p:txEl>
                                              <p:pRg st="0" end="0"/>
                                            </p:txEl>
                                          </p:spTgt>
                                        </p:tgtEl>
                                        <p:attrNameLst>
                                          <p:attrName>style.visibility</p:attrName>
                                        </p:attrNameLst>
                                      </p:cBhvr>
                                      <p:to>
                                        <p:strVal val="visible"/>
                                      </p:to>
                                    </p:set>
                                    <p:anim calcmode="lin" valueType="num">
                                      <p:cBhvr>
                                        <p:cTn id="13" dur="1000" fill="hold"/>
                                        <p:tgtEl>
                                          <p:spTgt spid="80899">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8089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80899">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nodeType="clickEffect">
                                  <p:stCondLst>
                                    <p:cond delay="1000"/>
                                  </p:stCondLst>
                                  <p:iterate type="wd">
                                    <p:tmPct val="50000"/>
                                  </p:iterate>
                                  <p:childTnLst>
                                    <p:set>
                                      <p:cBhvr>
                                        <p:cTn id="19" dur="1" fill="hold">
                                          <p:stCondLst>
                                            <p:cond delay="0"/>
                                          </p:stCondLst>
                                        </p:cTn>
                                        <p:tgtEl>
                                          <p:spTgt spid="80899">
                                            <p:txEl>
                                              <p:pRg st="2" end="2"/>
                                            </p:txEl>
                                          </p:spTgt>
                                        </p:tgtEl>
                                        <p:attrNameLst>
                                          <p:attrName>style.visibility</p:attrName>
                                        </p:attrNameLst>
                                      </p:cBhvr>
                                      <p:to>
                                        <p:strVal val="visible"/>
                                      </p:to>
                                    </p:set>
                                    <p:anim calcmode="discrete" valueType="clr">
                                      <p:cBhvr override="childStyle">
                                        <p:cTn id="20" dur="1000"/>
                                        <p:tgtEl>
                                          <p:spTgt spid="8089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1000"/>
                                        <p:tgtEl>
                                          <p:spTgt spid="80899">
                                            <p:txEl>
                                              <p:pRg st="2" end="2"/>
                                            </p:txEl>
                                          </p:spTgt>
                                        </p:tgtEl>
                                        <p:attrNameLst>
                                          <p:attrName>fillcolor</p:attrName>
                                        </p:attrNameLst>
                                      </p:cBhvr>
                                      <p:tavLst>
                                        <p:tav tm="0">
                                          <p:val>
                                            <p:clrVal>
                                              <a:schemeClr val="accent2"/>
                                            </p:clrVal>
                                          </p:val>
                                        </p:tav>
                                        <p:tav tm="50000">
                                          <p:val>
                                            <p:clrVal>
                                              <a:schemeClr val="hlink"/>
                                            </p:clrVal>
                                          </p:val>
                                        </p:tav>
                                      </p:tavLst>
                                    </p:anim>
                                    <p:set>
                                      <p:cBhvr>
                                        <p:cTn id="22" dur="1000"/>
                                        <p:tgtEl>
                                          <p:spTgt spid="80899">
                                            <p:txEl>
                                              <p:pRg st="2" end="2"/>
                                            </p:txEl>
                                          </p:spTgt>
                                        </p:tgtEl>
                                        <p:attrNameLst>
                                          <p:attrName>fill.type</p:attrName>
                                        </p:attrNameLst>
                                      </p:cBhvr>
                                      <p:to>
                                        <p:strVal val="solid"/>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0" presetClass="entr" presetSubtype="0" fill="hold" nodeType="clickEffect">
                                  <p:stCondLst>
                                    <p:cond delay="0"/>
                                  </p:stCondLst>
                                  <p:childTnLst>
                                    <p:set>
                                      <p:cBhvr>
                                        <p:cTn id="26" dur="1" fill="hold">
                                          <p:stCondLst>
                                            <p:cond delay="0"/>
                                          </p:stCondLst>
                                        </p:cTn>
                                        <p:tgtEl>
                                          <p:spTgt spid="80899">
                                            <p:txEl>
                                              <p:pRg st="3" end="3"/>
                                            </p:txEl>
                                          </p:spTgt>
                                        </p:tgtEl>
                                        <p:attrNameLst>
                                          <p:attrName>style.visibility</p:attrName>
                                        </p:attrNameLst>
                                      </p:cBhvr>
                                      <p:to>
                                        <p:strVal val="visible"/>
                                      </p:to>
                                    </p:set>
                                    <p:animEffect transition="in" filter="fade">
                                      <p:cBhvr>
                                        <p:cTn id="27" dur="800" decel="100000"/>
                                        <p:tgtEl>
                                          <p:spTgt spid="80899">
                                            <p:txEl>
                                              <p:pRg st="3" end="3"/>
                                            </p:txEl>
                                          </p:spTgt>
                                        </p:tgtEl>
                                      </p:cBhvr>
                                    </p:animEffect>
                                    <p:anim calcmode="lin" valueType="num">
                                      <p:cBhvr>
                                        <p:cTn id="28" dur="800" decel="100000" fill="hold"/>
                                        <p:tgtEl>
                                          <p:spTgt spid="80899">
                                            <p:txEl>
                                              <p:pRg st="3" end="3"/>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80899">
                                            <p:txEl>
                                              <p:pRg st="3" end="3"/>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80899">
                                            <p:txEl>
                                              <p:pRg st="3" end="3"/>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80899">
                                            <p:txEl>
                                              <p:pRg st="3" end="3"/>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80899">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481328"/>
            <a:ext cx="8507288" cy="4900000"/>
          </a:xfrm>
        </p:spPr>
        <p:txBody>
          <a:bodyPr>
            <a:normAutofit fontScale="77500" lnSpcReduction="20000"/>
          </a:bodyPr>
          <a:lstStyle/>
          <a:p>
            <a:r>
              <a:rPr lang="ru-RU" b="1" u="sng" dirty="0" smtClean="0">
                <a:solidFill>
                  <a:schemeClr val="accent3">
                    <a:lumMod val="50000"/>
                  </a:schemeClr>
                </a:solidFill>
              </a:rPr>
              <a:t>Функции</a:t>
            </a:r>
            <a:r>
              <a:rPr lang="ru-RU" b="1" u="sng" dirty="0">
                <a:solidFill>
                  <a:schemeClr val="accent3">
                    <a:lumMod val="50000"/>
                  </a:schemeClr>
                </a:solidFill>
              </a:rPr>
              <a:t>, связанные с возведением в степень и извлечением корня</a:t>
            </a:r>
            <a:r>
              <a:rPr lang="ru-RU" b="1" dirty="0">
                <a:solidFill>
                  <a:schemeClr val="accent3">
                    <a:lumMod val="50000"/>
                  </a:schemeClr>
                </a:solidFill>
              </a:rPr>
              <a:t>:</a:t>
            </a:r>
          </a:p>
          <a:p>
            <a:pPr lvl="1"/>
            <a:r>
              <a:rPr lang="ru-RU" dirty="0"/>
              <a:t>КОРЕНЬ;</a:t>
            </a:r>
          </a:p>
          <a:p>
            <a:pPr lvl="1"/>
            <a:r>
              <a:rPr lang="ru-RU" dirty="0"/>
              <a:t>СУММКВРАЗН;</a:t>
            </a:r>
          </a:p>
          <a:p>
            <a:pPr lvl="1"/>
            <a:r>
              <a:rPr lang="ru-RU" dirty="0"/>
              <a:t>СУММКВ;</a:t>
            </a:r>
          </a:p>
          <a:p>
            <a:pPr lvl="1"/>
            <a:r>
              <a:rPr lang="ru-RU" dirty="0"/>
              <a:t>СУММСУММКВ;</a:t>
            </a:r>
          </a:p>
          <a:p>
            <a:pPr lvl="1"/>
            <a:r>
              <a:rPr lang="ru-RU" dirty="0"/>
              <a:t>СУММРАЗНКВ.</a:t>
            </a:r>
          </a:p>
          <a:p>
            <a:r>
              <a:rPr lang="ru-RU" b="1" u="sng" dirty="0">
                <a:solidFill>
                  <a:schemeClr val="accent3">
                    <a:lumMod val="50000"/>
                  </a:schemeClr>
                </a:solidFill>
              </a:rPr>
              <a:t>Функции случайных чисел и возможных комбинаций:</a:t>
            </a:r>
          </a:p>
          <a:p>
            <a:pPr lvl="1"/>
            <a:r>
              <a:rPr lang="ru-RU" dirty="0"/>
              <a:t>СЛУЧМЕЖДУ;</a:t>
            </a:r>
          </a:p>
          <a:p>
            <a:pPr lvl="1"/>
            <a:r>
              <a:rPr lang="ru-RU" dirty="0"/>
              <a:t>СЛЧИС;</a:t>
            </a:r>
          </a:p>
          <a:p>
            <a:pPr lvl="1"/>
            <a:r>
              <a:rPr lang="ru-RU" dirty="0"/>
              <a:t>ЧИСЛКОМБ;</a:t>
            </a:r>
          </a:p>
          <a:p>
            <a:pPr lvl="1"/>
            <a:r>
              <a:rPr lang="ru-RU" dirty="0"/>
              <a:t>ФАКТР.</a:t>
            </a:r>
          </a:p>
          <a:p>
            <a:r>
              <a:rPr lang="ru-RU" b="1" u="sng" dirty="0">
                <a:solidFill>
                  <a:schemeClr val="accent3">
                    <a:lumMod val="50000"/>
                  </a:schemeClr>
                </a:solidFill>
              </a:rPr>
              <a:t>Функции, связанные с делением:</a:t>
            </a:r>
          </a:p>
          <a:p>
            <a:pPr lvl="1"/>
            <a:r>
              <a:rPr lang="ru-RU" dirty="0"/>
              <a:t>ЧАСТНОЕ;</a:t>
            </a:r>
          </a:p>
          <a:p>
            <a:pPr lvl="1"/>
            <a:r>
              <a:rPr lang="ru-RU" dirty="0"/>
              <a:t>ОСТАТ;</a:t>
            </a:r>
          </a:p>
          <a:p>
            <a:pPr lvl="1"/>
            <a:r>
              <a:rPr lang="ru-RU" dirty="0"/>
              <a:t>НОД;</a:t>
            </a:r>
          </a:p>
          <a:p>
            <a:pPr lvl="1"/>
            <a:r>
              <a:rPr lang="ru-RU" dirty="0"/>
              <a:t>НОК</a:t>
            </a:r>
            <a:r>
              <a:rPr lang="ru-RU" dirty="0" smtClean="0"/>
              <a:t>.</a:t>
            </a:r>
            <a:endParaRPr lang="ru-RU" dirty="0"/>
          </a:p>
        </p:txBody>
      </p:sp>
      <p:sp>
        <p:nvSpPr>
          <p:cNvPr id="3" name="Заголовок 2"/>
          <p:cNvSpPr>
            <a:spLocks noGrp="1"/>
          </p:cNvSpPr>
          <p:nvPr>
            <p:ph type="title"/>
          </p:nvPr>
        </p:nvSpPr>
        <p:spPr/>
        <p:txBody>
          <a:bodyPr/>
          <a:lstStyle/>
          <a:p>
            <a:r>
              <a:rPr lang="ru-RU" dirty="0" smtClean="0"/>
              <a:t>Математические функции</a:t>
            </a:r>
            <a:endParaRPr lang="ru-RU" dirty="0"/>
          </a:p>
        </p:txBody>
      </p:sp>
    </p:spTree>
    <p:extLst>
      <p:ext uri="{BB962C8B-B14F-4D97-AF65-F5344CB8AC3E}">
        <p14:creationId xmlns:p14="http://schemas.microsoft.com/office/powerpoint/2010/main" val="40762583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103" y="0"/>
            <a:ext cx="8229600" cy="1143000"/>
          </a:xfrm>
        </p:spPr>
        <p:txBody>
          <a:bodyPr/>
          <a:lstStyle/>
          <a:p>
            <a:pPr indent="714375" eaLnBrk="1" hangingPunct="1"/>
            <a:r>
              <a:rPr lang="ru-RU" altLang="ru-RU" dirty="0" smtClean="0"/>
              <a:t>Функция АСЧ</a:t>
            </a:r>
          </a:p>
        </p:txBody>
      </p:sp>
      <p:sp>
        <p:nvSpPr>
          <p:cNvPr id="80899" name="Rectangle 3"/>
          <p:cNvSpPr>
            <a:spLocks noGrp="1" noChangeArrowheads="1"/>
          </p:cNvSpPr>
          <p:nvPr>
            <p:ph type="body" idx="1"/>
          </p:nvPr>
        </p:nvSpPr>
        <p:spPr>
          <a:xfrm>
            <a:off x="179512" y="1268760"/>
            <a:ext cx="8964488" cy="4411662"/>
          </a:xfrm>
        </p:spPr>
        <p:txBody>
          <a:bodyPr/>
          <a:lstStyle/>
          <a:p>
            <a:pPr algn="just"/>
            <a:r>
              <a:rPr lang="ru-RU" altLang="ru-RU" sz="2600" dirty="0">
                <a:latin typeface="Cambria" pitchFamily="18" charset="0"/>
              </a:rPr>
              <a:t>С помощью этой функции вычисляются </a:t>
            </a:r>
            <a:r>
              <a:rPr lang="ru-RU" sz="2600" dirty="0" smtClean="0">
                <a:latin typeface="Cambria" pitchFamily="18" charset="0"/>
              </a:rPr>
              <a:t>величины </a:t>
            </a:r>
            <a:r>
              <a:rPr lang="ru-RU" sz="2600" dirty="0">
                <a:latin typeface="Cambria" pitchFamily="18" charset="0"/>
              </a:rPr>
              <a:t>амортизации для каждого отчетного периода</a:t>
            </a:r>
            <a:r>
              <a:rPr lang="ru-RU" sz="2600" dirty="0" smtClean="0">
                <a:latin typeface="Cambria" pitchFamily="18" charset="0"/>
              </a:rPr>
              <a:t>.</a:t>
            </a:r>
            <a:endParaRPr lang="ru-RU" sz="2600" dirty="0">
              <a:latin typeface="Cambria" pitchFamily="18" charset="0"/>
            </a:endParaRPr>
          </a:p>
          <a:p>
            <a:pPr algn="just">
              <a:lnSpc>
                <a:spcPct val="90000"/>
              </a:lnSpc>
            </a:pPr>
            <a:endParaRPr lang="ru-RU" altLang="ru-RU" sz="2600" dirty="0">
              <a:latin typeface="Cambria" pitchFamily="18" charset="0"/>
            </a:endParaRPr>
          </a:p>
          <a:p>
            <a:pPr eaLnBrk="1" hangingPunct="1">
              <a:lnSpc>
                <a:spcPct val="90000"/>
              </a:lnSpc>
              <a:buFont typeface="Wingdings" pitchFamily="2" charset="2"/>
              <a:buNone/>
            </a:pPr>
            <a:r>
              <a:rPr lang="ru-RU" altLang="ru-RU" b="1" dirty="0" smtClean="0"/>
              <a:t>Синтаксис функции:</a:t>
            </a:r>
          </a:p>
          <a:p>
            <a:pPr algn="ctr" eaLnBrk="1" hangingPunct="1">
              <a:lnSpc>
                <a:spcPct val="90000"/>
              </a:lnSpc>
              <a:buFont typeface="Wingdings" pitchFamily="2" charset="2"/>
              <a:buNone/>
            </a:pPr>
            <a:r>
              <a:rPr lang="ru-RU" altLang="ru-RU" b="1" dirty="0">
                <a:solidFill>
                  <a:srgbClr val="CC0066"/>
                </a:solidFill>
              </a:rPr>
              <a:t>=</a:t>
            </a:r>
            <a:r>
              <a:rPr lang="ru-RU" altLang="ru-RU" b="1" dirty="0" smtClean="0">
                <a:solidFill>
                  <a:srgbClr val="CC0066"/>
                </a:solidFill>
              </a:rPr>
              <a:t>АСЧ(</a:t>
            </a:r>
            <a:r>
              <a:rPr lang="ru-RU" altLang="ru-RU" b="1" dirty="0" err="1" smtClean="0">
                <a:solidFill>
                  <a:srgbClr val="CC0066"/>
                </a:solidFill>
              </a:rPr>
              <a:t>нач_стоимость;остат_стоим</a:t>
            </a:r>
            <a:r>
              <a:rPr lang="ru-RU" altLang="ru-RU" b="1" dirty="0" smtClean="0">
                <a:solidFill>
                  <a:srgbClr val="CC0066"/>
                </a:solidFill>
              </a:rPr>
              <a:t>;</a:t>
            </a:r>
          </a:p>
          <a:p>
            <a:pPr algn="ctr" eaLnBrk="1" hangingPunct="1">
              <a:lnSpc>
                <a:spcPct val="90000"/>
              </a:lnSpc>
              <a:buFont typeface="Wingdings" pitchFamily="2" charset="2"/>
              <a:buNone/>
            </a:pPr>
            <a:r>
              <a:rPr lang="ru-RU" altLang="ru-RU" b="1" dirty="0" smtClean="0">
                <a:solidFill>
                  <a:srgbClr val="CC0066"/>
                </a:solidFill>
              </a:rPr>
              <a:t>время_экспл;период)</a:t>
            </a:r>
            <a:endParaRPr lang="ru-RU" altLang="ru-RU" b="1" dirty="0">
              <a:solidFill>
                <a:srgbClr val="CC0066"/>
              </a:solidFill>
            </a:endParaRPr>
          </a:p>
        </p:txBody>
      </p:sp>
    </p:spTree>
    <p:extLst>
      <p:ext uri="{BB962C8B-B14F-4D97-AF65-F5344CB8AC3E}">
        <p14:creationId xmlns:p14="http://schemas.microsoft.com/office/powerpoint/2010/main" val="11775664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p:cTn id="7" dur="500" fill="hold"/>
                                        <p:tgtEl>
                                          <p:spTgt spid="80898"/>
                                        </p:tgtEl>
                                        <p:attrNameLst>
                                          <p:attrName>ppt_w</p:attrName>
                                        </p:attrNameLst>
                                      </p:cBhvr>
                                      <p:tavLst>
                                        <p:tav tm="0">
                                          <p:val>
                                            <p:fltVal val="0"/>
                                          </p:val>
                                        </p:tav>
                                        <p:tav tm="100000">
                                          <p:val>
                                            <p:strVal val="#ppt_w"/>
                                          </p:val>
                                        </p:tav>
                                      </p:tavLst>
                                    </p:anim>
                                    <p:anim calcmode="lin" valueType="num">
                                      <p:cBhvr>
                                        <p:cTn id="8" dur="500" fill="hold"/>
                                        <p:tgtEl>
                                          <p:spTgt spid="8089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nodeType="clickEffect">
                                  <p:stCondLst>
                                    <p:cond delay="0"/>
                                  </p:stCondLst>
                                  <p:childTnLst>
                                    <p:set>
                                      <p:cBhvr>
                                        <p:cTn id="12" dur="1" fill="hold">
                                          <p:stCondLst>
                                            <p:cond delay="0"/>
                                          </p:stCondLst>
                                        </p:cTn>
                                        <p:tgtEl>
                                          <p:spTgt spid="80899">
                                            <p:txEl>
                                              <p:pRg st="0" end="0"/>
                                            </p:txEl>
                                          </p:spTgt>
                                        </p:tgtEl>
                                        <p:attrNameLst>
                                          <p:attrName>style.visibility</p:attrName>
                                        </p:attrNameLst>
                                      </p:cBhvr>
                                      <p:to>
                                        <p:strVal val="visible"/>
                                      </p:to>
                                    </p:set>
                                    <p:anim calcmode="lin" valueType="num">
                                      <p:cBhvr>
                                        <p:cTn id="13" dur="1000" fill="hold"/>
                                        <p:tgtEl>
                                          <p:spTgt spid="80899">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8089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80899">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nodeType="clickEffect">
                                  <p:stCondLst>
                                    <p:cond delay="1000"/>
                                  </p:stCondLst>
                                  <p:iterate type="wd">
                                    <p:tmPct val="50000"/>
                                  </p:iterate>
                                  <p:childTnLst>
                                    <p:set>
                                      <p:cBhvr>
                                        <p:cTn id="19" dur="1" fill="hold">
                                          <p:stCondLst>
                                            <p:cond delay="0"/>
                                          </p:stCondLst>
                                        </p:cTn>
                                        <p:tgtEl>
                                          <p:spTgt spid="80899">
                                            <p:txEl>
                                              <p:pRg st="2" end="2"/>
                                            </p:txEl>
                                          </p:spTgt>
                                        </p:tgtEl>
                                        <p:attrNameLst>
                                          <p:attrName>style.visibility</p:attrName>
                                        </p:attrNameLst>
                                      </p:cBhvr>
                                      <p:to>
                                        <p:strVal val="visible"/>
                                      </p:to>
                                    </p:set>
                                    <p:anim calcmode="discrete" valueType="clr">
                                      <p:cBhvr override="childStyle">
                                        <p:cTn id="20" dur="1000"/>
                                        <p:tgtEl>
                                          <p:spTgt spid="8089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1000"/>
                                        <p:tgtEl>
                                          <p:spTgt spid="80899">
                                            <p:txEl>
                                              <p:pRg st="2" end="2"/>
                                            </p:txEl>
                                          </p:spTgt>
                                        </p:tgtEl>
                                        <p:attrNameLst>
                                          <p:attrName>fillcolor</p:attrName>
                                        </p:attrNameLst>
                                      </p:cBhvr>
                                      <p:tavLst>
                                        <p:tav tm="0">
                                          <p:val>
                                            <p:clrVal>
                                              <a:schemeClr val="accent2"/>
                                            </p:clrVal>
                                          </p:val>
                                        </p:tav>
                                        <p:tav tm="50000">
                                          <p:val>
                                            <p:clrVal>
                                              <a:schemeClr val="hlink"/>
                                            </p:clrVal>
                                          </p:val>
                                        </p:tav>
                                      </p:tavLst>
                                    </p:anim>
                                    <p:set>
                                      <p:cBhvr>
                                        <p:cTn id="22" dur="1000"/>
                                        <p:tgtEl>
                                          <p:spTgt spid="80899">
                                            <p:txEl>
                                              <p:pRg st="2" end="2"/>
                                            </p:txEl>
                                          </p:spTgt>
                                        </p:tgtEl>
                                        <p:attrNameLst>
                                          <p:attrName>fill.type</p:attrName>
                                        </p:attrNameLst>
                                      </p:cBhvr>
                                      <p:to>
                                        <p:strVal val="solid"/>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0" presetClass="entr" presetSubtype="0" fill="hold" nodeType="clickEffect">
                                  <p:stCondLst>
                                    <p:cond delay="0"/>
                                  </p:stCondLst>
                                  <p:childTnLst>
                                    <p:set>
                                      <p:cBhvr>
                                        <p:cTn id="26" dur="1" fill="hold">
                                          <p:stCondLst>
                                            <p:cond delay="0"/>
                                          </p:stCondLst>
                                        </p:cTn>
                                        <p:tgtEl>
                                          <p:spTgt spid="80899">
                                            <p:txEl>
                                              <p:pRg st="3" end="3"/>
                                            </p:txEl>
                                          </p:spTgt>
                                        </p:tgtEl>
                                        <p:attrNameLst>
                                          <p:attrName>style.visibility</p:attrName>
                                        </p:attrNameLst>
                                      </p:cBhvr>
                                      <p:to>
                                        <p:strVal val="visible"/>
                                      </p:to>
                                    </p:set>
                                    <p:animEffect transition="in" filter="fade">
                                      <p:cBhvr>
                                        <p:cTn id="27" dur="800" decel="100000"/>
                                        <p:tgtEl>
                                          <p:spTgt spid="80899">
                                            <p:txEl>
                                              <p:pRg st="3" end="3"/>
                                            </p:txEl>
                                          </p:spTgt>
                                        </p:tgtEl>
                                      </p:cBhvr>
                                    </p:animEffect>
                                    <p:anim calcmode="lin" valueType="num">
                                      <p:cBhvr>
                                        <p:cTn id="28" dur="800" decel="100000" fill="hold"/>
                                        <p:tgtEl>
                                          <p:spTgt spid="80899">
                                            <p:txEl>
                                              <p:pRg st="3" end="3"/>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80899">
                                            <p:txEl>
                                              <p:pRg st="3" end="3"/>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80899">
                                            <p:txEl>
                                              <p:pRg st="3" end="3"/>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80899">
                                            <p:txEl>
                                              <p:pRg st="3" end="3"/>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80899">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nodeType="clickEffect">
                                  <p:stCondLst>
                                    <p:cond delay="0"/>
                                  </p:stCondLst>
                                  <p:childTnLst>
                                    <p:set>
                                      <p:cBhvr>
                                        <p:cTn id="36" dur="1" fill="hold">
                                          <p:stCondLst>
                                            <p:cond delay="0"/>
                                          </p:stCondLst>
                                        </p:cTn>
                                        <p:tgtEl>
                                          <p:spTgt spid="80899">
                                            <p:txEl>
                                              <p:pRg st="4" end="4"/>
                                            </p:txEl>
                                          </p:spTgt>
                                        </p:tgtEl>
                                        <p:attrNameLst>
                                          <p:attrName>style.visibility</p:attrName>
                                        </p:attrNameLst>
                                      </p:cBhvr>
                                      <p:to>
                                        <p:strVal val="visible"/>
                                      </p:to>
                                    </p:set>
                                    <p:animEffect transition="in" filter="fade">
                                      <p:cBhvr>
                                        <p:cTn id="37" dur="800" decel="100000"/>
                                        <p:tgtEl>
                                          <p:spTgt spid="80899">
                                            <p:txEl>
                                              <p:pRg st="4" end="4"/>
                                            </p:txEl>
                                          </p:spTgt>
                                        </p:tgtEl>
                                      </p:cBhvr>
                                    </p:animEffect>
                                    <p:anim calcmode="lin" valueType="num">
                                      <p:cBhvr>
                                        <p:cTn id="38" dur="800" decel="100000" fill="hold"/>
                                        <p:tgtEl>
                                          <p:spTgt spid="80899">
                                            <p:txEl>
                                              <p:pRg st="4" end="4"/>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80899">
                                            <p:txEl>
                                              <p:pRg st="4" end="4"/>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80899">
                                            <p:txEl>
                                              <p:pRg st="4" end="4"/>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80899">
                                            <p:txEl>
                                              <p:pRg st="4" end="4"/>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80899">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ru-RU" altLang="ru-RU" smtClean="0"/>
              <a:t>Задача</a:t>
            </a:r>
          </a:p>
        </p:txBody>
      </p:sp>
      <p:sp>
        <p:nvSpPr>
          <p:cNvPr id="81923" name="Rectangle 3"/>
          <p:cNvSpPr>
            <a:spLocks noGrp="1" noChangeArrowheads="1"/>
          </p:cNvSpPr>
          <p:nvPr>
            <p:ph type="body" idx="1"/>
          </p:nvPr>
        </p:nvSpPr>
        <p:spPr>
          <a:xfrm>
            <a:off x="323528" y="1481328"/>
            <a:ext cx="8640960" cy="4525963"/>
          </a:xfrm>
        </p:spPr>
        <p:txBody>
          <a:bodyPr/>
          <a:lstStyle/>
          <a:p>
            <a:pPr algn="just" eaLnBrk="1" hangingPunct="1">
              <a:buFont typeface="Wingdings" pitchFamily="2" charset="2"/>
              <a:buNone/>
            </a:pPr>
            <a:r>
              <a:rPr lang="ru-RU" altLang="ru-RU" dirty="0" smtClean="0">
                <a:latin typeface="Cambria" pitchFamily="18" charset="0"/>
              </a:rPr>
              <a:t>Рассчитать ежегодные амортизационные отчисления на оборудования начальной стоимостью 800 000 руб., если срок эксплуатации 10 лет, а остаточная стоимость 500 000 руб.</a:t>
            </a:r>
          </a:p>
        </p:txBody>
      </p:sp>
    </p:spTree>
    <p:extLst>
      <p:ext uri="{BB962C8B-B14F-4D97-AF65-F5344CB8AC3E}">
        <p14:creationId xmlns:p14="http://schemas.microsoft.com/office/powerpoint/2010/main" val="13978318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p:cTn id="7" dur="1000" fill="hold"/>
                                        <p:tgtEl>
                                          <p:spTgt spid="81922"/>
                                        </p:tgtEl>
                                        <p:attrNameLst>
                                          <p:attrName>ppt_x</p:attrName>
                                        </p:attrNameLst>
                                      </p:cBhvr>
                                      <p:tavLst>
                                        <p:tav tm="0">
                                          <p:val>
                                            <p:strVal val="#ppt_x-.2"/>
                                          </p:val>
                                        </p:tav>
                                        <p:tav tm="100000">
                                          <p:val>
                                            <p:strVal val="#ppt_x"/>
                                          </p:val>
                                        </p:tav>
                                      </p:tavLst>
                                    </p:anim>
                                    <p:anim calcmode="lin" valueType="num">
                                      <p:cBhvr>
                                        <p:cTn id="8" dur="1000" fill="hold"/>
                                        <p:tgtEl>
                                          <p:spTgt spid="819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819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0" presetClass="entr" presetSubtype="0" fill="hold" grpId="0" nodeType="clickEffect">
                                  <p:stCondLst>
                                    <p:cond delay="0"/>
                                  </p:stCondLst>
                                  <p:childTnLst>
                                    <p:set>
                                      <p:cBhvr>
                                        <p:cTn id="13" dur="1" fill="hold">
                                          <p:stCondLst>
                                            <p:cond delay="0"/>
                                          </p:stCondLst>
                                        </p:cTn>
                                        <p:tgtEl>
                                          <p:spTgt spid="81923">
                                            <p:txEl>
                                              <p:pRg st="0" end="0"/>
                                            </p:txEl>
                                          </p:spTgt>
                                        </p:tgtEl>
                                        <p:attrNameLst>
                                          <p:attrName>style.visibility</p:attrName>
                                        </p:attrNameLst>
                                      </p:cBhvr>
                                      <p:to>
                                        <p:strVal val="visible"/>
                                      </p:to>
                                    </p:set>
                                    <p:animEffect transition="in" filter="fade">
                                      <p:cBhvr>
                                        <p:cTn id="14" dur="800" decel="100000"/>
                                        <p:tgtEl>
                                          <p:spTgt spid="81923">
                                            <p:txEl>
                                              <p:pRg st="0" end="0"/>
                                            </p:txEl>
                                          </p:spTgt>
                                        </p:tgtEl>
                                      </p:cBhvr>
                                    </p:animEffect>
                                    <p:anim calcmode="lin" valueType="num">
                                      <p:cBhvr>
                                        <p:cTn id="15" dur="800" decel="100000" fill="hold"/>
                                        <p:tgtEl>
                                          <p:spTgt spid="81923">
                                            <p:txEl>
                                              <p:pRg st="0" end="0"/>
                                            </p:txEl>
                                          </p:spTgt>
                                        </p:tgtEl>
                                        <p:attrNameLst>
                                          <p:attrName>style.rotation</p:attrName>
                                        </p:attrNameLst>
                                      </p:cBhvr>
                                      <p:tavLst>
                                        <p:tav tm="0">
                                          <p:val>
                                            <p:fltVal val="-90"/>
                                          </p:val>
                                        </p:tav>
                                        <p:tav tm="100000">
                                          <p:val>
                                            <p:fltVal val="0"/>
                                          </p:val>
                                        </p:tav>
                                      </p:tavLst>
                                    </p:anim>
                                    <p:anim calcmode="lin" valueType="num">
                                      <p:cBhvr>
                                        <p:cTn id="16" dur="800" decel="100000" fill="hold"/>
                                        <p:tgtEl>
                                          <p:spTgt spid="81923">
                                            <p:txEl>
                                              <p:pRg st="0" end="0"/>
                                            </p:txEl>
                                          </p:spTgt>
                                        </p:tgtEl>
                                        <p:attrNameLst>
                                          <p:attrName>ppt_x</p:attrName>
                                        </p:attrNameLst>
                                      </p:cBhvr>
                                      <p:tavLst>
                                        <p:tav tm="0">
                                          <p:val>
                                            <p:strVal val="#ppt_x+0.4"/>
                                          </p:val>
                                        </p:tav>
                                        <p:tav tm="100000">
                                          <p:val>
                                            <p:strVal val="#ppt_x-0.05"/>
                                          </p:val>
                                        </p:tav>
                                      </p:tavLst>
                                    </p:anim>
                                    <p:anim calcmode="lin" valueType="num">
                                      <p:cBhvr>
                                        <p:cTn id="17" dur="800" decel="100000" fill="hold"/>
                                        <p:tgtEl>
                                          <p:spTgt spid="81923">
                                            <p:txEl>
                                              <p:pRg st="0" end="0"/>
                                            </p:txEl>
                                          </p:spTgt>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81923">
                                            <p:txEl>
                                              <p:pRg st="0" end="0"/>
                                            </p:txEl>
                                          </p:spTgt>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81923">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0"/>
            <a:ext cx="8229600" cy="1143000"/>
          </a:xfrm>
        </p:spPr>
        <p:txBody>
          <a:bodyPr/>
          <a:lstStyle/>
          <a:p>
            <a:pPr indent="714375" eaLnBrk="1" hangingPunct="1"/>
            <a:r>
              <a:rPr lang="ru-RU" altLang="ru-RU" dirty="0" smtClean="0"/>
              <a:t>Решение 1</a:t>
            </a:r>
          </a:p>
        </p:txBody>
      </p:sp>
      <p:sp>
        <p:nvSpPr>
          <p:cNvPr id="82947" name="Rectangle 3"/>
          <p:cNvSpPr>
            <a:spLocks noGrp="1" noChangeArrowheads="1"/>
          </p:cNvSpPr>
          <p:nvPr>
            <p:ph type="body" idx="1"/>
          </p:nvPr>
        </p:nvSpPr>
        <p:spPr>
          <a:xfrm>
            <a:off x="179512" y="1481328"/>
            <a:ext cx="8784976" cy="4525963"/>
          </a:xfrm>
        </p:spPr>
        <p:txBody>
          <a:bodyPr/>
          <a:lstStyle/>
          <a:p>
            <a:pPr algn="just" eaLnBrk="1" hangingPunct="1">
              <a:buFont typeface="Wingdings" pitchFamily="2" charset="2"/>
              <a:buNone/>
            </a:pPr>
            <a:r>
              <a:rPr lang="ru-RU" altLang="ru-RU" dirty="0" smtClean="0">
                <a:latin typeface="Cambria" pitchFamily="18" charset="0"/>
              </a:rPr>
              <a:t>При равномерном методе расчета амортизационные отчисления составят:</a:t>
            </a:r>
          </a:p>
          <a:p>
            <a:pPr eaLnBrk="1" hangingPunct="1">
              <a:buFont typeface="Wingdings" pitchFamily="2" charset="2"/>
              <a:buNone/>
            </a:pPr>
            <a:endParaRPr lang="ru-RU" altLang="ru-RU" sz="1050" dirty="0" smtClean="0"/>
          </a:p>
          <a:p>
            <a:pPr algn="ctr" eaLnBrk="1" hangingPunct="1">
              <a:buFont typeface="Wingdings" pitchFamily="2" charset="2"/>
              <a:buNone/>
            </a:pPr>
            <a:r>
              <a:rPr lang="ru-RU" altLang="ru-RU" b="1" dirty="0" smtClean="0">
                <a:latin typeface="Calibri" pitchFamily="34" charset="0"/>
              </a:rPr>
              <a:t>=АПЛ (800000;500000;10) = 30000 тыс. руб.</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212976"/>
            <a:ext cx="5184576" cy="2866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919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p:cTn id="7" dur="1000" fill="hold"/>
                                        <p:tgtEl>
                                          <p:spTgt spid="82946"/>
                                        </p:tgtEl>
                                        <p:attrNameLst>
                                          <p:attrName>ppt_x</p:attrName>
                                        </p:attrNameLst>
                                      </p:cBhvr>
                                      <p:tavLst>
                                        <p:tav tm="0">
                                          <p:val>
                                            <p:strVal val="#ppt_x-.2"/>
                                          </p:val>
                                        </p:tav>
                                        <p:tav tm="100000">
                                          <p:val>
                                            <p:strVal val="#ppt_x"/>
                                          </p:val>
                                        </p:tav>
                                      </p:tavLst>
                                    </p:anim>
                                    <p:anim calcmode="lin" valueType="num">
                                      <p:cBhvr>
                                        <p:cTn id="8" dur="1000" fill="hold"/>
                                        <p:tgtEl>
                                          <p:spTgt spid="829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829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82947">
                                            <p:txEl>
                                              <p:pRg st="0" end="0"/>
                                            </p:txEl>
                                          </p:spTgt>
                                        </p:tgtEl>
                                        <p:attrNameLst>
                                          <p:attrName>style.visibility</p:attrName>
                                        </p:attrNameLst>
                                      </p:cBhvr>
                                      <p:to>
                                        <p:strVal val="visible"/>
                                      </p:to>
                                    </p:set>
                                    <p:anim calcmode="discrete" valueType="clr">
                                      <p:cBhvr override="childStyle">
                                        <p:cTn id="14" dur="80"/>
                                        <p:tgtEl>
                                          <p:spTgt spid="829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82947">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82947">
                                            <p:txEl>
                                              <p:pRg st="0" end="0"/>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82947">
                                            <p:txEl>
                                              <p:pRg st="2" end="2"/>
                                            </p:txEl>
                                          </p:spTgt>
                                        </p:tgtEl>
                                        <p:attrNameLst>
                                          <p:attrName>style.visibility</p:attrName>
                                        </p:attrNameLst>
                                      </p:cBhvr>
                                      <p:to>
                                        <p:strVal val="visible"/>
                                      </p:to>
                                    </p:set>
                                    <p:anim calcmode="discrete" valueType="clr">
                                      <p:cBhvr override="childStyle">
                                        <p:cTn id="21" dur="80"/>
                                        <p:tgtEl>
                                          <p:spTgt spid="8294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8294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8294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p:bldP spid="8294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0"/>
            <a:ext cx="8229600" cy="1143000"/>
          </a:xfrm>
        </p:spPr>
        <p:txBody>
          <a:bodyPr/>
          <a:lstStyle/>
          <a:p>
            <a:pPr indent="714375" eaLnBrk="1" hangingPunct="1"/>
            <a:r>
              <a:rPr lang="ru-RU" altLang="ru-RU" dirty="0" smtClean="0"/>
              <a:t>Решение 2</a:t>
            </a:r>
          </a:p>
        </p:txBody>
      </p:sp>
      <p:sp>
        <p:nvSpPr>
          <p:cNvPr id="82947" name="Rectangle 3"/>
          <p:cNvSpPr>
            <a:spLocks noGrp="1" noChangeArrowheads="1"/>
          </p:cNvSpPr>
          <p:nvPr>
            <p:ph type="body" idx="1"/>
          </p:nvPr>
        </p:nvSpPr>
        <p:spPr>
          <a:xfrm>
            <a:off x="179512" y="1196752"/>
            <a:ext cx="8784976" cy="4525963"/>
          </a:xfrm>
        </p:spPr>
        <p:txBody>
          <a:bodyPr/>
          <a:lstStyle/>
          <a:p>
            <a:pPr algn="just" eaLnBrk="1" hangingPunct="1">
              <a:buFont typeface="Wingdings" pitchFamily="2" charset="2"/>
              <a:buNone/>
            </a:pPr>
            <a:r>
              <a:rPr lang="ru-RU" altLang="ru-RU" dirty="0" smtClean="0">
                <a:latin typeface="Cambria" pitchFamily="18" charset="0"/>
              </a:rPr>
              <a:t>При неравномерном методе расчета за каждый период амортизации составит:</a:t>
            </a:r>
          </a:p>
          <a:p>
            <a:pPr algn="ctr" eaLnBrk="1" hangingPunct="1">
              <a:buFont typeface="Wingdings" pitchFamily="2" charset="2"/>
              <a:buNone/>
            </a:pPr>
            <a:r>
              <a:rPr lang="ru-RU" altLang="ru-RU" b="1" dirty="0" smtClean="0">
                <a:latin typeface="Calibri" pitchFamily="34" charset="0"/>
              </a:rPr>
              <a:t>=АСЧ (800000;500000;10;</a:t>
            </a:r>
            <a:r>
              <a:rPr lang="en-US" altLang="ru-RU" b="1" dirty="0" smtClean="0">
                <a:latin typeface="Calibri" pitchFamily="34" charset="0"/>
              </a:rPr>
              <a:t>1</a:t>
            </a:r>
            <a:r>
              <a:rPr lang="ru-RU" altLang="ru-RU" b="1" dirty="0" smtClean="0">
                <a:latin typeface="Calibri" pitchFamily="34" charset="0"/>
              </a:rPr>
              <a:t>)</a:t>
            </a:r>
            <a:r>
              <a:rPr lang="en-US" altLang="ru-RU" b="1" dirty="0" smtClean="0">
                <a:latin typeface="Calibri" pitchFamily="34" charset="0"/>
              </a:rPr>
              <a:t> =54</a:t>
            </a:r>
            <a:r>
              <a:rPr lang="ru-RU" altLang="ru-RU" b="1" dirty="0" smtClean="0">
                <a:latin typeface="Calibri" pitchFamily="34" charset="0"/>
              </a:rPr>
              <a:t> </a:t>
            </a:r>
            <a:r>
              <a:rPr lang="en-US" altLang="ru-RU" b="1" dirty="0" smtClean="0">
                <a:latin typeface="Calibri" pitchFamily="34" charset="0"/>
              </a:rPr>
              <a:t>545</a:t>
            </a:r>
            <a:r>
              <a:rPr lang="ru-RU" altLang="ru-RU" b="1" dirty="0" smtClean="0">
                <a:latin typeface="Calibri" pitchFamily="34" charset="0"/>
              </a:rPr>
              <a:t>руб.</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708920"/>
            <a:ext cx="5400600" cy="3739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6706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p:cTn id="7" dur="1000" fill="hold"/>
                                        <p:tgtEl>
                                          <p:spTgt spid="82946"/>
                                        </p:tgtEl>
                                        <p:attrNameLst>
                                          <p:attrName>ppt_x</p:attrName>
                                        </p:attrNameLst>
                                      </p:cBhvr>
                                      <p:tavLst>
                                        <p:tav tm="0">
                                          <p:val>
                                            <p:strVal val="#ppt_x-.2"/>
                                          </p:val>
                                        </p:tav>
                                        <p:tav tm="100000">
                                          <p:val>
                                            <p:strVal val="#ppt_x"/>
                                          </p:val>
                                        </p:tav>
                                      </p:tavLst>
                                    </p:anim>
                                    <p:anim calcmode="lin" valueType="num">
                                      <p:cBhvr>
                                        <p:cTn id="8" dur="1000" fill="hold"/>
                                        <p:tgtEl>
                                          <p:spTgt spid="829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829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82947">
                                            <p:txEl>
                                              <p:pRg st="0" end="0"/>
                                            </p:txEl>
                                          </p:spTgt>
                                        </p:tgtEl>
                                        <p:attrNameLst>
                                          <p:attrName>style.visibility</p:attrName>
                                        </p:attrNameLst>
                                      </p:cBhvr>
                                      <p:to>
                                        <p:strVal val="visible"/>
                                      </p:to>
                                    </p:set>
                                    <p:anim calcmode="discrete" valueType="clr">
                                      <p:cBhvr override="childStyle">
                                        <p:cTn id="14" dur="80"/>
                                        <p:tgtEl>
                                          <p:spTgt spid="829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82947">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82947">
                                            <p:txEl>
                                              <p:pRg st="0" end="0"/>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82947">
                                            <p:txEl>
                                              <p:pRg st="1" end="1"/>
                                            </p:txEl>
                                          </p:spTgt>
                                        </p:tgtEl>
                                        <p:attrNameLst>
                                          <p:attrName>style.visibility</p:attrName>
                                        </p:attrNameLst>
                                      </p:cBhvr>
                                      <p:to>
                                        <p:strVal val="visible"/>
                                      </p:to>
                                    </p:set>
                                    <p:anim calcmode="discrete" valueType="clr">
                                      <p:cBhvr override="childStyle">
                                        <p:cTn id="21" dur="80"/>
                                        <p:tgtEl>
                                          <p:spTgt spid="8294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82947">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82947">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p:bldP spid="8294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481328"/>
            <a:ext cx="8507288" cy="4525963"/>
          </a:xfrm>
        </p:spPr>
        <p:txBody>
          <a:bodyPr>
            <a:normAutofit/>
          </a:bodyPr>
          <a:lstStyle/>
          <a:p>
            <a:r>
              <a:rPr lang="ru-RU" sz="2100" b="1" u="sng" dirty="0" smtClean="0">
                <a:solidFill>
                  <a:schemeClr val="accent3">
                    <a:lumMod val="50000"/>
                  </a:schemeClr>
                </a:solidFill>
              </a:rPr>
              <a:t>Преобразование </a:t>
            </a:r>
            <a:r>
              <a:rPr lang="ru-RU" sz="2100" b="1" u="sng" dirty="0">
                <a:solidFill>
                  <a:schemeClr val="accent3">
                    <a:lumMod val="50000"/>
                  </a:schemeClr>
                </a:solidFill>
              </a:rPr>
              <a:t>чисел</a:t>
            </a:r>
            <a:r>
              <a:rPr lang="ru-RU" sz="2100" b="1" dirty="0">
                <a:solidFill>
                  <a:schemeClr val="accent3">
                    <a:lumMod val="50000"/>
                  </a:schemeClr>
                </a:solidFill>
              </a:rPr>
              <a:t>:</a:t>
            </a:r>
          </a:p>
          <a:p>
            <a:pPr lvl="1"/>
            <a:r>
              <a:rPr lang="ru-RU" sz="1800" dirty="0"/>
              <a:t>ABS;</a:t>
            </a:r>
          </a:p>
          <a:p>
            <a:pPr lvl="1"/>
            <a:r>
              <a:rPr lang="ru-RU" sz="1800" dirty="0"/>
              <a:t>РИМСКОЕ</a:t>
            </a:r>
            <a:r>
              <a:rPr lang="ru-RU" sz="2000" dirty="0"/>
              <a:t>.</a:t>
            </a:r>
          </a:p>
          <a:p>
            <a:r>
              <a:rPr lang="ru-RU" sz="2100" b="1" u="sng" dirty="0">
                <a:solidFill>
                  <a:schemeClr val="accent3">
                    <a:lumMod val="50000"/>
                  </a:schemeClr>
                </a:solidFill>
              </a:rPr>
              <a:t>Иные функции:</a:t>
            </a:r>
          </a:p>
          <a:p>
            <a:pPr lvl="1"/>
            <a:r>
              <a:rPr lang="ru-RU" sz="1800" dirty="0"/>
              <a:t>ЗНАК;</a:t>
            </a:r>
          </a:p>
          <a:p>
            <a:pPr lvl="1"/>
            <a:r>
              <a:rPr lang="ru-RU" sz="1800" dirty="0"/>
              <a:t>Число ПИ;</a:t>
            </a:r>
          </a:p>
          <a:p>
            <a:pPr lvl="1"/>
            <a:r>
              <a:rPr lang="ru-RU" sz="1800" dirty="0"/>
              <a:t>ПРОИЗВЕД.</a:t>
            </a:r>
          </a:p>
          <a:p>
            <a:r>
              <a:rPr lang="ru-RU" sz="2100" b="1" u="sng" dirty="0">
                <a:solidFill>
                  <a:schemeClr val="accent3">
                    <a:lumMod val="50000"/>
                  </a:schemeClr>
                </a:solidFill>
              </a:rPr>
              <a:t>Функция ПРОМЕЖУТОЧНЫЕ.ИТОГИ</a:t>
            </a:r>
            <a:r>
              <a:rPr lang="ru-RU" sz="2100" b="1" u="sng" dirty="0" smtClean="0">
                <a:solidFill>
                  <a:schemeClr val="accent3">
                    <a:lumMod val="50000"/>
                  </a:schemeClr>
                </a:solidFill>
              </a:rPr>
              <a:t>.</a:t>
            </a:r>
          </a:p>
          <a:p>
            <a:r>
              <a:rPr lang="ru-RU" sz="2100" b="1" u="sng" dirty="0" smtClean="0">
                <a:solidFill>
                  <a:schemeClr val="accent3">
                    <a:lumMod val="50000"/>
                  </a:schemeClr>
                </a:solidFill>
              </a:rPr>
              <a:t>Тригонометрические функции</a:t>
            </a:r>
            <a:endParaRPr lang="ru-RU" sz="2100" b="1" u="sng" dirty="0">
              <a:solidFill>
                <a:schemeClr val="accent3">
                  <a:lumMod val="50000"/>
                </a:schemeClr>
              </a:solidFill>
            </a:endParaRPr>
          </a:p>
          <a:p>
            <a:pPr algn="just"/>
            <a:endParaRPr lang="ru-RU" sz="2000" b="1" dirty="0">
              <a:latin typeface="Cambria" pitchFamily="18" charset="0"/>
            </a:endParaRPr>
          </a:p>
        </p:txBody>
      </p:sp>
      <p:sp>
        <p:nvSpPr>
          <p:cNvPr id="3" name="Заголовок 2"/>
          <p:cNvSpPr>
            <a:spLocks noGrp="1"/>
          </p:cNvSpPr>
          <p:nvPr>
            <p:ph type="title"/>
          </p:nvPr>
        </p:nvSpPr>
        <p:spPr/>
        <p:txBody>
          <a:bodyPr/>
          <a:lstStyle/>
          <a:p>
            <a:r>
              <a:rPr lang="ru-RU" dirty="0" smtClean="0"/>
              <a:t>Математические функции</a:t>
            </a:r>
            <a:endParaRPr lang="ru-RU" dirty="0"/>
          </a:p>
        </p:txBody>
      </p:sp>
    </p:spTree>
    <p:extLst>
      <p:ext uri="{BB962C8B-B14F-4D97-AF65-F5344CB8AC3E}">
        <p14:creationId xmlns:p14="http://schemas.microsoft.com/office/powerpoint/2010/main" val="132611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481328"/>
            <a:ext cx="8507288" cy="4525963"/>
          </a:xfrm>
        </p:spPr>
        <p:txBody>
          <a:bodyPr>
            <a:normAutofit fontScale="92500" lnSpcReduction="20000"/>
          </a:bodyPr>
          <a:lstStyle/>
          <a:p>
            <a:r>
              <a:rPr lang="ru-RU" sz="2800" b="1" dirty="0">
                <a:latin typeface="Cambria" pitchFamily="18" charset="0"/>
              </a:rPr>
              <a:t>Функция СУММПРОИЗВ</a:t>
            </a:r>
          </a:p>
          <a:p>
            <a:pPr algn="just"/>
            <a:r>
              <a:rPr lang="ru-RU" sz="2400" dirty="0">
                <a:latin typeface="Cambria" pitchFamily="18" charset="0"/>
              </a:rPr>
              <a:t>Производит суммирование произведений массивов либо диапазонов.</a:t>
            </a:r>
          </a:p>
          <a:p>
            <a:pPr algn="just"/>
            <a:r>
              <a:rPr lang="ru-RU" sz="2400" dirty="0">
                <a:latin typeface="Cambria" pitchFamily="18" charset="0"/>
              </a:rPr>
              <a:t>Если аргументы принимают диапазоны либо массивы, содержащие текстовые или логические значения, то такие значения игнорируются.</a:t>
            </a:r>
          </a:p>
          <a:p>
            <a:pPr algn="just"/>
            <a:r>
              <a:rPr lang="ru-RU" sz="2400" dirty="0">
                <a:latin typeface="Cambria" pitchFamily="18" charset="0"/>
              </a:rPr>
              <a:t>Если в аргументе явно задать логическое либо текстовое значение или ссылку на одну ячейку, содержащую такое значение, то вся формула вернет ошибку.</a:t>
            </a:r>
          </a:p>
          <a:p>
            <a:pPr algn="just"/>
            <a:r>
              <a:rPr lang="ru-RU" sz="2400" dirty="0">
                <a:latin typeface="Cambria" pitchFamily="18" charset="0"/>
              </a:rPr>
              <a:t>Синтаксис: =</a:t>
            </a:r>
            <a:r>
              <a:rPr lang="ru-RU" sz="2400" b="1" dirty="0">
                <a:latin typeface="Cambria" pitchFamily="18" charset="0"/>
              </a:rPr>
              <a:t>СУММПРОИЗВ</a:t>
            </a:r>
            <a:r>
              <a:rPr lang="ru-RU" sz="2400" dirty="0">
                <a:latin typeface="Cambria" pitchFamily="18" charset="0"/>
              </a:rPr>
              <a:t>(массив1; [массив2]; …), где</a:t>
            </a:r>
          </a:p>
          <a:p>
            <a:pPr lvl="1" algn="just"/>
            <a:r>
              <a:rPr lang="ru-RU" sz="2000" dirty="0">
                <a:latin typeface="Cambria" pitchFamily="18" charset="0"/>
              </a:rPr>
              <a:t>Массив1 – обязательный аргумент, являющийся числом либо ссылкой на ячейку, диапазон ячеек или массив, содержащих числовое значение;</a:t>
            </a:r>
          </a:p>
          <a:p>
            <a:pPr lvl="1" algn="just"/>
            <a:r>
              <a:rPr lang="ru-RU" sz="2000" dirty="0">
                <a:latin typeface="Cambria" pitchFamily="18" charset="0"/>
              </a:rPr>
              <a:t>Массив2 и последующие аргументы – необязательные аргументы, аналогичные первому.</a:t>
            </a:r>
          </a:p>
        </p:txBody>
      </p:sp>
      <p:sp>
        <p:nvSpPr>
          <p:cNvPr id="3" name="Заголовок 2"/>
          <p:cNvSpPr>
            <a:spLocks noGrp="1"/>
          </p:cNvSpPr>
          <p:nvPr>
            <p:ph type="title"/>
          </p:nvPr>
        </p:nvSpPr>
        <p:spPr/>
        <p:txBody>
          <a:bodyPr/>
          <a:lstStyle/>
          <a:p>
            <a:r>
              <a:rPr lang="ru-RU" dirty="0" smtClean="0"/>
              <a:t>Математические функции</a:t>
            </a:r>
            <a:endParaRPr lang="ru-RU" dirty="0"/>
          </a:p>
        </p:txBody>
      </p:sp>
    </p:spTree>
    <p:extLst>
      <p:ext uri="{BB962C8B-B14F-4D97-AF65-F5344CB8AC3E}">
        <p14:creationId xmlns:p14="http://schemas.microsoft.com/office/powerpoint/2010/main" val="2916322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1041</TotalTime>
  <Words>3892</Words>
  <Application>Microsoft Office PowerPoint</Application>
  <PresentationFormat>Экран (4:3)</PresentationFormat>
  <Paragraphs>550</Paragraphs>
  <Slides>73</Slides>
  <Notes>11</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73</vt:i4>
      </vt:variant>
    </vt:vector>
  </HeadingPairs>
  <TitlesOfParts>
    <vt:vector size="85" baseType="lpstr">
      <vt:lpstr>Arial</vt:lpstr>
      <vt:lpstr>Calibri</vt:lpstr>
      <vt:lpstr>Cambria</vt:lpstr>
      <vt:lpstr>Comic Sans MS</vt:lpstr>
      <vt:lpstr>Lucida Sans Unicode</vt:lpstr>
      <vt:lpstr>Symbol</vt:lpstr>
      <vt:lpstr>Times New Roman</vt:lpstr>
      <vt:lpstr>Verdana</vt:lpstr>
      <vt:lpstr>Wingdings</vt:lpstr>
      <vt:lpstr>Wingdings 2</vt:lpstr>
      <vt:lpstr>Wingdings 3</vt:lpstr>
      <vt:lpstr>Открытая</vt:lpstr>
      <vt:lpstr>Встроенные функции</vt:lpstr>
      <vt:lpstr>Функции</vt:lpstr>
      <vt:lpstr>Функции</vt:lpstr>
      <vt:lpstr>Мастер функций</vt:lpstr>
      <vt:lpstr>Математические функции</vt:lpstr>
      <vt:lpstr>Математические функции</vt:lpstr>
      <vt:lpstr>Математические функции</vt:lpstr>
      <vt:lpstr>Математические функции</vt:lpstr>
      <vt:lpstr>Математические функции</vt:lpstr>
      <vt:lpstr>Математические функции</vt:lpstr>
      <vt:lpstr>Математические функции</vt:lpstr>
      <vt:lpstr>Математические функции</vt:lpstr>
      <vt:lpstr>Статистические функции</vt:lpstr>
      <vt:lpstr>Статистические функции</vt:lpstr>
      <vt:lpstr>Статистические функции</vt:lpstr>
      <vt:lpstr>Статистические функции</vt:lpstr>
      <vt:lpstr>Статистические функции</vt:lpstr>
      <vt:lpstr>Статистические функции</vt:lpstr>
      <vt:lpstr>Логические функции</vt:lpstr>
      <vt:lpstr>Логические функции</vt:lpstr>
      <vt:lpstr>Логические функции</vt:lpstr>
      <vt:lpstr>Текстовые функции</vt:lpstr>
      <vt:lpstr>Текстовые функции</vt:lpstr>
      <vt:lpstr>Текстовые функции</vt:lpstr>
      <vt:lpstr>Текстовые функции</vt:lpstr>
      <vt:lpstr>Текстовые функции</vt:lpstr>
      <vt:lpstr>Текстовые функции</vt:lpstr>
      <vt:lpstr>Функции даты и времени</vt:lpstr>
      <vt:lpstr>Функции даты и времени</vt:lpstr>
      <vt:lpstr>Функции даты и времени</vt:lpstr>
      <vt:lpstr>Функции даты и времени</vt:lpstr>
      <vt:lpstr>Функции даты и времени</vt:lpstr>
      <vt:lpstr>Функции даты и времени</vt:lpstr>
      <vt:lpstr>Формула массива</vt:lpstr>
      <vt:lpstr>Формула массива</vt:lpstr>
      <vt:lpstr>Формула массива</vt:lpstr>
      <vt:lpstr>Функции ссылок и массивов</vt:lpstr>
      <vt:lpstr>Функции ссылок и массивов</vt:lpstr>
      <vt:lpstr>Финансовые функции</vt:lpstr>
      <vt:lpstr>Основные понятия финансовых расчетов:</vt:lpstr>
      <vt:lpstr>Основные понятия финансовых расчетов:</vt:lpstr>
      <vt:lpstr>Функции для анализа потоков платежей</vt:lpstr>
      <vt:lpstr>Функции для анализа потоков платежей</vt:lpstr>
      <vt:lpstr>Специфика финансовых функций:</vt:lpstr>
      <vt:lpstr>Специфика финансовых функций:</vt:lpstr>
      <vt:lpstr>Специфика расчета</vt:lpstr>
      <vt:lpstr>Функция БС</vt:lpstr>
      <vt:lpstr>Описание синтаксиса функции БС</vt:lpstr>
      <vt:lpstr>Задача</vt:lpstr>
      <vt:lpstr>Решение</vt:lpstr>
      <vt:lpstr>Ответ:</vt:lpstr>
      <vt:lpstr>Функция ПС</vt:lpstr>
      <vt:lpstr>Описание синтаксиса функции</vt:lpstr>
      <vt:lpstr>Задача</vt:lpstr>
      <vt:lpstr>Решение</vt:lpstr>
      <vt:lpstr>Ответ:</vt:lpstr>
      <vt:lpstr>Функция КПЕР</vt:lpstr>
      <vt:lpstr>Описание синтаксиса функции</vt:lpstr>
      <vt:lpstr>Задача</vt:lpstr>
      <vt:lpstr>Решение</vt:lpstr>
      <vt:lpstr>Ответ</vt:lpstr>
      <vt:lpstr>Функция СТАВКА</vt:lpstr>
      <vt:lpstr>Задача</vt:lpstr>
      <vt:lpstr>Решение</vt:lpstr>
      <vt:lpstr>Функция ПЛТ</vt:lpstr>
      <vt:lpstr>Задача</vt:lpstr>
      <vt:lpstr>Решение</vt:lpstr>
      <vt:lpstr>Функции Excel для расчета амортизации</vt:lpstr>
      <vt:lpstr>Функция АПЛ</vt:lpstr>
      <vt:lpstr>Функция АСЧ</vt:lpstr>
      <vt:lpstr>Задача</vt:lpstr>
      <vt:lpstr>Решение 1</vt:lpstr>
      <vt:lpstr>Решение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Встроенные функции</dc:title>
  <dc:creator>admin</dc:creator>
  <cp:lastModifiedBy>Пользователь Windows</cp:lastModifiedBy>
  <cp:revision>64</cp:revision>
  <dcterms:created xsi:type="dcterms:W3CDTF">2016-07-31T09:49:37Z</dcterms:created>
  <dcterms:modified xsi:type="dcterms:W3CDTF">2018-10-01T10:17:13Z</dcterms:modified>
</cp:coreProperties>
</file>