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56" r:id="rId2"/>
    <p:sldId id="278" r:id="rId3"/>
    <p:sldId id="279" r:id="rId4"/>
    <p:sldId id="280" r:id="rId5"/>
    <p:sldId id="281" r:id="rId6"/>
    <p:sldId id="258" r:id="rId7"/>
    <p:sldId id="261" r:id="rId8"/>
    <p:sldId id="272" r:id="rId9"/>
    <p:sldId id="262" r:id="rId10"/>
    <p:sldId id="268" r:id="rId11"/>
    <p:sldId id="263" r:id="rId12"/>
    <p:sldId id="269" r:id="rId13"/>
    <p:sldId id="270" r:id="rId14"/>
    <p:sldId id="271" r:id="rId15"/>
    <p:sldId id="264" r:id="rId16"/>
    <p:sldId id="266" r:id="rId17"/>
    <p:sldId id="267" r:id="rId18"/>
    <p:sldId id="259" r:id="rId19"/>
    <p:sldId id="273" r:id="rId20"/>
    <p:sldId id="274" r:id="rId21"/>
    <p:sldId id="275" r:id="rId22"/>
    <p:sldId id="276" r:id="rId23"/>
    <p:sldId id="277" r:id="rId24"/>
    <p:sldId id="282" r:id="rId25"/>
    <p:sldId id="284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86" autoAdjust="0"/>
  </p:normalViewPr>
  <p:slideViewPr>
    <p:cSldViewPr>
      <p:cViewPr varScale="1">
        <p:scale>
          <a:sx n="59" d="100"/>
          <a:sy n="59" d="100"/>
        </p:scale>
        <p:origin x="163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16C89-E2A8-4AEE-A624-0B613CE5A0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E3CAF-4681-451A-89AD-C0AF63727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39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дробная часть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числа содержит цифр больше, чем 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созданном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формате, то число округляется так, чтобы количество разрядов соответствовало количеству цифр в формате.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же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целая часть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числа содержит цифр больше, чем 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созданном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формате, то отображаются все значащие разряды.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целой части числа содержатся только знаки номера (#), то числа, меньшие 1, начинаются с десятичной запятой.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E3CAF-4681-451A-89AD-C0AF63727B0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8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9D0ABE-51FD-459E-BCC4-4135AD8DEC5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0ABE-51FD-459E-BCC4-4135AD8DEC5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0ABE-51FD-459E-BCC4-4135AD8DEC5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0ABE-51FD-459E-BCC4-4135AD8DEC5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0ABE-51FD-459E-BCC4-4135AD8DEC5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0ABE-51FD-459E-BCC4-4135AD8DEC5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0ABE-51FD-459E-BCC4-4135AD8DEC5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0ABE-51FD-459E-BCC4-4135AD8DEC5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0ABE-51FD-459E-BCC4-4135AD8DEC5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D9D0ABE-51FD-459E-BCC4-4135AD8DEC5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9D0ABE-51FD-459E-BCC4-4135AD8DEC5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D9D0ABE-51FD-459E-BCC4-4135AD8DEC5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745650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Excel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>
                <a:effectLst/>
              </a:rPr>
              <a:t>Создание формул. Форматирование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1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Форматирование. </a:t>
            </a:r>
            <a:br>
              <a:rPr lang="ru-RU" dirty="0" smtClean="0"/>
            </a:br>
            <a:r>
              <a:rPr lang="ru-RU" sz="2200" b="0" dirty="0">
                <a:effectLst/>
              </a:rPr>
              <a:t>Коды, используемые для создания пользовательских числовых форматов</a:t>
            </a:r>
            <a:r>
              <a:rPr lang="ru-RU" sz="2800" b="0" dirty="0">
                <a:effectLst/>
              </a:rPr>
              <a:t/>
            </a:r>
            <a:br>
              <a:rPr lang="ru-RU" sz="2800" b="0" dirty="0">
                <a:effectLst/>
              </a:rPr>
            </a:br>
            <a:endParaRPr lang="ru-RU" sz="27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17583"/>
              </p:ext>
            </p:extLst>
          </p:nvPr>
        </p:nvGraphicFramePr>
        <p:xfrm>
          <a:off x="467544" y="1481137"/>
          <a:ext cx="8352928" cy="48265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18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4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Код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Что он делает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9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Основной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Отображает число в общем формате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74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#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kumimoji="0" lang="ru-RU" sz="2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Служит</a:t>
                      </a:r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 в качестве числового заполнителя, который отображает значащие цифры, но не отображает незначащие нули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6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0 (нуль)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Служит в качестве числового заполнителя, который показывает незначащие нули, если в числе меньше цифр, чем нулей в формате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39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?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Служит в качестве числового заполнителя, который добавляет пробелы для незначащих нулей на каждой стороне от десятичной точки так, чтобы десятичная точка выравнивалась при форматировании шрифтом фиксированной ширины; </a:t>
                      </a:r>
                      <a:endParaRPr lang="ru-RU" sz="20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354013" algn="just" fontAlgn="base"/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также </a:t>
                      </a:r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используется для дробей с различным количеством цифр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Форматирование. </a:t>
            </a:r>
            <a:br>
              <a:rPr lang="ru-RU" dirty="0" smtClean="0"/>
            </a:br>
            <a:r>
              <a:rPr lang="ru-RU" sz="2200" b="0" dirty="0">
                <a:effectLst/>
              </a:rPr>
              <a:t>Коды, используемые для создания пользовательских числовых форматов</a:t>
            </a:r>
            <a:r>
              <a:rPr lang="ru-RU" sz="2800" b="0" dirty="0">
                <a:effectLst/>
              </a:rPr>
              <a:t/>
            </a:r>
            <a:br>
              <a:rPr lang="ru-RU" sz="2800" b="0" dirty="0">
                <a:effectLst/>
              </a:rPr>
            </a:br>
            <a:endParaRPr lang="ru-RU" sz="27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17024"/>
              </p:ext>
            </p:extLst>
          </p:nvPr>
        </p:nvGraphicFramePr>
        <p:xfrm>
          <a:off x="827584" y="1481137"/>
          <a:ext cx="7992888" cy="465436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2543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Код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Что он делает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0" dirty="0" smtClean="0">
                          <a:effectLst/>
                          <a:latin typeface="inherit"/>
                        </a:rPr>
                        <a:t>пробел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rtl="0" eaLnBrk="1" fontAlgn="base" latinLnBrk="0" hangingPunct="1"/>
                      <a:r>
                        <a:rPr kumimoji="0"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используется как разделитель разрядов, если стоит в середине формата, и уменьшает число в 1000 раз, если стоит в конце формата</a:t>
                      </a:r>
                      <a:endParaRPr kumimoji="0" lang="ru-RU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. (точка)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l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Отображает десятичную точку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%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l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Выводит проценты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, (запятая)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l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Отображает разделитель тысячных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29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</a:rPr>
                        <a:t>Е- Е+ е- е+</a:t>
                      </a:r>
                      <a:endParaRPr lang="ru-RU" sz="2000" b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l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Показывает экспоненциальное значение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29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$ — + / () </a:t>
                      </a:r>
                      <a:r>
                        <a:rPr lang="ru-RU" sz="2000" dirty="0" smtClean="0">
                          <a:effectLst/>
                        </a:rPr>
                        <a:t>: пробел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l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Отображает указанный символ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299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  <a:latin typeface="Calibri" panose="020F0502020204030204" pitchFamily="34" charset="0"/>
                        </a:rPr>
                        <a:t>Выводит следующий символ в формате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68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</a:rPr>
                        <a:t>* (звездочка)</a:t>
                      </a:r>
                      <a:endParaRPr lang="ru-RU" sz="2000" b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l" rtl="0" eaLnBrk="1" fontAlgn="base" latinLnBrk="0" hangingPunct="1"/>
                      <a:r>
                        <a:rPr kumimoji="0"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Заполняет  ячейку символом, который следует за *</a:t>
                      </a:r>
                      <a:endParaRPr kumimoji="0" lang="ru-RU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68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_ (подчеркивание)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Оставляет пространство, равное ширине следующего символа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6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Форматирование. </a:t>
            </a:r>
            <a:br>
              <a:rPr lang="ru-RU" dirty="0" smtClean="0"/>
            </a:br>
            <a:r>
              <a:rPr lang="ru-RU" sz="2200" b="0" dirty="0">
                <a:effectLst/>
              </a:rPr>
              <a:t>Коды, используемые для создания пользовательских числовых форматов</a:t>
            </a:r>
            <a:r>
              <a:rPr lang="ru-RU" sz="2800" b="0" dirty="0">
                <a:effectLst/>
              </a:rPr>
              <a:t/>
            </a:r>
            <a:br>
              <a:rPr lang="ru-RU" sz="2800" b="0" dirty="0">
                <a:effectLst/>
              </a:rPr>
            </a:br>
            <a:endParaRPr lang="ru-RU" sz="27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44857"/>
              </p:ext>
            </p:extLst>
          </p:nvPr>
        </p:nvGraphicFramePr>
        <p:xfrm>
          <a:off x="395536" y="1412776"/>
          <a:ext cx="8496944" cy="4269988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77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Код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Что он делает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9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"текст"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Отображает текст внутри двойных кавычек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9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@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Используется для вывода текста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9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0" dirty="0" smtClean="0">
                          <a:effectLst/>
                          <a:latin typeface="inherit"/>
                        </a:rPr>
                        <a:t>\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rtl="0" eaLnBrk="1" fontAlgn="base" latinLnBrk="0" hangingPunct="1"/>
                      <a:r>
                        <a:rPr kumimoji="0"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Используется для экранирования, т.е. для отображения следующего за ним символа без изменений</a:t>
                      </a:r>
                      <a:endParaRPr kumimoji="0" lang="ru-RU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84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[цвет]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Отображает символы в заданном цвете и может быть любой из следующих текстовых строк (без учета регистра): Черный, Синий, Голубой, Зеленый,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Фиолетовый, </a:t>
                      </a:r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Красный, Белый или Желтый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68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</a:rPr>
                        <a:t>[ЦВЕТ </a:t>
                      </a:r>
                      <a:r>
                        <a:rPr lang="en-US" sz="2000">
                          <a:effectLst/>
                        </a:rPr>
                        <a:t>n]</a:t>
                      </a:r>
                      <a:endParaRPr lang="en-US" sz="2000" b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Отображает соответствующий цвет в цветовой палитре, где n — число от 0 до 56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68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[условное значение]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Позволяет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устанавливать </a:t>
                      </a:r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собственные критерии для каждого раздела числового формата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07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Форматирование. </a:t>
            </a:r>
            <a:br>
              <a:rPr lang="ru-RU" dirty="0" smtClean="0"/>
            </a:br>
            <a:r>
              <a:rPr lang="ru-RU" sz="2200" b="0" dirty="0">
                <a:effectLst/>
              </a:rPr>
              <a:t>Коды, используемые для создания пользовательских ф</a:t>
            </a:r>
            <a:r>
              <a:rPr lang="ru-RU" sz="2200" b="0" dirty="0" smtClean="0">
                <a:effectLst/>
              </a:rPr>
              <a:t>орматов</a:t>
            </a:r>
            <a:r>
              <a:rPr lang="en-US" sz="2200" b="0" dirty="0" smtClean="0">
                <a:effectLst/>
              </a:rPr>
              <a:t> </a:t>
            </a:r>
            <a:r>
              <a:rPr lang="ru-RU" sz="2200" b="0" dirty="0">
                <a:effectLst/>
              </a:rPr>
              <a:t>даты и времени</a:t>
            </a:r>
            <a:br>
              <a:rPr lang="ru-RU" sz="2200" b="0" dirty="0">
                <a:effectLst/>
              </a:rPr>
            </a:br>
            <a:endParaRPr lang="ru-RU" sz="2200" b="0" dirty="0">
              <a:effectLst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2148"/>
              </p:ext>
            </p:extLst>
          </p:nvPr>
        </p:nvGraphicFramePr>
        <p:xfrm>
          <a:off x="467544" y="1481137"/>
          <a:ext cx="8424936" cy="4538543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3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3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Код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Что он делает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99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Месяц в виде числа без ведущих нулей (1-12)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99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ММ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Месяц в виде числа с ведущими нулями (01-12)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849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МММ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Месяц в сокращенном виде (Янв-Дек)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ММММ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Полное название месяца (Январь-Декабрь)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МММММ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Первую букву месяца (Я-Д)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Д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День в виде числа без ведущих нулей (1-31)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ДД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День в виде числа с ведущими нулями (01-31)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ДДД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День в сокращенном виде (</a:t>
                      </a:r>
                      <a:r>
                        <a:rPr lang="ru-RU" b="0" dirty="0" err="1">
                          <a:effectLst/>
                          <a:latin typeface="inherit"/>
                        </a:rPr>
                        <a:t>Вс-Сб</a:t>
                      </a:r>
                      <a:r>
                        <a:rPr lang="ru-RU" b="0" dirty="0"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ДДДД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Полное название дня (Воскресенье-Суббота)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ГГ или ГГГГ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Год как двузначное число (00-99) или как четырехзначное число (1900-9999)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5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Форматирование. </a:t>
            </a:r>
            <a:br>
              <a:rPr lang="ru-RU" dirty="0" smtClean="0"/>
            </a:br>
            <a:r>
              <a:rPr lang="ru-RU" sz="2200" b="0" dirty="0">
                <a:effectLst/>
              </a:rPr>
              <a:t>Коды, используемые для создания пользовательских ф</a:t>
            </a:r>
            <a:r>
              <a:rPr lang="ru-RU" sz="2200" b="0" dirty="0" smtClean="0">
                <a:effectLst/>
              </a:rPr>
              <a:t>орматов</a:t>
            </a:r>
            <a:r>
              <a:rPr lang="en-US" sz="2200" b="0" dirty="0" smtClean="0">
                <a:effectLst/>
              </a:rPr>
              <a:t> </a:t>
            </a:r>
            <a:r>
              <a:rPr lang="ru-RU" sz="2200" b="0" dirty="0">
                <a:effectLst/>
              </a:rPr>
              <a:t>даты и времени</a:t>
            </a:r>
            <a:br>
              <a:rPr lang="ru-RU" sz="2200" b="0" dirty="0">
                <a:effectLst/>
              </a:rPr>
            </a:br>
            <a:endParaRPr lang="ru-RU" sz="2200" b="0" dirty="0">
              <a:effectLst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80031"/>
              </p:ext>
            </p:extLst>
          </p:nvPr>
        </p:nvGraphicFramePr>
        <p:xfrm>
          <a:off x="323528" y="1484784"/>
          <a:ext cx="8712968" cy="4865224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26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Код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Что он делает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99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ч или </a:t>
                      </a:r>
                      <a:r>
                        <a:rPr lang="ru-RU" b="0" dirty="0" err="1">
                          <a:effectLst/>
                          <a:latin typeface="inherit"/>
                        </a:rPr>
                        <a:t>чч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Час в виде числа без ведущих нулей (0-23) или в виде числа с ведущими т (00-23)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49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 или мм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Минуты в виде числа без ведущих нулей (0-59) или как число с ведущими нулями (00-59)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с или сс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Секунды в виде числа без ведущих нулей (0-59) или как число с ведущими нулями (00-59)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[]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Часы больше 24 или минуты/секунды больше 60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АМ/РМ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Часы в 12-часовом формате времени или без АМ/РМ-индикатора, если используется 24-часовая система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[$-FC19]</a:t>
                      </a:r>
                      <a:endParaRPr kumimoji="0" lang="ru-RU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[$-FC23]</a:t>
                      </a:r>
                      <a:endParaRPr kumimoji="0" lang="ru-RU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[$-F800]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kumimoji="0" lang="ru-RU" b="0" kern="1200" dirty="0" smtClean="0">
                          <a:solidFill>
                            <a:schemeClr val="tx1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Чтобы название месяца отображалось в родительном падеже, следует указать специальный код. </a:t>
                      </a:r>
                      <a:r>
                        <a:rPr kumimoji="0" lang="ru-RU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 дат на русском языке код -[$FC19], на белорусском - [$-FC23]. Формат [$-F800] отображает дату в соответствии с региональными настройками Windows</a:t>
                      </a:r>
                      <a:endParaRPr kumimoji="0" lang="ru-RU" b="0" kern="1200" dirty="0">
                        <a:solidFill>
                          <a:schemeClr val="tx1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6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Форматирование. </a:t>
            </a:r>
            <a:br>
              <a:rPr lang="ru-RU" dirty="0" smtClean="0"/>
            </a:br>
            <a:r>
              <a:rPr lang="ru-RU" sz="2700" dirty="0" smtClean="0">
                <a:effectLst/>
              </a:rPr>
              <a:t>Примеры</a:t>
            </a:r>
            <a:endParaRPr lang="ru-RU" sz="27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87819"/>
              </p:ext>
            </p:extLst>
          </p:nvPr>
        </p:nvGraphicFramePr>
        <p:xfrm>
          <a:off x="827584" y="1626454"/>
          <a:ext cx="7869560" cy="40690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88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</a:rPr>
                        <a:t>Для отображения</a:t>
                      </a:r>
                      <a:endParaRPr lang="ru-RU" sz="2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38100" marR="38100" marT="38100" marB="381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</a:rPr>
                        <a:t>Используйте шаблон</a:t>
                      </a:r>
                      <a:endParaRPr lang="ru-RU" sz="2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38100" marR="38100" marT="38100" marB="381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1234,59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виде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1234,6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####,#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8,9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        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виде  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8,900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#,000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0,631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    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виде   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0,6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0,#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AutoNum type="arabicPlain" startAt="12"/>
                      </a:pP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       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виде  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12,0 </a:t>
                      </a:r>
                      <a:endParaRPr lang="ru-RU" sz="20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just"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1234,568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виде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1234,57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#,0#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44,398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;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102,65 и 2,8 </a:t>
                      </a:r>
                      <a:endParaRPr lang="ru-RU" sz="20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с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выровненной десятичной запятой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???,???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5,25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     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виде                     5  1/4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5,3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       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виде                     5  3/10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с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выровненными символами деления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2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#"</a:t>
                      </a:r>
                      <a:r>
                        <a:rPr lang="ru-RU" sz="240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"???/???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204266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Формула" r:id="rId4" imgW="114120" imgH="215640" progId="Equation.3">
                  <p:embed/>
                </p:oleObj>
              </mc:Choice>
              <mc:Fallback>
                <p:oleObj name="Формула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6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Форматирование. </a:t>
            </a:r>
            <a:br>
              <a:rPr lang="ru-RU" dirty="0" smtClean="0"/>
            </a:br>
            <a:r>
              <a:rPr lang="ru-RU" sz="2700" dirty="0" smtClean="0">
                <a:effectLst/>
              </a:rPr>
              <a:t>Примеры</a:t>
            </a:r>
            <a:endParaRPr lang="ru-RU" sz="27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67116"/>
              </p:ext>
            </p:extLst>
          </p:nvPr>
        </p:nvGraphicFramePr>
        <p:xfrm>
          <a:off x="683568" y="1484784"/>
          <a:ext cx="7869560" cy="22860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88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</a:rPr>
                        <a:t>Для отображения</a:t>
                      </a:r>
                      <a:endParaRPr lang="ru-RU" sz="2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38100" marR="38100" marT="38100" marB="381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</a:rPr>
                        <a:t>Используйте шаблон</a:t>
                      </a:r>
                      <a:endParaRPr lang="ru-RU" sz="2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38100" marR="38100" marT="38100" marB="381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12000 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виде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 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000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 ###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12000 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виде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 (пробел)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12200000 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виде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12,2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</a:t>
                      </a:r>
                      <a:r>
                        <a:rPr kumimoji="0" lang="ru-RU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два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пробела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виде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0,12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#0</a:t>
                      </a: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ru-RU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пробел)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12,34</a:t>
                      </a:r>
                      <a:r>
                        <a:rPr kumimoji="0" lang="ru-RU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 в виде              12---------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#*-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39401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Формула" r:id="rId3" imgW="114120" imgH="215640" progId="Equation.3">
                  <p:embed/>
                </p:oleObj>
              </mc:Choice>
              <mc:Fallback>
                <p:oleObj name="Формула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62166"/>
              </p:ext>
            </p:extLst>
          </p:nvPr>
        </p:nvGraphicFramePr>
        <p:xfrm>
          <a:off x="683568" y="4005064"/>
          <a:ext cx="7869560" cy="19812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</a:rPr>
                        <a:t>Для отображения</a:t>
                      </a:r>
                      <a:endParaRPr lang="ru-RU" sz="2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38100" marR="38100" marT="38100" marB="381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</a:rPr>
                        <a:t>Используйте шаблон</a:t>
                      </a:r>
                      <a:endParaRPr lang="ru-RU" sz="2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38100" marR="38100" marT="38100" marB="381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Прошедшее время в часах,</a:t>
                      </a:r>
                      <a:r>
                        <a:rPr kumimoji="0"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25:02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[ч]:мм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Прошедшее время в минутах,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63:46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[мм]:</a:t>
                      </a:r>
                      <a:r>
                        <a:rPr kumimoji="0"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 </a:t>
                      </a:r>
                      <a:r>
                        <a:rPr kumimoji="0"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лютага</a:t>
                      </a: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2016 г.</a:t>
                      </a:r>
                      <a:endParaRPr kumimoji="0"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[$-FC23]</a:t>
                      </a: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ДД ММММ ГГГГ "г."</a:t>
                      </a:r>
                      <a:endParaRPr kumimoji="0"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Форматирование. </a:t>
            </a:r>
            <a:br>
              <a:rPr lang="ru-RU" dirty="0" smtClean="0"/>
            </a:br>
            <a:endParaRPr lang="ru-RU" sz="27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263588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Формула" r:id="rId3" imgW="114120" imgH="215640" progId="Equation.3">
                  <p:embed/>
                </p:oleObj>
              </mc:Choice>
              <mc:Fallback>
                <p:oleObj name="Формула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51520" y="1340768"/>
            <a:ext cx="8712968" cy="1736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ru-RU" sz="2300" dirty="0">
                <a:latin typeface="Cambria" panose="02040503050406030204" pitchFamily="18" charset="0"/>
              </a:rPr>
              <a:t>По умолчанию в пользовательском формате для чисел установлены условия &gt;0; &lt;0; =0. Но при желании можно установить разный формат для данных, сгруппированных по иным условиям. </a:t>
            </a:r>
            <a:endParaRPr lang="ru-RU" sz="2300" dirty="0" smtClean="0">
              <a:latin typeface="Cambria" panose="02040503050406030204" pitchFamily="18" charset="0"/>
            </a:endParaRPr>
          </a:p>
          <a:p>
            <a:pPr marL="365760" indent="-256032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ru-RU" sz="2300" dirty="0" smtClean="0">
                <a:latin typeface="Cambria" panose="02040503050406030204" pitchFamily="18" charset="0"/>
              </a:rPr>
              <a:t>Условия </a:t>
            </a:r>
            <a:r>
              <a:rPr lang="ru-RU" sz="2300" dirty="0">
                <a:latin typeface="Cambria" panose="02040503050406030204" pitchFamily="18" charset="0"/>
              </a:rPr>
              <a:t>формируются с помощью знаков отношений: = &lt; &gt;.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30172"/>
              </p:ext>
            </p:extLst>
          </p:nvPr>
        </p:nvGraphicFramePr>
        <p:xfrm>
          <a:off x="1066503" y="3495302"/>
          <a:ext cx="7869560" cy="25908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</a:rPr>
                        <a:t>Для отображения</a:t>
                      </a:r>
                      <a:endParaRPr lang="ru-RU" sz="2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38100" marR="38100" marT="38100" marB="381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</a:rPr>
                        <a:t>Используйте шаблон</a:t>
                      </a:r>
                      <a:endParaRPr lang="ru-RU" sz="2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38100" marR="38100" marT="38100" marB="381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50</a:t>
                      </a:r>
                      <a:r>
                        <a:rPr lang="en-US" sz="2000" baseline="0" dirty="0" smtClean="0">
                          <a:solidFill>
                            <a:srgbClr val="0000CD"/>
                          </a:solidFill>
                          <a:effectLst/>
                          <a:latin typeface="verdana"/>
                        </a:rPr>
                        <a:t>                 </a:t>
                      </a:r>
                      <a:r>
                        <a:rPr lang="ru-RU" sz="2000" dirty="0" smtClean="0">
                          <a:solidFill>
                            <a:srgbClr val="0000CD"/>
                          </a:solidFill>
                          <a:effectLst/>
                          <a:latin typeface="verdana"/>
                        </a:rPr>
                        <a:t>50,00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456                  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456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620               </a:t>
                      </a:r>
                      <a:r>
                        <a:rPr lang="ru-RU" sz="2000" dirty="0" smtClean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620,00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-100             </a:t>
                      </a:r>
                      <a:r>
                        <a:rPr lang="ru-RU" sz="2000" dirty="0" smtClean="0">
                          <a:solidFill>
                            <a:srgbClr val="0000CD"/>
                          </a:solidFill>
                          <a:effectLst/>
                          <a:latin typeface="verdana"/>
                        </a:rPr>
                        <a:t>-100,00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[Синий][&lt;100]# ##0,00;[Красный][&gt;500]# ##0,00;Основной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456       </a:t>
                      </a:r>
                      <a:r>
                        <a:rPr kumimoji="0" lang="ru-RU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руб. 56 коп.</a:t>
                      </a:r>
                      <a:r>
                        <a:rPr lang="ru-RU" sz="2000" dirty="0" smtClean="0"/>
                        <a:t/>
                      </a:r>
                      <a:br>
                        <a:rPr lang="ru-RU" sz="2000" dirty="0" smtClean="0"/>
                      </a:br>
                      <a:r>
                        <a:rPr lang="en-US" sz="2000" dirty="0" smtClean="0"/>
                        <a:t>56                  </a:t>
                      </a:r>
                      <a:r>
                        <a:rPr kumimoji="0" lang="ru-RU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 коп.</a:t>
                      </a:r>
                      <a:r>
                        <a:rPr lang="ru-RU" sz="2000" dirty="0" smtClean="0"/>
                        <a:t/>
                      </a:r>
                      <a:br>
                        <a:rPr lang="ru-RU" sz="2000" dirty="0" smtClean="0"/>
                      </a:br>
                      <a:r>
                        <a:rPr lang="en-US" sz="2000" dirty="0" smtClean="0"/>
                        <a:t>-10               </a:t>
                      </a:r>
                      <a:r>
                        <a:rPr kumimoji="0" lang="ru-RU" sz="20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Ошибка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[Красный][&lt;0]"Ошибка";[&lt;100]00" коп.";0" руб." 00" коп."</a:t>
                      </a:r>
                      <a:endParaRPr kumimoji="0" lang="ru-RU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11560" y="3043217"/>
            <a:ext cx="1609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26857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525963"/>
          </a:xfrm>
        </p:spPr>
        <p:txBody>
          <a:bodyPr>
            <a:normAutofit/>
          </a:bodyPr>
          <a:lstStyle/>
          <a:p>
            <a:pPr algn="just"/>
            <a:r>
              <a:rPr lang="ru-RU" sz="2300" dirty="0">
                <a:latin typeface="Cambria" panose="02040503050406030204" pitchFamily="18" charset="0"/>
              </a:rPr>
              <a:t>Если в ячейку вводится </a:t>
            </a:r>
            <a:r>
              <a:rPr lang="ru-RU" sz="2300" b="1" i="1" dirty="0">
                <a:latin typeface="Cambria" panose="02040503050406030204" pitchFamily="18" charset="0"/>
              </a:rPr>
              <a:t>формула</a:t>
            </a:r>
            <a:r>
              <a:rPr lang="ru-RU" sz="2300" dirty="0">
                <a:latin typeface="Cambria" panose="02040503050406030204" pitchFamily="18" charset="0"/>
              </a:rPr>
              <a:t>, то при завершении ввода выполняются вычисления. Формула в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ru-RU" sz="2300" dirty="0">
                <a:latin typeface="Cambria" panose="02040503050406030204" pitchFamily="18" charset="0"/>
              </a:rPr>
              <a:t> должна начинаться с математического </a:t>
            </a:r>
            <a:r>
              <a:rPr lang="ru-RU" sz="2300" dirty="0" smtClean="0">
                <a:latin typeface="Cambria" panose="02040503050406030204" pitchFamily="18" charset="0"/>
              </a:rPr>
              <a:t>оператора</a:t>
            </a:r>
            <a:r>
              <a:rPr lang="en-US" sz="2300" dirty="0" smtClean="0">
                <a:latin typeface="Cambria" panose="02040503050406030204" pitchFamily="18" charset="0"/>
              </a:rPr>
              <a:t> </a:t>
            </a:r>
            <a:r>
              <a:rPr lang="ru-RU" sz="2300" dirty="0" smtClean="0">
                <a:latin typeface="Cambria" panose="02040503050406030204" pitchFamily="18" charset="0"/>
              </a:rPr>
              <a:t> </a:t>
            </a:r>
            <a:r>
              <a:rPr lang="en-US" sz="2300" dirty="0" smtClean="0">
                <a:latin typeface="Cambria" panose="02040503050406030204" pitchFamily="18" charset="0"/>
              </a:rPr>
              <a:t>(</a:t>
            </a:r>
            <a:r>
              <a:rPr lang="ru-RU" sz="2300" b="1" dirty="0" smtClean="0">
                <a:latin typeface="Cambria" panose="02040503050406030204" pitchFamily="18" charset="0"/>
              </a:rPr>
              <a:t>какого</a:t>
            </a:r>
            <a:r>
              <a:rPr lang="ru-RU" sz="2300" dirty="0" smtClean="0">
                <a:latin typeface="Cambria" panose="02040503050406030204" pitchFamily="18" charset="0"/>
              </a:rPr>
              <a:t>?) </a:t>
            </a:r>
          </a:p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Для </a:t>
            </a:r>
            <a:r>
              <a:rPr lang="ru-RU" sz="2300" dirty="0">
                <a:latin typeface="Cambria" panose="02040503050406030204" pitchFamily="18" charset="0"/>
              </a:rPr>
              <a:t>перехода в режим редактирования формулы следует нажать клавишу [</a:t>
            </a:r>
            <a:r>
              <a:rPr lang="en-US" sz="2300" dirty="0">
                <a:latin typeface="Cambria" panose="02040503050406030204" pitchFamily="18" charset="0"/>
              </a:rPr>
              <a:t>F</a:t>
            </a:r>
            <a:r>
              <a:rPr lang="ru-RU" sz="2300" dirty="0">
                <a:latin typeface="Cambria" panose="02040503050406030204" pitchFamily="18" charset="0"/>
              </a:rPr>
              <a:t>2</a:t>
            </a:r>
            <a:r>
              <a:rPr lang="ru-RU" sz="2300" dirty="0" smtClean="0">
                <a:latin typeface="Cambria" panose="02040503050406030204" pitchFamily="18" charset="0"/>
              </a:rPr>
              <a:t>]. Например</a:t>
            </a:r>
            <a:r>
              <a:rPr lang="ru-RU" sz="2300" dirty="0">
                <a:latin typeface="Cambria" panose="02040503050406030204" pitchFamily="18" charset="0"/>
              </a:rPr>
              <a:t>, после ввода формулы =1+6 в ячейке появится число 7, но в строке формул отобразится </a:t>
            </a:r>
            <a:r>
              <a:rPr lang="ru-RU" sz="2300" dirty="0" smtClean="0">
                <a:latin typeface="Cambria" panose="02040503050406030204" pitchFamily="18" charset="0"/>
              </a:rPr>
              <a:t>формула.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67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В </a:t>
            </a:r>
            <a:r>
              <a:rPr lang="ru-RU" sz="2300" dirty="0">
                <a:latin typeface="Cambria" panose="02040503050406030204" pitchFamily="18" charset="0"/>
              </a:rPr>
              <a:t>формулах могут использоваться как конкретные </a:t>
            </a:r>
            <a:r>
              <a:rPr lang="ru-RU" sz="2300" dirty="0" smtClean="0">
                <a:latin typeface="Cambria" panose="02040503050406030204" pitchFamily="18" charset="0"/>
              </a:rPr>
              <a:t>числовые</a:t>
            </a:r>
            <a:r>
              <a:rPr lang="en-US" sz="2300" dirty="0" smtClean="0">
                <a:latin typeface="Cambria" panose="02040503050406030204" pitchFamily="18" charset="0"/>
              </a:rPr>
              <a:t> </a:t>
            </a:r>
            <a:r>
              <a:rPr lang="ru-RU" sz="2300" dirty="0" smtClean="0">
                <a:latin typeface="Cambria" panose="02040503050406030204" pitchFamily="18" charset="0"/>
              </a:rPr>
              <a:t>значения</a:t>
            </a:r>
            <a:r>
              <a:rPr lang="ru-RU" sz="2300" dirty="0">
                <a:latin typeface="Cambria" panose="02040503050406030204" pitchFamily="18" charset="0"/>
              </a:rPr>
              <a:t>, так и адреса ячеек, значения из которых должны быть </a:t>
            </a:r>
            <a:r>
              <a:rPr lang="ru-RU" sz="2300" dirty="0" smtClean="0">
                <a:latin typeface="Cambria" panose="02040503050406030204" pitchFamily="18" charset="0"/>
              </a:rPr>
              <a:t>подставлены </a:t>
            </a:r>
            <a:r>
              <a:rPr lang="ru-RU" sz="2300" dirty="0">
                <a:latin typeface="Cambria" panose="02040503050406030204" pitchFamily="18" charset="0"/>
              </a:rPr>
              <a:t>в формулу на место адреса.</a:t>
            </a:r>
          </a:p>
          <a:p>
            <a:pPr algn="just"/>
            <a:r>
              <a:rPr lang="ru-RU" sz="2300" dirty="0">
                <a:latin typeface="Cambria" panose="02040503050406030204" pitchFamily="18" charset="0"/>
              </a:rPr>
              <a:t>Адрес ячейки может быть абсолютным, относительным или </a:t>
            </a:r>
            <a:r>
              <a:rPr lang="ru-RU" sz="2300" dirty="0" smtClean="0">
                <a:latin typeface="Cambria" panose="02040503050406030204" pitchFamily="18" charset="0"/>
              </a:rPr>
              <a:t>смешанным</a:t>
            </a:r>
            <a:r>
              <a:rPr lang="ru-RU" sz="2300" dirty="0">
                <a:latin typeface="Cambria" panose="02040503050406030204" pitchFamily="18" charset="0"/>
              </a:rPr>
              <a:t>. </a:t>
            </a:r>
            <a:endParaRPr lang="en-US" sz="2300" dirty="0" smtClean="0">
              <a:latin typeface="Cambria" panose="02040503050406030204" pitchFamily="18" charset="0"/>
            </a:endParaRPr>
          </a:p>
          <a:p>
            <a:pPr lvl="1" algn="just"/>
            <a:r>
              <a:rPr lang="ru-RU" sz="1900" b="1" dirty="0" smtClean="0">
                <a:latin typeface="Cambria" panose="02040503050406030204" pitchFamily="18" charset="0"/>
              </a:rPr>
              <a:t>Абсолютный </a:t>
            </a:r>
            <a:r>
              <a:rPr lang="ru-RU" sz="1900" b="1" dirty="0">
                <a:latin typeface="Cambria" panose="02040503050406030204" pitchFamily="18" charset="0"/>
              </a:rPr>
              <a:t>адрес </a:t>
            </a:r>
            <a:r>
              <a:rPr lang="ru-RU" sz="1900" dirty="0">
                <a:latin typeface="Cambria" panose="02040503050406030204" pitchFamily="18" charset="0"/>
              </a:rPr>
              <a:t>включает два знака доллара: один – для </a:t>
            </a:r>
            <a:r>
              <a:rPr lang="ru-RU" sz="1900" dirty="0" smtClean="0">
                <a:latin typeface="Cambria" panose="02040503050406030204" pitchFamily="18" charset="0"/>
              </a:rPr>
              <a:t>столбцов,</a:t>
            </a:r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ru-RU" sz="1900" dirty="0" smtClean="0">
                <a:latin typeface="Cambria" panose="02040503050406030204" pitchFamily="18" charset="0"/>
              </a:rPr>
              <a:t>другой </a:t>
            </a:r>
            <a:r>
              <a:rPr lang="ru-RU" sz="1900" dirty="0">
                <a:latin typeface="Cambria" panose="02040503050406030204" pitchFamily="18" charset="0"/>
              </a:rPr>
              <a:t>– для строк. При копировании формулы с абсолютным </a:t>
            </a:r>
            <a:r>
              <a:rPr lang="ru-RU" sz="1900" dirty="0" smtClean="0">
                <a:latin typeface="Cambria" panose="02040503050406030204" pitchFamily="18" charset="0"/>
              </a:rPr>
              <a:t>адресом</a:t>
            </a:r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ru-RU" sz="1900" dirty="0" smtClean="0">
                <a:latin typeface="Cambria" panose="02040503050406030204" pitchFamily="18" charset="0"/>
              </a:rPr>
              <a:t>последний </a:t>
            </a:r>
            <a:r>
              <a:rPr lang="ru-RU" sz="1900" dirty="0">
                <a:latin typeface="Cambria" panose="02040503050406030204" pitchFamily="18" charset="0"/>
              </a:rPr>
              <a:t>не подгоняется под скопированную ячейку. </a:t>
            </a:r>
            <a:r>
              <a:rPr lang="en-US" sz="2000" dirty="0"/>
              <a:t>$A$1</a:t>
            </a:r>
            <a:endParaRPr lang="en-US" sz="1900" dirty="0" smtClean="0">
              <a:latin typeface="Cambria" panose="02040503050406030204" pitchFamily="18" charset="0"/>
            </a:endParaRPr>
          </a:p>
          <a:p>
            <a:pPr lvl="1" algn="just"/>
            <a:r>
              <a:rPr lang="ru-RU" sz="1900" b="1" dirty="0" smtClean="0">
                <a:latin typeface="Cambria" panose="02040503050406030204" pitchFamily="18" charset="0"/>
              </a:rPr>
              <a:t>Относительный адрес</a:t>
            </a:r>
            <a:r>
              <a:rPr lang="ru-RU" sz="1900" dirty="0">
                <a:latin typeface="Cambria" panose="02040503050406030204" pitchFamily="18" charset="0"/>
              </a:rPr>
              <a:t>, наоборот, приспосабливается и видоизменяется при </a:t>
            </a:r>
            <a:r>
              <a:rPr lang="ru-RU" sz="1900" dirty="0" smtClean="0">
                <a:latin typeface="Cambria" panose="02040503050406030204" pitchFamily="18" charset="0"/>
              </a:rPr>
              <a:t>копировании</a:t>
            </a:r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ru-RU" sz="1900" dirty="0" smtClean="0">
                <a:latin typeface="Cambria" panose="02040503050406030204" pitchFamily="18" charset="0"/>
              </a:rPr>
              <a:t>формулы.</a:t>
            </a:r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en-US" sz="2000" dirty="0" smtClean="0"/>
              <a:t>A1</a:t>
            </a:r>
            <a:endParaRPr lang="en-US" sz="1900" dirty="0" smtClean="0">
              <a:latin typeface="Cambria" panose="02040503050406030204" pitchFamily="18" charset="0"/>
            </a:endParaRPr>
          </a:p>
          <a:p>
            <a:pPr lvl="1" algn="just"/>
            <a:r>
              <a:rPr lang="ru-RU" sz="1900" dirty="0" err="1" smtClean="0">
                <a:latin typeface="Cambria" panose="02040503050406030204" pitchFamily="18" charset="0"/>
              </a:rPr>
              <a:t>Microsoft</a:t>
            </a:r>
            <a:r>
              <a:rPr lang="ru-RU" sz="1900" dirty="0" smtClean="0">
                <a:latin typeface="Cambria" panose="02040503050406030204" pitchFamily="18" charset="0"/>
              </a:rPr>
              <a:t> </a:t>
            </a:r>
            <a:r>
              <a:rPr lang="ru-RU" sz="1900" dirty="0" err="1">
                <a:latin typeface="Cambria" panose="02040503050406030204" pitchFamily="18" charset="0"/>
              </a:rPr>
              <a:t>Excel</a:t>
            </a:r>
            <a:r>
              <a:rPr lang="ru-RU" sz="1900" dirty="0">
                <a:latin typeface="Cambria" panose="02040503050406030204" pitchFamily="18" charset="0"/>
              </a:rPr>
              <a:t> </a:t>
            </a:r>
            <a:r>
              <a:rPr lang="ru-RU" sz="1900" dirty="0" smtClean="0">
                <a:latin typeface="Cambria" panose="02040503050406030204" pitchFamily="18" charset="0"/>
              </a:rPr>
              <a:t>также </a:t>
            </a:r>
            <a:r>
              <a:rPr lang="ru-RU" sz="1900" dirty="0">
                <a:latin typeface="Cambria" panose="02040503050406030204" pitchFamily="18" charset="0"/>
              </a:rPr>
              <a:t>работает со </a:t>
            </a:r>
            <a:r>
              <a:rPr lang="ru-RU" sz="1900" b="1" dirty="0">
                <a:latin typeface="Cambria" panose="02040503050406030204" pitchFamily="18" charset="0"/>
              </a:rPr>
              <a:t>смешанными </a:t>
            </a:r>
            <a:r>
              <a:rPr lang="ru-RU" sz="1900" b="1" dirty="0" smtClean="0">
                <a:latin typeface="Cambria" panose="02040503050406030204" pitchFamily="18" charset="0"/>
              </a:rPr>
              <a:t>адресами</a:t>
            </a:r>
            <a:r>
              <a:rPr lang="ru-RU" sz="1900" dirty="0" smtClean="0">
                <a:latin typeface="Cambria" panose="02040503050406030204" pitchFamily="18" charset="0"/>
              </a:rPr>
              <a:t>,</a:t>
            </a:r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ru-RU" sz="1900" dirty="0" smtClean="0">
                <a:latin typeface="Cambria" panose="02040503050406030204" pitchFamily="18" charset="0"/>
              </a:rPr>
              <a:t>в </a:t>
            </a:r>
            <a:r>
              <a:rPr lang="ru-RU" sz="1900" dirty="0">
                <a:latin typeface="Cambria" panose="02040503050406030204" pitchFamily="18" charset="0"/>
              </a:rPr>
              <a:t>которых лишь одна часть адреса является абсолютной</a:t>
            </a:r>
            <a:r>
              <a:rPr lang="ru-RU" sz="1900" dirty="0" smtClean="0">
                <a:latin typeface="Cambria" panose="02040503050406030204" pitchFamily="18" charset="0"/>
              </a:rPr>
              <a:t>.</a:t>
            </a:r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en-US" sz="2000" dirty="0" smtClean="0"/>
              <a:t>A$1, </a:t>
            </a:r>
            <a:r>
              <a:rPr lang="en-US" sz="2000" dirty="0"/>
              <a:t>$</a:t>
            </a:r>
            <a:r>
              <a:rPr lang="en-US" sz="2000" dirty="0" smtClean="0"/>
              <a:t>A1</a:t>
            </a:r>
          </a:p>
          <a:p>
            <a:pPr algn="just"/>
            <a:r>
              <a:rPr lang="ru-RU" sz="2300" dirty="0">
                <a:latin typeface="Cambria" panose="02040503050406030204" pitchFamily="18" charset="0"/>
              </a:rPr>
              <a:t>Для задания относительного адреса ячейки в формуле можно </a:t>
            </a:r>
            <a:r>
              <a:rPr lang="ru-RU" sz="2300" dirty="0" smtClean="0">
                <a:latin typeface="Cambria" panose="02040503050406030204" pitchFamily="18" charset="0"/>
              </a:rPr>
              <a:t>просто</a:t>
            </a:r>
            <a:r>
              <a:rPr lang="en-US" sz="2300" dirty="0" smtClean="0">
                <a:latin typeface="Cambria" panose="02040503050406030204" pitchFamily="18" charset="0"/>
              </a:rPr>
              <a:t> </a:t>
            </a:r>
            <a:r>
              <a:rPr lang="ru-RU" sz="2300" dirty="0" smtClean="0">
                <a:latin typeface="Cambria" panose="02040503050406030204" pitchFamily="18" charset="0"/>
              </a:rPr>
              <a:t>выделить </a:t>
            </a:r>
            <a:r>
              <a:rPr lang="ru-RU" sz="2300" dirty="0">
                <a:latin typeface="Cambria" panose="02040503050406030204" pitchFamily="18" charset="0"/>
              </a:rPr>
              <a:t>ячейку в таблице. Чтобы адрес стал абсолютным, можно, </a:t>
            </a:r>
            <a:r>
              <a:rPr lang="ru-RU" sz="2300" dirty="0" smtClean="0">
                <a:latin typeface="Cambria" panose="02040503050406030204" pitchFamily="18" charset="0"/>
              </a:rPr>
              <a:t>выделив </a:t>
            </a:r>
            <a:r>
              <a:rPr lang="ru-RU" sz="2300" dirty="0">
                <a:latin typeface="Cambria" panose="02040503050406030204" pitchFamily="18" charset="0"/>
              </a:rPr>
              <a:t>адрес ячейки в строке формул, нажать клавишу &lt;F4</a:t>
            </a:r>
            <a:r>
              <a:rPr lang="ru-RU" sz="2300" dirty="0" smtClean="0">
                <a:latin typeface="Cambria" panose="02040503050406030204" pitchFamily="18" charset="0"/>
              </a:rPr>
              <a:t>&gt;, нажимая повторно можно сформировать смешанный адрес.</a:t>
            </a:r>
            <a:endParaRPr lang="ru-RU" sz="23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Автозаполнение</a:t>
            </a:r>
            <a:endParaRPr lang="ru-RU" dirty="0"/>
          </a:p>
        </p:txBody>
      </p:sp>
      <p:pic>
        <p:nvPicPr>
          <p:cNvPr id="6146" name="Picture 2" descr="C:\Users\admin\Downloads\Без названи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48987"/>
            <a:ext cx="1847850" cy="210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3" name="Picture 9" descr="C:\Users\admin\Downloads\Без названи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65185"/>
            <a:ext cx="18478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:\Users\admin\Downloads\Без названия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892" y="2647493"/>
            <a:ext cx="1822334" cy="30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Автозаполнение дней недели в Exc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7" y="1365185"/>
            <a:ext cx="379095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Автозаполнение кварталов в Exc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98811"/>
            <a:ext cx="13144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4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525963"/>
          </a:xfrm>
        </p:spPr>
        <p:txBody>
          <a:bodyPr>
            <a:normAutofit/>
          </a:bodyPr>
          <a:lstStyle/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Формулы </a:t>
            </a:r>
            <a:r>
              <a:rPr lang="ru-RU" sz="2300" dirty="0">
                <a:latin typeface="Cambria" panose="02040503050406030204" pitchFamily="18" charset="0"/>
              </a:rPr>
              <a:t>могут содержать ссылки и на другие листы и на другие книги. </a:t>
            </a:r>
            <a:endParaRPr lang="ru-RU" sz="23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В </a:t>
            </a:r>
            <a:r>
              <a:rPr lang="ru-RU" sz="2300" dirty="0">
                <a:latin typeface="Cambria" panose="02040503050406030204" pitchFamily="18" charset="0"/>
              </a:rPr>
              <a:t>ссылке на другой лист имя листа указывается перед адресом ячейки и отделяется от него восклицательным знаком </a:t>
            </a: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Лист2!А1</a:t>
            </a:r>
            <a:endParaRPr lang="ru-RU" sz="23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 </a:t>
            </a:r>
            <a:r>
              <a:rPr lang="ru-RU" sz="2300" dirty="0">
                <a:latin typeface="Cambria" panose="02040503050406030204" pitchFamily="18" charset="0"/>
              </a:rPr>
              <a:t>Имя листа в дальнейшем можно изменить, и оно автоматически изменится в формуле. Можно копировать и перемещать лист, нельзя его удалять. Во внешней ссылке наряду с именем листа и адресом ячейки указывается имя рабочей книги, которое заключается в квадратные скобки </a:t>
            </a: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[</a:t>
            </a:r>
            <a:r>
              <a:rPr lang="ru-RU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Книга 4.</a:t>
            </a:r>
            <a:r>
              <a:rPr lang="en-US" sz="2600" b="1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xls</a:t>
            </a:r>
            <a:r>
              <a:rPr lang="ru-RU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]Лист1!$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$1</a:t>
            </a:r>
            <a:endParaRPr lang="ru-RU" sz="23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1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5184576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ru-RU" sz="2300" dirty="0" smtClean="0">
                <a:latin typeface="Cambria" panose="02040503050406030204" pitchFamily="18" charset="0"/>
              </a:rPr>
              <a:t> </a:t>
            </a:r>
            <a:r>
              <a:rPr lang="ru-RU" sz="2300" dirty="0">
                <a:latin typeface="Cambria" panose="02040503050406030204" pitchFamily="18" charset="0"/>
              </a:rPr>
              <a:t>позволяет присваивать диапазонам ячеек имена, которые можно использовать для быстрого перехода к необходимым диапазонам, а также в формулах и функциях в качестве адресов и ссылок. </a:t>
            </a:r>
            <a:endParaRPr lang="ru-RU" sz="23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Для </a:t>
            </a:r>
            <a:r>
              <a:rPr lang="ru-RU" sz="2300" dirty="0">
                <a:latin typeface="Cambria" panose="02040503050406030204" pitchFamily="18" charset="0"/>
              </a:rPr>
              <a:t>этого следует выделить диапазон ячеек, которому нужно дать имя, затем щелкнуть в поле имен в левой части строки формул и напечатать имя диапазона. В имени не допускаются пробелы! Присваивать имена можно и несмежным диапазонам. </a:t>
            </a:r>
            <a:endParaRPr lang="ru-RU" sz="23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400" dirty="0">
                <a:latin typeface="Cambria" panose="02040503050406030204" pitchFamily="18" charset="0"/>
              </a:rPr>
              <a:t>Имя, присвоенное диапазону ячеек, можно использовать в качестве адреса в формулах и в качестве аргумента функции.</a:t>
            </a:r>
          </a:p>
          <a:p>
            <a:pPr algn="just"/>
            <a:endParaRPr lang="ru-RU" sz="23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Формулы. Имена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021365"/>
            <a:ext cx="3240360" cy="502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олилиния 3"/>
          <p:cNvSpPr/>
          <p:nvPr/>
        </p:nvSpPr>
        <p:spPr>
          <a:xfrm>
            <a:off x="5364088" y="2366634"/>
            <a:ext cx="870904" cy="774334"/>
          </a:xfrm>
          <a:custGeom>
            <a:avLst/>
            <a:gdLst>
              <a:gd name="connsiteX0" fmla="*/ 845389 w 1086928"/>
              <a:gd name="connsiteY0" fmla="*/ 138023 h 934833"/>
              <a:gd name="connsiteX1" fmla="*/ 690113 w 1086928"/>
              <a:gd name="connsiteY1" fmla="*/ 86265 h 934833"/>
              <a:gd name="connsiteX2" fmla="*/ 569343 w 1086928"/>
              <a:gd name="connsiteY2" fmla="*/ 34506 h 934833"/>
              <a:gd name="connsiteX3" fmla="*/ 465826 w 1086928"/>
              <a:gd name="connsiteY3" fmla="*/ 17253 h 934833"/>
              <a:gd name="connsiteX4" fmla="*/ 396815 w 1086928"/>
              <a:gd name="connsiteY4" fmla="*/ 0 h 934833"/>
              <a:gd name="connsiteX5" fmla="*/ 69011 w 1086928"/>
              <a:gd name="connsiteY5" fmla="*/ 17253 h 934833"/>
              <a:gd name="connsiteX6" fmla="*/ 34506 w 1086928"/>
              <a:gd name="connsiteY6" fmla="*/ 86265 h 934833"/>
              <a:gd name="connsiteX7" fmla="*/ 17253 w 1086928"/>
              <a:gd name="connsiteY7" fmla="*/ 293299 h 934833"/>
              <a:gd name="connsiteX8" fmla="*/ 0 w 1086928"/>
              <a:gd name="connsiteY8" fmla="*/ 414068 h 934833"/>
              <a:gd name="connsiteX9" fmla="*/ 17253 w 1086928"/>
              <a:gd name="connsiteY9" fmla="*/ 655608 h 934833"/>
              <a:gd name="connsiteX10" fmla="*/ 86264 w 1086928"/>
              <a:gd name="connsiteY10" fmla="*/ 810883 h 934833"/>
              <a:gd name="connsiteX11" fmla="*/ 138023 w 1086928"/>
              <a:gd name="connsiteY11" fmla="*/ 862642 h 934833"/>
              <a:gd name="connsiteX12" fmla="*/ 241540 w 1086928"/>
              <a:gd name="connsiteY12" fmla="*/ 879895 h 934833"/>
              <a:gd name="connsiteX13" fmla="*/ 310551 w 1086928"/>
              <a:gd name="connsiteY13" fmla="*/ 914400 h 934833"/>
              <a:gd name="connsiteX14" fmla="*/ 741872 w 1086928"/>
              <a:gd name="connsiteY14" fmla="*/ 914400 h 934833"/>
              <a:gd name="connsiteX15" fmla="*/ 810883 w 1086928"/>
              <a:gd name="connsiteY15" fmla="*/ 879895 h 934833"/>
              <a:gd name="connsiteX16" fmla="*/ 862642 w 1086928"/>
              <a:gd name="connsiteY16" fmla="*/ 845389 h 934833"/>
              <a:gd name="connsiteX17" fmla="*/ 914400 w 1086928"/>
              <a:gd name="connsiteY17" fmla="*/ 828136 h 934833"/>
              <a:gd name="connsiteX18" fmla="*/ 1017917 w 1086928"/>
              <a:gd name="connsiteY18" fmla="*/ 741872 h 934833"/>
              <a:gd name="connsiteX19" fmla="*/ 1035170 w 1086928"/>
              <a:gd name="connsiteY19" fmla="*/ 672861 h 934833"/>
              <a:gd name="connsiteX20" fmla="*/ 1069676 w 1086928"/>
              <a:gd name="connsiteY20" fmla="*/ 603849 h 934833"/>
              <a:gd name="connsiteX21" fmla="*/ 1086928 w 1086928"/>
              <a:gd name="connsiteY21" fmla="*/ 552091 h 934833"/>
              <a:gd name="connsiteX22" fmla="*/ 1052423 w 1086928"/>
              <a:gd name="connsiteY22" fmla="*/ 293299 h 934833"/>
              <a:gd name="connsiteX23" fmla="*/ 1017917 w 1086928"/>
              <a:gd name="connsiteY23" fmla="*/ 224287 h 934833"/>
              <a:gd name="connsiteX24" fmla="*/ 983411 w 1086928"/>
              <a:gd name="connsiteY24" fmla="*/ 103517 h 934833"/>
              <a:gd name="connsiteX25" fmla="*/ 931653 w 1086928"/>
              <a:gd name="connsiteY25" fmla="*/ 69012 h 934833"/>
              <a:gd name="connsiteX26" fmla="*/ 879894 w 1086928"/>
              <a:gd name="connsiteY26" fmla="*/ 17253 h 934833"/>
              <a:gd name="connsiteX27" fmla="*/ 810883 w 1086928"/>
              <a:gd name="connsiteY27" fmla="*/ 0 h 93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6928" h="934833">
                <a:moveTo>
                  <a:pt x="845389" y="138023"/>
                </a:moveTo>
                <a:cubicBezTo>
                  <a:pt x="793630" y="120770"/>
                  <a:pt x="738911" y="110665"/>
                  <a:pt x="690113" y="86265"/>
                </a:cubicBezTo>
                <a:cubicBezTo>
                  <a:pt x="647915" y="65166"/>
                  <a:pt x="615039" y="44661"/>
                  <a:pt x="569343" y="34506"/>
                </a:cubicBezTo>
                <a:cubicBezTo>
                  <a:pt x="535194" y="26917"/>
                  <a:pt x="500128" y="24114"/>
                  <a:pt x="465826" y="17253"/>
                </a:cubicBezTo>
                <a:cubicBezTo>
                  <a:pt x="442575" y="12603"/>
                  <a:pt x="419819" y="5751"/>
                  <a:pt x="396815" y="0"/>
                </a:cubicBezTo>
                <a:cubicBezTo>
                  <a:pt x="287547" y="5751"/>
                  <a:pt x="175455" y="-8091"/>
                  <a:pt x="69011" y="17253"/>
                </a:cubicBezTo>
                <a:cubicBezTo>
                  <a:pt x="43991" y="23210"/>
                  <a:pt x="39246" y="60986"/>
                  <a:pt x="34506" y="86265"/>
                </a:cubicBezTo>
                <a:cubicBezTo>
                  <a:pt x="21744" y="154329"/>
                  <a:pt x="24503" y="224429"/>
                  <a:pt x="17253" y="293299"/>
                </a:cubicBezTo>
                <a:cubicBezTo>
                  <a:pt x="12996" y="333741"/>
                  <a:pt x="5751" y="373812"/>
                  <a:pt x="0" y="414068"/>
                </a:cubicBezTo>
                <a:cubicBezTo>
                  <a:pt x="5751" y="494581"/>
                  <a:pt x="5279" y="575783"/>
                  <a:pt x="17253" y="655608"/>
                </a:cubicBezTo>
                <a:cubicBezTo>
                  <a:pt x="25510" y="710652"/>
                  <a:pt x="50286" y="767709"/>
                  <a:pt x="86264" y="810883"/>
                </a:cubicBezTo>
                <a:cubicBezTo>
                  <a:pt x="101884" y="829627"/>
                  <a:pt x="115727" y="852732"/>
                  <a:pt x="138023" y="862642"/>
                </a:cubicBezTo>
                <a:cubicBezTo>
                  <a:pt x="169990" y="876849"/>
                  <a:pt x="207034" y="874144"/>
                  <a:pt x="241540" y="879895"/>
                </a:cubicBezTo>
                <a:cubicBezTo>
                  <a:pt x="264544" y="891397"/>
                  <a:pt x="286152" y="906267"/>
                  <a:pt x="310551" y="914400"/>
                </a:cubicBezTo>
                <a:cubicBezTo>
                  <a:pt x="440460" y="957703"/>
                  <a:pt x="639612" y="919513"/>
                  <a:pt x="741872" y="914400"/>
                </a:cubicBezTo>
                <a:cubicBezTo>
                  <a:pt x="764876" y="902898"/>
                  <a:pt x="788553" y="892655"/>
                  <a:pt x="810883" y="879895"/>
                </a:cubicBezTo>
                <a:cubicBezTo>
                  <a:pt x="828887" y="869607"/>
                  <a:pt x="844096" y="854662"/>
                  <a:pt x="862642" y="845389"/>
                </a:cubicBezTo>
                <a:cubicBezTo>
                  <a:pt x="878908" y="837256"/>
                  <a:pt x="898134" y="836269"/>
                  <a:pt x="914400" y="828136"/>
                </a:cubicBezTo>
                <a:cubicBezTo>
                  <a:pt x="962444" y="804114"/>
                  <a:pt x="979758" y="780032"/>
                  <a:pt x="1017917" y="741872"/>
                </a:cubicBezTo>
                <a:cubicBezTo>
                  <a:pt x="1023668" y="718868"/>
                  <a:pt x="1026844" y="695063"/>
                  <a:pt x="1035170" y="672861"/>
                </a:cubicBezTo>
                <a:cubicBezTo>
                  <a:pt x="1044201" y="648779"/>
                  <a:pt x="1059545" y="627489"/>
                  <a:pt x="1069676" y="603849"/>
                </a:cubicBezTo>
                <a:cubicBezTo>
                  <a:pt x="1076840" y="587134"/>
                  <a:pt x="1081177" y="569344"/>
                  <a:pt x="1086928" y="552091"/>
                </a:cubicBezTo>
                <a:cubicBezTo>
                  <a:pt x="1078447" y="450309"/>
                  <a:pt x="1088875" y="378354"/>
                  <a:pt x="1052423" y="293299"/>
                </a:cubicBezTo>
                <a:cubicBezTo>
                  <a:pt x="1042292" y="269659"/>
                  <a:pt x="1026948" y="248369"/>
                  <a:pt x="1017917" y="224287"/>
                </a:cubicBezTo>
                <a:cubicBezTo>
                  <a:pt x="1015729" y="218452"/>
                  <a:pt x="993225" y="115784"/>
                  <a:pt x="983411" y="103517"/>
                </a:cubicBezTo>
                <a:cubicBezTo>
                  <a:pt x="970458" y="87326"/>
                  <a:pt x="947582" y="82286"/>
                  <a:pt x="931653" y="69012"/>
                </a:cubicBezTo>
                <a:cubicBezTo>
                  <a:pt x="912909" y="53392"/>
                  <a:pt x="901079" y="29359"/>
                  <a:pt x="879894" y="17253"/>
                </a:cubicBezTo>
                <a:cubicBezTo>
                  <a:pt x="859307" y="5489"/>
                  <a:pt x="810883" y="0"/>
                  <a:pt x="810883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364088" y="3356992"/>
            <a:ext cx="288032" cy="252028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16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568952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2800" dirty="0" smtClean="0">
                <a:latin typeface="Cambria" panose="02040503050406030204" pitchFamily="18" charset="0"/>
              </a:rPr>
              <a:t>В </a:t>
            </a:r>
            <a:r>
              <a:rPr lang="ru-RU" sz="2800" b="1" dirty="0" err="1">
                <a:latin typeface="Cambria" panose="02040503050406030204" pitchFamily="18" charset="0"/>
              </a:rPr>
              <a:t>Excel</a:t>
            </a:r>
            <a:r>
              <a:rPr lang="ru-RU" sz="2800" b="1" dirty="0">
                <a:latin typeface="Cambria" panose="02040503050406030204" pitchFamily="18" charset="0"/>
              </a:rPr>
              <a:t> </a:t>
            </a:r>
            <a:r>
              <a:rPr lang="ru-RU" sz="2800" dirty="0">
                <a:latin typeface="Cambria" panose="02040503050406030204" pitchFamily="18" charset="0"/>
              </a:rPr>
              <a:t>используются следующие операторы: </a:t>
            </a:r>
          </a:p>
          <a:p>
            <a:pPr lvl="1"/>
            <a:r>
              <a:rPr lang="ru-RU" sz="2800" b="1" i="1" dirty="0" smtClean="0">
                <a:latin typeface="Cambria" panose="02040503050406030204" pitchFamily="18" charset="0"/>
              </a:rPr>
              <a:t>арифметические </a:t>
            </a:r>
            <a:r>
              <a:rPr lang="ru-RU" sz="2800" b="1" i="1" dirty="0">
                <a:latin typeface="Cambria" panose="02040503050406030204" pitchFamily="18" charset="0"/>
              </a:rPr>
              <a:t>операторы</a:t>
            </a:r>
            <a:r>
              <a:rPr lang="ru-RU" sz="2800" b="1" dirty="0">
                <a:latin typeface="Cambria" panose="02040503050406030204" pitchFamily="18" charset="0"/>
              </a:rPr>
              <a:t>: </a:t>
            </a:r>
            <a:r>
              <a:rPr lang="ru-RU" sz="2800" dirty="0">
                <a:latin typeface="Cambria" panose="02040503050406030204" pitchFamily="18" charset="0"/>
              </a:rPr>
              <a:t>сложение +, вычитание -, умножение *, деление /, возведение в степень ^, проценты %; </a:t>
            </a:r>
            <a:endParaRPr lang="ru-RU" sz="2800" dirty="0" smtClean="0">
              <a:latin typeface="Cambria" panose="02040503050406030204" pitchFamily="18" charset="0"/>
            </a:endParaRPr>
          </a:p>
          <a:p>
            <a:pPr lvl="1"/>
            <a:r>
              <a:rPr lang="ru-RU" sz="2800" b="1" i="1" dirty="0" smtClean="0">
                <a:latin typeface="Cambria" panose="02040503050406030204" pitchFamily="18" charset="0"/>
              </a:rPr>
              <a:t>операторы </a:t>
            </a:r>
            <a:r>
              <a:rPr lang="ru-RU" sz="2800" b="1" i="1" dirty="0">
                <a:latin typeface="Cambria" panose="02040503050406030204" pitchFamily="18" charset="0"/>
              </a:rPr>
              <a:t>сравнения</a:t>
            </a:r>
            <a:r>
              <a:rPr lang="ru-RU" sz="2800" b="1" dirty="0">
                <a:latin typeface="Cambria" panose="02040503050406030204" pitchFamily="18" charset="0"/>
              </a:rPr>
              <a:t>: </a:t>
            </a:r>
            <a:r>
              <a:rPr lang="ru-RU" sz="2800" dirty="0">
                <a:latin typeface="Cambria" panose="02040503050406030204" pitchFamily="18" charset="0"/>
              </a:rPr>
              <a:t>=, &lt;, &gt;, &lt;=, &gt;=, &lt;&gt;; </a:t>
            </a:r>
            <a:endParaRPr lang="ru-RU" sz="2800" dirty="0" smtClean="0">
              <a:latin typeface="Cambria" panose="02040503050406030204" pitchFamily="18" charset="0"/>
            </a:endParaRPr>
          </a:p>
          <a:p>
            <a:pPr lvl="1"/>
            <a:r>
              <a:rPr lang="ru-RU" sz="2800" b="1" i="1" dirty="0" smtClean="0">
                <a:latin typeface="Cambria" panose="02040503050406030204" pitchFamily="18" charset="0"/>
              </a:rPr>
              <a:t>операторы </a:t>
            </a:r>
            <a:r>
              <a:rPr lang="ru-RU" sz="2800" b="1" i="1" dirty="0">
                <a:latin typeface="Cambria" panose="02040503050406030204" pitchFamily="18" charset="0"/>
              </a:rPr>
              <a:t>связи</a:t>
            </a:r>
            <a:r>
              <a:rPr lang="ru-RU" sz="2800" b="1" dirty="0">
                <a:latin typeface="Cambria" panose="02040503050406030204" pitchFamily="18" charset="0"/>
              </a:rPr>
              <a:t>: </a:t>
            </a:r>
            <a:r>
              <a:rPr lang="ru-RU" sz="2800" dirty="0">
                <a:latin typeface="Cambria" panose="02040503050406030204" pitchFamily="18" charset="0"/>
              </a:rPr>
              <a:t>объединение «;» и диапазон «:»; </a:t>
            </a:r>
            <a:endParaRPr lang="ru-RU" sz="2800" dirty="0" smtClean="0">
              <a:latin typeface="Cambria" panose="02040503050406030204" pitchFamily="18" charset="0"/>
            </a:endParaRPr>
          </a:p>
          <a:p>
            <a:pPr lvl="1"/>
            <a:r>
              <a:rPr lang="ru-RU" sz="2800" b="1" i="1" dirty="0" smtClean="0">
                <a:latin typeface="Cambria" panose="02040503050406030204" pitchFamily="18" charset="0"/>
              </a:rPr>
              <a:t>текстовый </a:t>
            </a:r>
            <a:r>
              <a:rPr lang="ru-RU" sz="2800" b="1" i="1" dirty="0">
                <a:latin typeface="Cambria" panose="02040503050406030204" pitchFamily="18" charset="0"/>
              </a:rPr>
              <a:t>оператор </a:t>
            </a:r>
            <a:r>
              <a:rPr lang="ru-RU" sz="2800" i="1" dirty="0" smtClean="0">
                <a:latin typeface="Cambria" panose="02040503050406030204" pitchFamily="18" charset="0"/>
              </a:rPr>
              <a:t>«</a:t>
            </a:r>
            <a:r>
              <a:rPr lang="ru-RU" sz="2800" dirty="0" smtClean="0">
                <a:latin typeface="Cambria" panose="02040503050406030204" pitchFamily="18" charset="0"/>
              </a:rPr>
              <a:t>&amp;» </a:t>
            </a:r>
            <a:r>
              <a:rPr lang="ru-RU" sz="2800" dirty="0">
                <a:latin typeface="Cambria" panose="02040503050406030204" pitchFamily="18" charset="0"/>
              </a:rPr>
              <a:t>соединения текста. </a:t>
            </a:r>
          </a:p>
          <a:p>
            <a:pPr algn="just"/>
            <a:endParaRPr lang="ru-RU" sz="2800" dirty="0">
              <a:latin typeface="Cambria" panose="02040503050406030204" pitchFamily="18" charset="0"/>
            </a:endParaRPr>
          </a:p>
          <a:p>
            <a:pPr algn="just"/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Формулы. Вычисления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0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481328"/>
            <a:ext cx="8496944" cy="5188032"/>
          </a:xfrm>
        </p:spPr>
        <p:txBody>
          <a:bodyPr>
            <a:normAutofit fontScale="92500" lnSpcReduction="20000"/>
          </a:bodyPr>
          <a:lstStyle/>
          <a:p>
            <a:pPr lvl="1" algn="just"/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формула всегда начинается со знака «=»; </a:t>
            </a:r>
          </a:p>
          <a:p>
            <a:pPr lvl="1" algn="just"/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формулу можно вводить непосредственно в ячейке, а можно в строке формул. </a:t>
            </a:r>
            <a:endParaRPr lang="ru-RU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marL="731520" lvl="1" indent="-457200" algn="just"/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если формула содержит ссылки на ячейки, а значения в этих ячейках изменяются, то </a:t>
            </a:r>
            <a:r>
              <a:rPr lang="ru-RU" sz="30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Excel</a:t>
            </a: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автоматически вычисляет формулы и обновляет значения, используя новые данные;</a:t>
            </a:r>
          </a:p>
          <a:p>
            <a:pPr marL="731520" lvl="1" indent="-457200" algn="just"/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адреса 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ячеек при вводе формулы можно набирать на клавиатуре, а можно выделять мышью, протаскивая ее вдоль соответствующего диапазона. При этом ячейки выделяются пунктирной границей, называемой «бегущей рамкой». </a:t>
            </a:r>
          </a:p>
          <a:p>
            <a:pPr lvl="1" algn="just"/>
            <a:endParaRPr lang="ru-RU" sz="20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Формулы. Вычисления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3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9632" y="2348880"/>
            <a:ext cx="715576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Практическое закрепление</a:t>
            </a:r>
          </a:p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материала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481328"/>
            <a:ext cx="8496944" cy="5764096"/>
          </a:xfrm>
        </p:spPr>
        <p:txBody>
          <a:bodyPr>
            <a:normAutofit/>
          </a:bodyPr>
          <a:lstStyle/>
          <a:p>
            <a:pPr marL="624078" lvl="0" indent="-514350">
              <a:buFont typeface="+mj-lt"/>
              <a:buAutoNum type="arabicPeriod"/>
            </a:pPr>
            <a:r>
              <a:rPr lang="ru-RU" sz="2800" dirty="0"/>
              <a:t>Что понимается под формулой? </a:t>
            </a:r>
          </a:p>
          <a:p>
            <a:pPr marL="624078" lvl="0" indent="-514350">
              <a:buFont typeface="+mj-lt"/>
              <a:buAutoNum type="arabicPeriod"/>
            </a:pPr>
            <a:r>
              <a:rPr lang="ru-RU" sz="2800" dirty="0"/>
              <a:t>Какие знаки вы можете использовать при написании формул?</a:t>
            </a:r>
          </a:p>
          <a:p>
            <a:pPr marL="624078" lvl="0" indent="-514350">
              <a:buFont typeface="+mj-lt"/>
              <a:buAutoNum type="arabicPeriod"/>
            </a:pPr>
            <a:r>
              <a:rPr lang="ru-RU" sz="2800" dirty="0"/>
              <a:t>Для чего предназначено </a:t>
            </a:r>
            <a:r>
              <a:rPr lang="ru-RU" sz="2800" dirty="0" err="1"/>
              <a:t>автозаполнение</a:t>
            </a:r>
            <a:r>
              <a:rPr lang="ru-RU" sz="2800" dirty="0"/>
              <a:t>?</a:t>
            </a:r>
          </a:p>
          <a:p>
            <a:pPr marL="624078" lvl="0" indent="-514350">
              <a:buFont typeface="+mj-lt"/>
              <a:buAutoNum type="arabicPeriod"/>
            </a:pPr>
            <a:r>
              <a:rPr lang="ru-RU" sz="2800" dirty="0"/>
              <a:t>Какие различные типы ссылок применяются в </a:t>
            </a:r>
            <a:r>
              <a:rPr lang="en-US" sz="2800" dirty="0"/>
              <a:t>Excel</a:t>
            </a:r>
            <a:r>
              <a:rPr lang="ru-RU" sz="2800" dirty="0"/>
              <a:t>? Как можно изменить тип ссылки?</a:t>
            </a:r>
          </a:p>
          <a:p>
            <a:pPr marL="624078" lvl="0" indent="-514350">
              <a:buFont typeface="+mj-lt"/>
              <a:buAutoNum type="arabicPeriod"/>
            </a:pPr>
            <a:r>
              <a:rPr lang="ru-RU" sz="2800" dirty="0"/>
              <a:t>Для чего применяются имена? Как создать имя ячейки или диапазона?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73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Автозаполнение</a:t>
            </a:r>
            <a:endParaRPr lang="ru-RU" dirty="0"/>
          </a:p>
        </p:txBody>
      </p:sp>
      <p:sp>
        <p:nvSpPr>
          <p:cNvPr id="4" name="AutoShape 4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61" y="1484784"/>
            <a:ext cx="23907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61" y="3861048"/>
            <a:ext cx="24479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5909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502" y="3861048"/>
            <a:ext cx="14954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700808"/>
            <a:ext cx="1581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3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 err="1" smtClean="0"/>
              <a:t>Автозаполнение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sz="3100" dirty="0" smtClean="0"/>
              <a:t>Собственный список</a:t>
            </a:r>
            <a:endParaRPr lang="ru-RU" sz="3100" dirty="0"/>
          </a:p>
        </p:txBody>
      </p:sp>
      <p:sp>
        <p:nvSpPr>
          <p:cNvPr id="4" name="AutoShape 4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 descr="Автозаполнение ячеек в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7343775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2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 err="1" smtClean="0"/>
              <a:t>Автозаполнение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sz="3100" dirty="0" smtClean="0"/>
              <a:t>Собственный список</a:t>
            </a:r>
            <a:endParaRPr lang="ru-RU" sz="3100" dirty="0"/>
          </a:p>
        </p:txBody>
      </p:sp>
      <p:sp>
        <p:nvSpPr>
          <p:cNvPr id="4" name="AutoShape 4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 descr="Автозаполнение ячеек в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1" y="1628800"/>
            <a:ext cx="59721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Автозаполнение ячеек в Exc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905276"/>
            <a:ext cx="23241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525963"/>
          </a:xfrm>
        </p:spPr>
        <p:txBody>
          <a:bodyPr>
            <a:normAutofit/>
          </a:bodyPr>
          <a:lstStyle/>
          <a:p>
            <a:pPr algn="just"/>
            <a:r>
              <a:rPr lang="ru-RU" sz="2300" dirty="0">
                <a:latin typeface="Cambria" panose="02040503050406030204" pitchFamily="18" charset="0"/>
              </a:rPr>
              <a:t>В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ru-RU" sz="2300" dirty="0">
                <a:latin typeface="Cambria" panose="02040503050406030204" pitchFamily="18" charset="0"/>
              </a:rPr>
              <a:t> числовым значениям по умолчанию присваивается формат </a:t>
            </a:r>
            <a:r>
              <a:rPr lang="ru-RU" sz="2300" b="1" dirty="0">
                <a:latin typeface="Calibri" panose="020F0502020204030204" pitchFamily="34" charset="0"/>
              </a:rPr>
              <a:t>Общий</a:t>
            </a:r>
            <a:r>
              <a:rPr lang="ru-RU" sz="2300" dirty="0">
                <a:latin typeface="Cambria" panose="02040503050406030204" pitchFamily="18" charset="0"/>
              </a:rPr>
              <a:t>. Значения в этом формате отображаются в том виде, в котором они введены с клавиатуры. </a:t>
            </a:r>
            <a:endParaRPr lang="en-US" sz="23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300" dirty="0">
                <a:latin typeface="Cambria" panose="02040503050406030204" pitchFamily="18" charset="0"/>
              </a:rPr>
              <a:t>Форматы объединены в категории.</a:t>
            </a:r>
            <a:endParaRPr lang="en-US" sz="2300" dirty="0">
              <a:latin typeface="Cambria" panose="02040503050406030204" pitchFamily="18" charset="0"/>
            </a:endParaRPr>
          </a:p>
          <a:p>
            <a:pPr algn="just"/>
            <a:endParaRPr lang="ru-RU" sz="23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80928"/>
            <a:ext cx="3027040" cy="358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5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ru-RU" sz="2300" dirty="0">
                <a:latin typeface="Cambria" panose="02040503050406030204" pitchFamily="18" charset="0"/>
              </a:rPr>
              <a:t> предоставляет пользователям возможность создавать собственные числовые форматы. </a:t>
            </a:r>
            <a:endParaRPr lang="ru-RU" sz="23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Разработка </a:t>
            </a:r>
            <a:r>
              <a:rPr lang="ru-RU" sz="2300" dirty="0">
                <a:latin typeface="Cambria" panose="02040503050406030204" pitchFamily="18" charset="0"/>
              </a:rPr>
              <a:t>пользовательских форматов осуществляется на вкладке </a:t>
            </a:r>
            <a:r>
              <a:rPr lang="ru-RU" sz="2300" b="1" dirty="0">
                <a:latin typeface="Cambria" panose="02040503050406030204" pitchFamily="18" charset="0"/>
              </a:rPr>
              <a:t>Число</a:t>
            </a:r>
            <a:r>
              <a:rPr lang="ru-RU" sz="2300" dirty="0">
                <a:latin typeface="Cambria" panose="02040503050406030204" pitchFamily="18" charset="0"/>
              </a:rPr>
              <a:t> диалогового окна </a:t>
            </a:r>
            <a:r>
              <a:rPr lang="ru-RU" sz="2300" b="1" dirty="0">
                <a:latin typeface="Cambria" panose="02040503050406030204" pitchFamily="18" charset="0"/>
              </a:rPr>
              <a:t>Формат ячеек</a:t>
            </a:r>
            <a:r>
              <a:rPr lang="ru-RU" sz="2300" dirty="0">
                <a:latin typeface="Cambria" panose="02040503050406030204" pitchFamily="18" charset="0"/>
              </a:rPr>
              <a:t>. </a:t>
            </a:r>
            <a:endParaRPr lang="ru-RU" sz="23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Далее надо </a:t>
            </a:r>
            <a:r>
              <a:rPr lang="ru-RU" sz="2300" dirty="0">
                <a:latin typeface="Cambria" panose="02040503050406030204" pitchFamily="18" charset="0"/>
              </a:rPr>
              <a:t>выбрать категорию </a:t>
            </a:r>
            <a:r>
              <a:rPr lang="ru-RU" sz="2300" b="1" dirty="0">
                <a:latin typeface="Cambria" panose="02040503050406030204" pitchFamily="18" charset="0"/>
              </a:rPr>
              <a:t>(все форматы) </a:t>
            </a:r>
            <a:r>
              <a:rPr lang="ru-RU" sz="2300" dirty="0">
                <a:latin typeface="Cambria" panose="02040503050406030204" pitchFamily="18" charset="0"/>
              </a:rPr>
              <a:t>в поле </a:t>
            </a:r>
            <a:r>
              <a:rPr lang="ru-RU" sz="2300" b="1" dirty="0">
                <a:latin typeface="Cambria" panose="02040503050406030204" pitchFamily="18" charset="0"/>
              </a:rPr>
              <a:t>Числовые форматы</a:t>
            </a:r>
            <a:r>
              <a:rPr lang="ru-RU" sz="2300" dirty="0">
                <a:latin typeface="Cambria" panose="02040503050406030204" pitchFamily="18" charset="0"/>
              </a:rPr>
              <a:t> </a:t>
            </a:r>
            <a:endParaRPr lang="ru-RU" sz="23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Удалив </a:t>
            </a:r>
            <a:r>
              <a:rPr lang="ru-RU" sz="2300" dirty="0">
                <a:latin typeface="Cambria" panose="02040503050406030204" pitchFamily="18" charset="0"/>
              </a:rPr>
              <a:t>содержимое поля </a:t>
            </a:r>
            <a:r>
              <a:rPr lang="ru-RU" sz="2300" b="1" dirty="0" smtClean="0">
                <a:latin typeface="Cambria" panose="02040503050406030204" pitchFamily="18" charset="0"/>
              </a:rPr>
              <a:t>Тип</a:t>
            </a:r>
            <a:r>
              <a:rPr lang="ru-RU" sz="2300" dirty="0" smtClean="0">
                <a:latin typeface="Cambria" panose="02040503050406030204" pitchFamily="18" charset="0"/>
              </a:rPr>
              <a:t>, создать пользовательский формат. </a:t>
            </a:r>
            <a:endParaRPr lang="ru-RU" sz="23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0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</a:t>
            </a:r>
            <a:endParaRPr lang="ru-RU" dirty="0"/>
          </a:p>
        </p:txBody>
      </p:sp>
      <p:pic>
        <p:nvPicPr>
          <p:cNvPr id="12290" name="Picture 2" descr="http://www.excelworld.ru/Author/Pelena/UserFormat/vse_formaty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0"/>
          <a:stretch/>
        </p:blipFill>
        <p:spPr bwMode="auto">
          <a:xfrm>
            <a:off x="1475656" y="1412775"/>
            <a:ext cx="6552728" cy="490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21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2924944"/>
            <a:ext cx="8712968" cy="352839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800" dirty="0">
                <a:latin typeface="Cambria" panose="02040503050406030204" pitchFamily="18" charset="0"/>
              </a:rPr>
              <a:t>Могут быть указаны до четырех разделов кодов формата.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latin typeface="Cambria" panose="02040503050406030204" pitchFamily="18" charset="0"/>
              </a:rPr>
              <a:t>Разделы</a:t>
            </a:r>
            <a:r>
              <a:rPr lang="en-US" sz="1800" dirty="0">
                <a:latin typeface="Cambria" panose="02040503050406030204" pitchFamily="18" charset="0"/>
              </a:rPr>
              <a:t>, отделяемые друг от </a:t>
            </a:r>
            <a:r>
              <a:rPr lang="ru-RU" sz="1800" dirty="0" smtClean="0">
                <a:latin typeface="Cambria" panose="02040503050406030204" pitchFamily="18" charset="0"/>
              </a:rPr>
              <a:t>друга точками с запятыми</a:t>
            </a:r>
            <a:r>
              <a:rPr lang="en-US" sz="1800" dirty="0" smtClean="0">
                <a:latin typeface="Cambria" panose="02040503050406030204" pitchFamily="18" charset="0"/>
              </a:rPr>
              <a:t>, </a:t>
            </a:r>
            <a:r>
              <a:rPr lang="en-US" sz="1800" dirty="0">
                <a:latin typeface="Cambria" panose="02040503050406030204" pitchFamily="18" charset="0"/>
              </a:rPr>
              <a:t>определяют форматы для </a:t>
            </a:r>
            <a:r>
              <a:rPr lang="en-US" sz="1800" b="1" spc="-10" dirty="0">
                <a:latin typeface="Cambria" panose="02040503050406030204" pitchFamily="18" charset="0"/>
              </a:rPr>
              <a:t>положительных</a:t>
            </a:r>
            <a:r>
              <a:rPr lang="en-US" sz="1800" spc="-10" dirty="0">
                <a:latin typeface="Cambria" panose="02040503050406030204" pitchFamily="18" charset="0"/>
              </a:rPr>
              <a:t>, </a:t>
            </a:r>
            <a:r>
              <a:rPr lang="en-US" sz="1800" b="1" spc="-10" dirty="0">
                <a:latin typeface="Cambria" panose="02040503050406030204" pitchFamily="18" charset="0"/>
              </a:rPr>
              <a:t>отрицательных</a:t>
            </a:r>
            <a:r>
              <a:rPr lang="en-US" sz="1800" spc="-10" dirty="0">
                <a:latin typeface="Cambria" panose="02040503050406030204" pitchFamily="18" charset="0"/>
              </a:rPr>
              <a:t> </a:t>
            </a:r>
            <a:r>
              <a:rPr lang="en-US" sz="1800" dirty="0">
                <a:latin typeface="Cambria" panose="02040503050406030204" pitchFamily="18" charset="0"/>
              </a:rPr>
              <a:t>чисел, </a:t>
            </a:r>
            <a:r>
              <a:rPr lang="en-US" sz="1800" b="1" dirty="0">
                <a:latin typeface="Cambria" panose="02040503050406030204" pitchFamily="18" charset="0"/>
              </a:rPr>
              <a:t>нулевых</a:t>
            </a:r>
            <a:r>
              <a:rPr lang="en-US" sz="1800" dirty="0">
                <a:latin typeface="Cambria" panose="02040503050406030204" pitchFamily="18" charset="0"/>
              </a:rPr>
              <a:t> значений и </a:t>
            </a:r>
            <a:r>
              <a:rPr lang="en-US" sz="1800" b="1" dirty="0">
                <a:latin typeface="Cambria" panose="02040503050406030204" pitchFamily="18" charset="0"/>
              </a:rPr>
              <a:t>текстов</a:t>
            </a:r>
            <a:r>
              <a:rPr lang="en-US" sz="1800" dirty="0">
                <a:latin typeface="Cambria" panose="02040503050406030204" pitchFamily="18" charset="0"/>
              </a:rPr>
              <a:t> в указанном порядке. </a:t>
            </a:r>
            <a:endParaRPr lang="ru-RU" sz="1800" dirty="0">
              <a:latin typeface="Cambria" panose="02040503050406030204" pitchFamily="18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Cambria" panose="02040503050406030204" pitchFamily="18" charset="0"/>
              </a:rPr>
              <a:t>Если указан один раздел, то ко всем числам применяется этот формат. Если раздел пропущен, завершающая точка с запятой должна быть вставлена для него.</a:t>
            </a:r>
            <a:endParaRPr lang="ru-RU" sz="1800" dirty="0">
              <a:latin typeface="Cambria" panose="02040503050406030204" pitchFamily="18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latin typeface="Cambria" panose="02040503050406030204" pitchFamily="18" charset="0"/>
              </a:rPr>
              <a:t>Если </a:t>
            </a:r>
            <a:r>
              <a:rPr lang="en-US" sz="1800" dirty="0">
                <a:latin typeface="Cambria" panose="02040503050406030204" pitchFamily="18" charset="0"/>
              </a:rPr>
              <a:t>указаны только два раздела, то первый из них используется для форматирования положительных чисел и нулевых значений, а второй — для отрицательных чисел</a:t>
            </a:r>
            <a:r>
              <a:rPr lang="en-US" sz="1800" dirty="0" smtClean="0">
                <a:latin typeface="Cambria" panose="02040503050406030204" pitchFamily="18" charset="0"/>
              </a:rPr>
              <a:t>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800" dirty="0">
                <a:latin typeface="Cambria" panose="02040503050406030204" pitchFamily="18" charset="0"/>
              </a:rPr>
              <a:t>При использовании трех разделов первый относится к положительным значениям, второй — к отрицательным, а третий раздел относится к нулям</a:t>
            </a:r>
            <a:r>
              <a:rPr lang="ru-RU" sz="1800" dirty="0" smtClean="0">
                <a:latin typeface="Cambria" panose="02040503050406030204" pitchFamily="18" charset="0"/>
              </a:rPr>
              <a:t>.</a:t>
            </a:r>
            <a:endParaRPr lang="ru-RU" sz="18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7687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758</TotalTime>
  <Words>1558</Words>
  <Application>Microsoft Office PowerPoint</Application>
  <PresentationFormat>Экран (4:3)</PresentationFormat>
  <Paragraphs>200</Paragraphs>
  <Slides>25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7" baseType="lpstr">
      <vt:lpstr>Calibri</vt:lpstr>
      <vt:lpstr>Cambria</vt:lpstr>
      <vt:lpstr>Corbel</vt:lpstr>
      <vt:lpstr>inherit</vt:lpstr>
      <vt:lpstr>Lucida Sans Unicode</vt:lpstr>
      <vt:lpstr>Times New Roman</vt:lpstr>
      <vt:lpstr>Verdana</vt:lpstr>
      <vt:lpstr>Verdana</vt:lpstr>
      <vt:lpstr>Wingdings 2</vt:lpstr>
      <vt:lpstr>Wingdings 3</vt:lpstr>
      <vt:lpstr>Открытая</vt:lpstr>
      <vt:lpstr>Формула</vt:lpstr>
      <vt:lpstr>Excel Создание формул. Форматирование данных</vt:lpstr>
      <vt:lpstr>Автозаполнение</vt:lpstr>
      <vt:lpstr>Автозаполнение</vt:lpstr>
      <vt:lpstr>Автозаполнение. Собственный список</vt:lpstr>
      <vt:lpstr>Автозаполнение. Собственный список</vt:lpstr>
      <vt:lpstr>Форматирование</vt:lpstr>
      <vt:lpstr>Форматирование</vt:lpstr>
      <vt:lpstr>Форматирование</vt:lpstr>
      <vt:lpstr>Форматирование</vt:lpstr>
      <vt:lpstr>Форматирование.  Коды, используемые для создания пользовательских числовых форматов </vt:lpstr>
      <vt:lpstr>Форматирование.  Коды, используемые для создания пользовательских числовых форматов </vt:lpstr>
      <vt:lpstr>Форматирование.  Коды, используемые для создания пользовательских числовых форматов </vt:lpstr>
      <vt:lpstr>Форматирование.  Коды, используемые для создания пользовательских форматов даты и времени </vt:lpstr>
      <vt:lpstr>Форматирование.  Коды, используемые для создания пользовательских форматов даты и времени </vt:lpstr>
      <vt:lpstr>Форматирование.  Примеры</vt:lpstr>
      <vt:lpstr>Форматирование.  Примеры</vt:lpstr>
      <vt:lpstr>Форматирование.  </vt:lpstr>
      <vt:lpstr>Формулы</vt:lpstr>
      <vt:lpstr>Формулы</vt:lpstr>
      <vt:lpstr>Формулы</vt:lpstr>
      <vt:lpstr>Формулы. Имена</vt:lpstr>
      <vt:lpstr>Формулы. Вычисления</vt:lpstr>
      <vt:lpstr>Формулы. Вычисления</vt:lpstr>
      <vt:lpstr>Презентация PowerPoint</vt:lpstr>
      <vt:lpstr>Контрольные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Форматирование Формулы</dc:title>
  <dc:creator>admin</dc:creator>
  <cp:lastModifiedBy>Пользователь Windows</cp:lastModifiedBy>
  <cp:revision>37</cp:revision>
  <dcterms:created xsi:type="dcterms:W3CDTF">2016-07-28T05:44:31Z</dcterms:created>
  <dcterms:modified xsi:type="dcterms:W3CDTF">2020-09-20T21:36:21Z</dcterms:modified>
</cp:coreProperties>
</file>