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3" r:id="rId20"/>
    <p:sldId id="274" r:id="rId21"/>
    <p:sldId id="276" r:id="rId22"/>
    <p:sldId id="277" r:id="rId23"/>
    <p:sldId id="278" r:id="rId24"/>
    <p:sldId id="280" r:id="rId25"/>
    <p:sldId id="281" r:id="rId26"/>
    <p:sldId id="279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948" autoAdjust="0"/>
  </p:normalViewPr>
  <p:slideViewPr>
    <p:cSldViewPr>
      <p:cViewPr>
        <p:scale>
          <a:sx n="50" d="100"/>
          <a:sy n="50" d="100"/>
        </p:scale>
        <p:origin x="-138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9AACB-616F-46DE-99A6-2CDC0D05A0BE}" type="datetimeFigureOut">
              <a:rPr lang="ru-RU" smtClean="0"/>
              <a:t>30.10.2016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C5FDD-1641-47EF-8717-829C71F49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57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Имена полей должны находится непосредственно над данными, т.е.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нельзя вставлять пустую строку между строкой заголовков и ячейками данных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Имена полей должны быть уникальными.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Строку заголовков можно зафиксировать для удобства работы со списком большого размера. Для этого нужно опустить маркер разделения  окна по вертикали (он находится непосредственно под полосой прокрутки)  под строку заголовков и выбрать команду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Вид\Закрепить области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C5FDD-1641-47EF-8717-829C71F49E3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937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C5FDD-1641-47EF-8717-829C71F49E33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654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Перед сортировкой отобразите скрытые строки и столбцы При сортировке столбцов скрытые строки не перемещаются, а при сортировке строк не перемещаются скрытые столбцы.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C5FDD-1641-47EF-8717-829C71F49E3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71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C5FDD-1641-47EF-8717-829C71F49E3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85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C5FDD-1641-47EF-8717-829C71F49E3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159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Cambria" panose="02040503050406030204" pitchFamily="18" charset="0"/>
              </a:rPr>
              <a:t>С помощью опций список можно фильтровать на месте или скопировать результат в другое место, указав при этом диапазон из одной строки и стольких столбцов, сколько полей в списке.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C5FDD-1641-47EF-8717-829C71F49E3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737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C5FDD-1641-47EF-8717-829C71F49E3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86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Сначала надо отсортировать исходный список по полю Отдел, затем в диалоговом окне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Промежуточные итоги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списке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каждом изменении в: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выбрать Отдел, в списке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Операция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выбрать Среднее, установить флажок в элементе управления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Добавить итоги по: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поле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Оклад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Должны стоять флажки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Заменить текущие итоги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Итоги под данными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убрать все итоги, нужно вызвать окно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Промежуточные итоги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воспользоваться кнопкой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Убрать все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C5FDD-1641-47EF-8717-829C71F49E3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324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После выбора источника и места</a:t>
            </a:r>
            <a:r>
              <a:rPr lang="ru-RU" baseline="0" dirty="0" smtClean="0"/>
              <a:t> выбора, откроется макет для редактирования сводной таблицы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C5FDD-1641-47EF-8717-829C71F49E33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13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выборе </a:t>
            </a:r>
            <a:r>
              <a:rPr lang="ru-RU" b="1" dirty="0" smtClean="0"/>
              <a:t>Параметры\Параметры</a:t>
            </a:r>
            <a:r>
              <a:rPr lang="ru-RU" b="1" baseline="0" dirty="0" smtClean="0"/>
              <a:t> поля </a:t>
            </a:r>
            <a:r>
              <a:rPr lang="ru-RU" baseline="0" dirty="0" smtClean="0"/>
              <a:t>откроется окно </a:t>
            </a:r>
            <a:r>
              <a:rPr lang="ru-RU" b="1" baseline="0" dirty="0" smtClean="0">
                <a:latin typeface="+mn-lt"/>
              </a:rPr>
              <a:t>Параметры поля значений</a:t>
            </a:r>
            <a:r>
              <a:rPr lang="ru-RU" baseline="0" dirty="0" smtClean="0"/>
              <a:t>, где можно изменить итоговую функцию, задать формат отображения  и выполнить дополнительные вычисления, например, выразить данные в процентах (долях) от общей суммы.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C5FDD-1641-47EF-8717-829C71F49E33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031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37F450-EDC0-409F-A35B-9A38C87BE586}" type="datetimeFigureOut">
              <a:rPr lang="ru-RU" smtClean="0"/>
              <a:t>30.10.2016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1E38310-E943-4C73-97E7-528CBC730B8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37F450-EDC0-409F-A35B-9A38C87BE586}" type="datetimeFigureOut">
              <a:rPr lang="ru-RU" smtClean="0"/>
              <a:t>30.10.2016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E38310-E943-4C73-97E7-528CBC730B8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37F450-EDC0-409F-A35B-9A38C87BE586}" type="datetimeFigureOut">
              <a:rPr lang="ru-RU" smtClean="0"/>
              <a:t>30.10.2016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E38310-E943-4C73-97E7-528CBC730B8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37F450-EDC0-409F-A35B-9A38C87BE586}" type="datetimeFigureOut">
              <a:rPr lang="ru-RU" smtClean="0"/>
              <a:t>30.10.2016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E38310-E943-4C73-97E7-528CBC730B8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37F450-EDC0-409F-A35B-9A38C87BE586}" type="datetimeFigureOut">
              <a:rPr lang="ru-RU" smtClean="0"/>
              <a:t>30.10.2016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E38310-E943-4C73-97E7-528CBC730B8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37F450-EDC0-409F-A35B-9A38C87BE586}" type="datetimeFigureOut">
              <a:rPr lang="ru-RU" smtClean="0"/>
              <a:t>30.10.2016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E38310-E943-4C73-97E7-528CBC730B82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37F450-EDC0-409F-A35B-9A38C87BE586}" type="datetimeFigureOut">
              <a:rPr lang="ru-RU" smtClean="0"/>
              <a:t>30.10.2016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E38310-E943-4C73-97E7-528CBC730B82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37F450-EDC0-409F-A35B-9A38C87BE586}" type="datetimeFigureOut">
              <a:rPr lang="ru-RU" smtClean="0"/>
              <a:t>30.10.2016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E38310-E943-4C73-97E7-528CBC730B82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37F450-EDC0-409F-A35B-9A38C87BE586}" type="datetimeFigureOut">
              <a:rPr lang="ru-RU" smtClean="0"/>
              <a:t>30.10.2016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E38310-E943-4C73-97E7-528CBC730B8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B37F450-EDC0-409F-A35B-9A38C87BE586}" type="datetimeFigureOut">
              <a:rPr lang="ru-RU" smtClean="0"/>
              <a:t>30.10.2016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E38310-E943-4C73-97E7-528CBC730B82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37F450-EDC0-409F-A35B-9A38C87BE586}" type="datetimeFigureOut">
              <a:rPr lang="ru-RU" smtClean="0"/>
              <a:t>30.10.2016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1E38310-E943-4C73-97E7-528CBC730B82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B37F450-EDC0-409F-A35B-9A38C87BE586}" type="datetimeFigureOut">
              <a:rPr lang="ru-RU" smtClean="0"/>
              <a:t>30.10.2016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1E38310-E943-4C73-97E7-528CBC730B82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692696"/>
            <a:ext cx="8712968" cy="3888431"/>
          </a:xfrm>
        </p:spPr>
        <p:txBody>
          <a:bodyPr>
            <a:normAutofit/>
          </a:bodyPr>
          <a:lstStyle/>
          <a:p>
            <a:r>
              <a:rPr lang="ru-RU" sz="5400" dirty="0" smtClean="0"/>
              <a:t>Списки. </a:t>
            </a:r>
            <a:br>
              <a:rPr lang="ru-RU" sz="5400" dirty="0" smtClean="0"/>
            </a:br>
            <a:r>
              <a:rPr lang="ru-RU" sz="5400" dirty="0" smtClean="0"/>
              <a:t>Промежуточные отчеты. Сводные таблицы.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ru-RU" sz="5400" dirty="0" smtClean="0"/>
              <a:t>Консолидация данных.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535085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481328"/>
            <a:ext cx="8712968" cy="4539960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2400" dirty="0" smtClean="0">
                <a:latin typeface="Cambria" panose="02040503050406030204" pitchFamily="18" charset="0"/>
              </a:rPr>
              <a:t>Для выполнения расширенного </a:t>
            </a:r>
            <a:r>
              <a:rPr lang="ru-RU" sz="2400" dirty="0">
                <a:latin typeface="Cambria" panose="02040503050406030204" pitchFamily="18" charset="0"/>
              </a:rPr>
              <a:t>фильтра </a:t>
            </a:r>
            <a:r>
              <a:rPr lang="ru-RU" sz="2400" dirty="0" smtClean="0">
                <a:latin typeface="Cambria" panose="02040503050406030204" pitchFamily="18" charset="0"/>
              </a:rPr>
              <a:t>выбирается </a:t>
            </a:r>
            <a:r>
              <a:rPr lang="ru-RU" sz="2400" b="1" dirty="0" smtClean="0">
                <a:latin typeface="Cambria" panose="02040503050406030204" pitchFamily="18" charset="0"/>
              </a:rPr>
              <a:t>Данные\Дополнительно</a:t>
            </a:r>
          </a:p>
          <a:p>
            <a:pPr algn="just"/>
            <a:r>
              <a:rPr lang="ru-RU" sz="2400" dirty="0" smtClean="0">
                <a:latin typeface="Cambria" panose="02040503050406030204" pitchFamily="18" charset="0"/>
              </a:rPr>
              <a:t>В диалоговом окне </a:t>
            </a:r>
            <a:r>
              <a:rPr lang="ru-RU" sz="2400" b="1" dirty="0" smtClean="0">
                <a:latin typeface="Calibri" panose="020F0502020204030204" pitchFamily="34" charset="0"/>
              </a:rPr>
              <a:t>Расширенный фильтр </a:t>
            </a:r>
            <a:r>
              <a:rPr lang="ru-RU" sz="2400" dirty="0" smtClean="0">
                <a:latin typeface="Cambria" panose="02040503050406030204" pitchFamily="18" charset="0"/>
              </a:rPr>
              <a:t>задается </a:t>
            </a:r>
            <a:r>
              <a:rPr lang="ru-RU" sz="2400" i="1" dirty="0" smtClean="0">
                <a:latin typeface="Cambria" panose="02040503050406030204" pitchFamily="18" charset="0"/>
              </a:rPr>
              <a:t>исходный диапазон </a:t>
            </a:r>
            <a:r>
              <a:rPr lang="ru-RU" sz="2400" dirty="0" smtClean="0">
                <a:latin typeface="Cambria" panose="02040503050406030204" pitchFamily="18" charset="0"/>
              </a:rPr>
              <a:t>– это данные списка  и выбирается </a:t>
            </a:r>
            <a:r>
              <a:rPr lang="ru-RU" sz="2400" i="1" dirty="0" smtClean="0">
                <a:latin typeface="Cambria" panose="02040503050406030204" pitchFamily="18" charset="0"/>
              </a:rPr>
              <a:t>диапазон условий – </a:t>
            </a:r>
            <a:r>
              <a:rPr lang="ru-RU" sz="2400" dirty="0" smtClean="0">
                <a:latin typeface="Cambria" panose="02040503050406030204" pitchFamily="18" charset="0"/>
              </a:rPr>
              <a:t>это ссылка на созданный диапазон критериев. </a:t>
            </a:r>
            <a:endParaRPr lang="ru-RU" sz="2400" dirty="0">
              <a:latin typeface="Cambria" panose="02040503050406030204" pitchFamily="18" charset="0"/>
            </a:endParaRPr>
          </a:p>
          <a:p>
            <a:pPr algn="just"/>
            <a:r>
              <a:rPr lang="ru-RU" sz="2400" dirty="0">
                <a:latin typeface="Cambria" panose="02040503050406030204" pitchFamily="18" charset="0"/>
              </a:rPr>
              <a:t>В расширенном фильтре для заданий условий можно использовать символы </a:t>
            </a:r>
            <a:r>
              <a:rPr lang="ru-RU" sz="2400" dirty="0" smtClean="0">
                <a:latin typeface="Cambria" panose="02040503050406030204" pitchFamily="18" charset="0"/>
              </a:rPr>
              <a:t>шаблонов: </a:t>
            </a:r>
          </a:p>
          <a:p>
            <a:pPr marL="620713" lvl="1" indent="180975" algn="just"/>
            <a:r>
              <a:rPr lang="ru-RU" sz="2000" b="1" dirty="0" smtClean="0">
                <a:latin typeface="Cambria" panose="02040503050406030204" pitchFamily="18" charset="0"/>
              </a:rPr>
              <a:t>*</a:t>
            </a:r>
            <a:r>
              <a:rPr lang="ru-RU" sz="2000" dirty="0" smtClean="0">
                <a:latin typeface="Cambria" panose="02040503050406030204" pitchFamily="18" charset="0"/>
              </a:rPr>
              <a:t> </a:t>
            </a:r>
            <a:r>
              <a:rPr lang="ru-RU" sz="2000" dirty="0">
                <a:latin typeface="Cambria" panose="02040503050406030204" pitchFamily="18" charset="0"/>
              </a:rPr>
              <a:t>- заменяет любое количество </a:t>
            </a:r>
            <a:r>
              <a:rPr lang="ru-RU" sz="2000" dirty="0" smtClean="0">
                <a:latin typeface="Cambria" panose="02040503050406030204" pitchFamily="18" charset="0"/>
              </a:rPr>
              <a:t>символов</a:t>
            </a:r>
          </a:p>
          <a:p>
            <a:pPr marL="620713" lvl="1" indent="180975" algn="just"/>
            <a:r>
              <a:rPr lang="ru-RU" sz="2000" b="1" dirty="0" smtClean="0">
                <a:latin typeface="Cambria" panose="02040503050406030204" pitchFamily="18" charset="0"/>
              </a:rPr>
              <a:t>?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>
                <a:latin typeface="Cambria" panose="02040503050406030204" pitchFamily="18" charset="0"/>
              </a:rPr>
              <a:t>– </a:t>
            </a:r>
            <a:r>
              <a:rPr lang="ru-RU" sz="2000" dirty="0">
                <a:latin typeface="Cambria" panose="02040503050406030204" pitchFamily="18" charset="0"/>
              </a:rPr>
              <a:t>заменяет один </a:t>
            </a:r>
            <a:r>
              <a:rPr lang="ru-RU" sz="2000" dirty="0" smtClean="0">
                <a:latin typeface="Cambria" panose="02040503050406030204" pitchFamily="18" charset="0"/>
              </a:rPr>
              <a:t>символ</a:t>
            </a:r>
          </a:p>
          <a:p>
            <a:pPr marL="363538" indent="-269875" algn="just"/>
            <a:r>
              <a:rPr lang="ru-RU" sz="2400" dirty="0" smtClean="0">
                <a:latin typeface="Cambria" panose="02040503050406030204" pitchFamily="18" charset="0"/>
              </a:rPr>
              <a:t>В качестве условия в расширенном фильтре можно использовать вычисляемые поля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Расширенный фильтр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0792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481328"/>
            <a:ext cx="8784976" cy="4611967"/>
          </a:xfrm>
        </p:spPr>
        <p:txBody>
          <a:bodyPr>
            <a:normAutofit fontScale="92500"/>
          </a:bodyPr>
          <a:lstStyle/>
          <a:p>
            <a:r>
              <a:rPr lang="ru-RU" sz="3200" dirty="0">
                <a:latin typeface="Cambria" panose="02040503050406030204" pitchFamily="18" charset="0"/>
              </a:rPr>
              <a:t>Правила применения вычисляемых условий</a:t>
            </a:r>
            <a:r>
              <a:rPr lang="ru-RU" sz="3200" dirty="0" smtClean="0">
                <a:latin typeface="Cambria" panose="02040503050406030204" pitchFamily="18" charset="0"/>
              </a:rPr>
              <a:t>:</a:t>
            </a:r>
            <a:endParaRPr lang="en-US" sz="3200" dirty="0" smtClean="0">
              <a:latin typeface="Cambria" panose="02040503050406030204" pitchFamily="18" charset="0"/>
            </a:endParaRPr>
          </a:p>
          <a:p>
            <a:pPr marL="624078" indent="-514350" algn="just">
              <a:buClr>
                <a:schemeClr val="accent5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ru-RU" sz="2800" dirty="0" smtClean="0">
                <a:latin typeface="Calibri" panose="020F0502020204030204" pitchFamily="34" charset="0"/>
              </a:rPr>
              <a:t>начинается со знака </a:t>
            </a:r>
            <a:r>
              <a:rPr lang="ru-RU" sz="2800" b="1" dirty="0" smtClean="0">
                <a:latin typeface="Calibri" panose="020F0502020204030204" pitchFamily="34" charset="0"/>
              </a:rPr>
              <a:t>=</a:t>
            </a:r>
            <a:endParaRPr lang="ru-RU" sz="2800" b="1" dirty="0">
              <a:latin typeface="Calibri" panose="020F0502020204030204" pitchFamily="34" charset="0"/>
            </a:endParaRPr>
          </a:p>
          <a:p>
            <a:pPr marL="624078" indent="-514350" algn="just">
              <a:buClr>
                <a:schemeClr val="accent5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ru-RU" sz="2800" b="1" dirty="0">
                <a:latin typeface="Calibri" panose="020F0502020204030204" pitchFamily="34" charset="0"/>
              </a:rPr>
              <a:t>заголовок над вычисляемым </a:t>
            </a:r>
            <a:r>
              <a:rPr lang="ru-RU" sz="2800" dirty="0">
                <a:latin typeface="Calibri" panose="020F0502020204030204" pitchFamily="34" charset="0"/>
              </a:rPr>
              <a:t>условием </a:t>
            </a:r>
            <a:r>
              <a:rPr lang="ru-RU" sz="2800" b="1" dirty="0">
                <a:latin typeface="Calibri" panose="020F0502020204030204" pitchFamily="34" charset="0"/>
              </a:rPr>
              <a:t>должен отличаться</a:t>
            </a:r>
            <a:r>
              <a:rPr lang="ru-RU" sz="2800" dirty="0">
                <a:latin typeface="Calibri" panose="020F0502020204030204" pitchFamily="34" charset="0"/>
              </a:rPr>
              <a:t> от заголовка любого из столбцов </a:t>
            </a:r>
            <a:r>
              <a:rPr lang="ru-RU" sz="2800" dirty="0" smtClean="0">
                <a:latin typeface="Calibri" panose="020F0502020204030204" pitchFamily="34" charset="0"/>
              </a:rPr>
              <a:t>списка;</a:t>
            </a:r>
            <a:endParaRPr lang="ru-RU" sz="2800" dirty="0">
              <a:latin typeface="Calibri" panose="020F0502020204030204" pitchFamily="34" charset="0"/>
            </a:endParaRPr>
          </a:p>
          <a:p>
            <a:pPr marL="624078" lvl="0" indent="-514350" algn="just">
              <a:buClr>
                <a:schemeClr val="accent5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ru-RU" sz="2800" dirty="0" smtClean="0">
                <a:latin typeface="Calibri" panose="020F0502020204030204" pitchFamily="34" charset="0"/>
              </a:rPr>
              <a:t>в </a:t>
            </a:r>
            <a:r>
              <a:rPr lang="ru-RU" sz="2800" dirty="0">
                <a:latin typeface="Calibri" panose="020F0502020204030204" pitchFamily="34" charset="0"/>
              </a:rPr>
              <a:t>формуле, которая применяется в качестве условия, для ссылки на соответствующую ячейку в первой строке необходимо использовать относительную ссылку</a:t>
            </a:r>
            <a:r>
              <a:rPr lang="ru-RU" sz="2800" dirty="0">
                <a:latin typeface="Calibri" panose="020F0502020204030204" pitchFamily="34" charset="0"/>
              </a:rPr>
              <a:t>.</a:t>
            </a:r>
          </a:p>
          <a:p>
            <a:pPr marL="624078" lvl="0" indent="-514350" algn="just">
              <a:buClr>
                <a:schemeClr val="accent5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ru-RU" sz="2800" dirty="0" smtClean="0">
                <a:latin typeface="Calibri" panose="020F0502020204030204" pitchFamily="34" charset="0"/>
              </a:rPr>
              <a:t>остальные </a:t>
            </a:r>
            <a:r>
              <a:rPr lang="ru-RU" sz="2800" dirty="0">
                <a:latin typeface="Calibri" panose="020F0502020204030204" pitchFamily="34" charset="0"/>
              </a:rPr>
              <a:t>ссылки в формуле должны быть абсолютными ссылками.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Расширенный фильтр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624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40" y="1256766"/>
            <a:ext cx="594360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221087"/>
            <a:ext cx="564832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6337143" y="1183392"/>
            <a:ext cx="277179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Отобразить данные сотрудников, у которых оклад больше среднего значения</a:t>
            </a:r>
            <a:endParaRPr lang="ru-RU" sz="2400" dirty="0"/>
          </a:p>
        </p:txBody>
      </p:sp>
      <p:sp>
        <p:nvSpPr>
          <p:cNvPr id="2" name="Полилиния 1"/>
          <p:cNvSpPr/>
          <p:nvPr/>
        </p:nvSpPr>
        <p:spPr>
          <a:xfrm>
            <a:off x="2035704" y="1086928"/>
            <a:ext cx="2277504" cy="672861"/>
          </a:xfrm>
          <a:custGeom>
            <a:avLst/>
            <a:gdLst>
              <a:gd name="connsiteX0" fmla="*/ 1932447 w 2277504"/>
              <a:gd name="connsiteY0" fmla="*/ 69012 h 672861"/>
              <a:gd name="connsiteX1" fmla="*/ 1846183 w 2277504"/>
              <a:gd name="connsiteY1" fmla="*/ 17253 h 672861"/>
              <a:gd name="connsiteX2" fmla="*/ 1794424 w 2277504"/>
              <a:gd name="connsiteY2" fmla="*/ 0 h 672861"/>
              <a:gd name="connsiteX3" fmla="*/ 1121564 w 2277504"/>
              <a:gd name="connsiteY3" fmla="*/ 17253 h 672861"/>
              <a:gd name="connsiteX4" fmla="*/ 949036 w 2277504"/>
              <a:gd name="connsiteY4" fmla="*/ 34506 h 672861"/>
              <a:gd name="connsiteX5" fmla="*/ 880024 w 2277504"/>
              <a:gd name="connsiteY5" fmla="*/ 51759 h 672861"/>
              <a:gd name="connsiteX6" fmla="*/ 293428 w 2277504"/>
              <a:gd name="connsiteY6" fmla="*/ 69012 h 672861"/>
              <a:gd name="connsiteX7" fmla="*/ 138153 w 2277504"/>
              <a:gd name="connsiteY7" fmla="*/ 120770 h 672861"/>
              <a:gd name="connsiteX8" fmla="*/ 86394 w 2277504"/>
              <a:gd name="connsiteY8" fmla="*/ 138023 h 672861"/>
              <a:gd name="connsiteX9" fmla="*/ 34636 w 2277504"/>
              <a:gd name="connsiteY9" fmla="*/ 155276 h 672861"/>
              <a:gd name="connsiteX10" fmla="*/ 17383 w 2277504"/>
              <a:gd name="connsiteY10" fmla="*/ 327804 h 672861"/>
              <a:gd name="connsiteX11" fmla="*/ 51888 w 2277504"/>
              <a:gd name="connsiteY11" fmla="*/ 379563 h 672861"/>
              <a:gd name="connsiteX12" fmla="*/ 138153 w 2277504"/>
              <a:gd name="connsiteY12" fmla="*/ 396815 h 672861"/>
              <a:gd name="connsiteX13" fmla="*/ 310681 w 2277504"/>
              <a:gd name="connsiteY13" fmla="*/ 431321 h 672861"/>
              <a:gd name="connsiteX14" fmla="*/ 414198 w 2277504"/>
              <a:gd name="connsiteY14" fmla="*/ 465827 h 672861"/>
              <a:gd name="connsiteX15" fmla="*/ 569473 w 2277504"/>
              <a:gd name="connsiteY15" fmla="*/ 517585 h 672861"/>
              <a:gd name="connsiteX16" fmla="*/ 621232 w 2277504"/>
              <a:gd name="connsiteY16" fmla="*/ 534838 h 672861"/>
              <a:gd name="connsiteX17" fmla="*/ 690243 w 2277504"/>
              <a:gd name="connsiteY17" fmla="*/ 552091 h 672861"/>
              <a:gd name="connsiteX18" fmla="*/ 845519 w 2277504"/>
              <a:gd name="connsiteY18" fmla="*/ 603849 h 672861"/>
              <a:gd name="connsiteX19" fmla="*/ 897277 w 2277504"/>
              <a:gd name="connsiteY19" fmla="*/ 638355 h 672861"/>
              <a:gd name="connsiteX20" fmla="*/ 1190575 w 2277504"/>
              <a:gd name="connsiteY20" fmla="*/ 672861 h 672861"/>
              <a:gd name="connsiteX21" fmla="*/ 1656402 w 2277504"/>
              <a:gd name="connsiteY21" fmla="*/ 655608 h 672861"/>
              <a:gd name="connsiteX22" fmla="*/ 1708160 w 2277504"/>
              <a:gd name="connsiteY22" fmla="*/ 638355 h 672861"/>
              <a:gd name="connsiteX23" fmla="*/ 1777171 w 2277504"/>
              <a:gd name="connsiteY23" fmla="*/ 621102 h 672861"/>
              <a:gd name="connsiteX24" fmla="*/ 1828930 w 2277504"/>
              <a:gd name="connsiteY24" fmla="*/ 586597 h 672861"/>
              <a:gd name="connsiteX25" fmla="*/ 1932447 w 2277504"/>
              <a:gd name="connsiteY25" fmla="*/ 552091 h 672861"/>
              <a:gd name="connsiteX26" fmla="*/ 2053217 w 2277504"/>
              <a:gd name="connsiteY26" fmla="*/ 448574 h 672861"/>
              <a:gd name="connsiteX27" fmla="*/ 2156734 w 2277504"/>
              <a:gd name="connsiteY27" fmla="*/ 379563 h 672861"/>
              <a:gd name="connsiteX28" fmla="*/ 2208492 w 2277504"/>
              <a:gd name="connsiteY28" fmla="*/ 327804 h 672861"/>
              <a:gd name="connsiteX29" fmla="*/ 2277504 w 2277504"/>
              <a:gd name="connsiteY29" fmla="*/ 224287 h 672861"/>
              <a:gd name="connsiteX30" fmla="*/ 2260251 w 2277504"/>
              <a:gd name="connsiteY30" fmla="*/ 155276 h 672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277504" h="672861">
                <a:moveTo>
                  <a:pt x="1932447" y="69012"/>
                </a:moveTo>
                <a:cubicBezTo>
                  <a:pt x="1903692" y="51759"/>
                  <a:pt x="1876176" y="32250"/>
                  <a:pt x="1846183" y="17253"/>
                </a:cubicBezTo>
                <a:cubicBezTo>
                  <a:pt x="1829917" y="9120"/>
                  <a:pt x="1812610" y="0"/>
                  <a:pt x="1794424" y="0"/>
                </a:cubicBezTo>
                <a:cubicBezTo>
                  <a:pt x="1570064" y="0"/>
                  <a:pt x="1345851" y="11502"/>
                  <a:pt x="1121564" y="17253"/>
                </a:cubicBezTo>
                <a:cubicBezTo>
                  <a:pt x="1064055" y="23004"/>
                  <a:pt x="1006251" y="26332"/>
                  <a:pt x="949036" y="34506"/>
                </a:cubicBezTo>
                <a:cubicBezTo>
                  <a:pt x="925562" y="37859"/>
                  <a:pt x="903703" y="50513"/>
                  <a:pt x="880024" y="51759"/>
                </a:cubicBezTo>
                <a:cubicBezTo>
                  <a:pt x="684678" y="62040"/>
                  <a:pt x="488960" y="63261"/>
                  <a:pt x="293428" y="69012"/>
                </a:cubicBezTo>
                <a:lnTo>
                  <a:pt x="138153" y="120770"/>
                </a:lnTo>
                <a:lnTo>
                  <a:pt x="86394" y="138023"/>
                </a:lnTo>
                <a:lnTo>
                  <a:pt x="34636" y="155276"/>
                </a:lnTo>
                <a:cubicBezTo>
                  <a:pt x="5130" y="243793"/>
                  <a:pt x="-16840" y="247950"/>
                  <a:pt x="17383" y="327804"/>
                </a:cubicBezTo>
                <a:cubicBezTo>
                  <a:pt x="25551" y="346863"/>
                  <a:pt x="33885" y="369275"/>
                  <a:pt x="51888" y="379563"/>
                </a:cubicBezTo>
                <a:cubicBezTo>
                  <a:pt x="77349" y="394112"/>
                  <a:pt x="109302" y="391569"/>
                  <a:pt x="138153" y="396815"/>
                </a:cubicBezTo>
                <a:cubicBezTo>
                  <a:pt x="217070" y="411163"/>
                  <a:pt x="240262" y="410195"/>
                  <a:pt x="310681" y="431321"/>
                </a:cubicBezTo>
                <a:cubicBezTo>
                  <a:pt x="345519" y="441773"/>
                  <a:pt x="379692" y="454325"/>
                  <a:pt x="414198" y="465827"/>
                </a:cubicBezTo>
                <a:lnTo>
                  <a:pt x="569473" y="517585"/>
                </a:lnTo>
                <a:cubicBezTo>
                  <a:pt x="586726" y="523336"/>
                  <a:pt x="603589" y="530427"/>
                  <a:pt x="621232" y="534838"/>
                </a:cubicBezTo>
                <a:cubicBezTo>
                  <a:pt x="644236" y="540589"/>
                  <a:pt x="668041" y="543765"/>
                  <a:pt x="690243" y="552091"/>
                </a:cubicBezTo>
                <a:cubicBezTo>
                  <a:pt x="853505" y="613315"/>
                  <a:pt x="656476" y="566043"/>
                  <a:pt x="845519" y="603849"/>
                </a:cubicBezTo>
                <a:cubicBezTo>
                  <a:pt x="862772" y="615351"/>
                  <a:pt x="878218" y="630187"/>
                  <a:pt x="897277" y="638355"/>
                </a:cubicBezTo>
                <a:cubicBezTo>
                  <a:pt x="967047" y="668257"/>
                  <a:pt x="1170285" y="671300"/>
                  <a:pt x="1190575" y="672861"/>
                </a:cubicBezTo>
                <a:cubicBezTo>
                  <a:pt x="1345851" y="667110"/>
                  <a:pt x="1501364" y="665944"/>
                  <a:pt x="1656402" y="655608"/>
                </a:cubicBezTo>
                <a:cubicBezTo>
                  <a:pt x="1674548" y="654398"/>
                  <a:pt x="1690674" y="643351"/>
                  <a:pt x="1708160" y="638355"/>
                </a:cubicBezTo>
                <a:cubicBezTo>
                  <a:pt x="1730959" y="631841"/>
                  <a:pt x="1754167" y="626853"/>
                  <a:pt x="1777171" y="621102"/>
                </a:cubicBezTo>
                <a:cubicBezTo>
                  <a:pt x="1794424" y="609600"/>
                  <a:pt x="1809982" y="595018"/>
                  <a:pt x="1828930" y="586597"/>
                </a:cubicBezTo>
                <a:cubicBezTo>
                  <a:pt x="1862167" y="571825"/>
                  <a:pt x="1932447" y="552091"/>
                  <a:pt x="1932447" y="552091"/>
                </a:cubicBezTo>
                <a:cubicBezTo>
                  <a:pt x="1992020" y="492517"/>
                  <a:pt x="1979437" y="500219"/>
                  <a:pt x="2053217" y="448574"/>
                </a:cubicBezTo>
                <a:cubicBezTo>
                  <a:pt x="2087191" y="424792"/>
                  <a:pt x="2127410" y="408887"/>
                  <a:pt x="2156734" y="379563"/>
                </a:cubicBezTo>
                <a:cubicBezTo>
                  <a:pt x="2173987" y="362310"/>
                  <a:pt x="2193512" y="347064"/>
                  <a:pt x="2208492" y="327804"/>
                </a:cubicBezTo>
                <a:cubicBezTo>
                  <a:pt x="2233953" y="295069"/>
                  <a:pt x="2277504" y="224287"/>
                  <a:pt x="2277504" y="224287"/>
                </a:cubicBezTo>
                <a:lnTo>
                  <a:pt x="2260251" y="155276"/>
                </a:lnTo>
              </a:path>
            </a:pathLst>
          </a:cu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3491880" y="1759789"/>
            <a:ext cx="1728192" cy="2101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7524328" y="3861048"/>
            <a:ext cx="792088" cy="834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5724128" y="2594395"/>
            <a:ext cx="6747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493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1124744"/>
            <a:ext cx="8712968" cy="5188032"/>
          </a:xfrm>
        </p:spPr>
        <p:txBody>
          <a:bodyPr>
            <a:normAutofit fontScale="92500"/>
          </a:bodyPr>
          <a:lstStyle/>
          <a:p>
            <a:pPr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2400" dirty="0" smtClean="0">
                <a:latin typeface="Cambria" panose="02040503050406030204" pitchFamily="18" charset="0"/>
              </a:rPr>
              <a:t>Для проведения вычислений над данными списка, которые удовлетворяют заданным условиям, предназначены функции работы с базой данных.</a:t>
            </a:r>
          </a:p>
          <a:p>
            <a:pPr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2400" dirty="0" smtClean="0">
                <a:latin typeface="Cambria" panose="02040503050406030204" pitchFamily="18" charset="0"/>
              </a:rPr>
              <a:t>Функция </a:t>
            </a:r>
            <a:r>
              <a:rPr lang="ru-RU" sz="2400" b="1" dirty="0" smtClean="0">
                <a:latin typeface="Calibri" panose="020F0502020204030204" pitchFamily="34" charset="0"/>
              </a:rPr>
              <a:t>БИЗВЛЕЧЬ</a:t>
            </a:r>
            <a:r>
              <a:rPr lang="ru-RU" sz="2400" dirty="0" smtClean="0">
                <a:latin typeface="Cambria" panose="02040503050406030204" pitchFamily="18" charset="0"/>
              </a:rPr>
              <a:t> извлекает отдельное значение из столбца списка, удовлетворяющее заданным условиям, многие остальные функции данной категории имеют аналоги в других категориях:</a:t>
            </a:r>
          </a:p>
          <a:p>
            <a:pPr marL="109728" indent="0"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cap="all" dirty="0" err="1" smtClean="0">
                <a:latin typeface="Cambria" panose="02040503050406030204" pitchFamily="18" charset="0"/>
              </a:rPr>
              <a:t>БДСУММ</a:t>
            </a:r>
            <a:r>
              <a:rPr lang="ru-RU" sz="2400" cap="all" dirty="0" err="1" smtClean="0">
                <a:latin typeface="Cambria" panose="02040503050406030204" pitchFamily="18" charset="0"/>
                <a:sym typeface="Wingdings"/>
              </a:rPr>
              <a:t>сумм</a:t>
            </a:r>
            <a:r>
              <a:rPr lang="ru-RU" sz="2400" cap="all" dirty="0" smtClean="0">
                <a:latin typeface="Cambria" panose="02040503050406030204" pitchFamily="18" charset="0"/>
                <a:sym typeface="Wingdings"/>
              </a:rPr>
              <a:t>, </a:t>
            </a:r>
            <a:r>
              <a:rPr lang="ru-RU" sz="2400" cap="all" dirty="0" err="1" smtClean="0">
                <a:latin typeface="Cambria" panose="02040503050406030204" pitchFamily="18" charset="0"/>
                <a:sym typeface="Wingdings"/>
              </a:rPr>
              <a:t>дсрзнач</a:t>
            </a:r>
            <a:r>
              <a:rPr lang="ru-RU" sz="2400" cap="all" dirty="0">
                <a:latin typeface="Cambria" panose="02040503050406030204" pitchFamily="18" charset="0"/>
                <a:sym typeface="Wingdings"/>
              </a:rPr>
              <a:t> </a:t>
            </a:r>
            <a:r>
              <a:rPr lang="ru-RU" sz="2400" cap="all" dirty="0" smtClean="0">
                <a:latin typeface="Cambria" panose="02040503050406030204" pitchFamily="18" charset="0"/>
                <a:sym typeface="Wingdings"/>
              </a:rPr>
              <a:t></a:t>
            </a:r>
            <a:r>
              <a:rPr lang="ru-RU" sz="2400" cap="all" dirty="0" err="1" smtClean="0">
                <a:latin typeface="Cambria" panose="02040503050406030204" pitchFamily="18" charset="0"/>
                <a:sym typeface="Wingdings"/>
              </a:rPr>
              <a:t>срзнач</a:t>
            </a:r>
            <a:r>
              <a:rPr lang="ru-RU" sz="2400" cap="all" dirty="0" smtClean="0">
                <a:latin typeface="Cambria" panose="02040503050406030204" pitchFamily="18" charset="0"/>
                <a:sym typeface="Wingdings"/>
              </a:rPr>
              <a:t>, </a:t>
            </a:r>
            <a:r>
              <a:rPr lang="ru-RU" sz="2400" cap="all" dirty="0" err="1" smtClean="0">
                <a:latin typeface="Cambria" panose="02040503050406030204" pitchFamily="18" charset="0"/>
                <a:sym typeface="Wingdings"/>
              </a:rPr>
              <a:t>дмин</a:t>
            </a:r>
            <a:r>
              <a:rPr lang="ru-RU" sz="2400" cap="all" dirty="0">
                <a:latin typeface="Cambria" panose="02040503050406030204" pitchFamily="18" charset="0"/>
                <a:sym typeface="Wingdings"/>
              </a:rPr>
              <a:t> </a:t>
            </a:r>
            <a:r>
              <a:rPr lang="ru-RU" sz="2400" cap="all" dirty="0" smtClean="0">
                <a:latin typeface="Cambria" panose="02040503050406030204" pitchFamily="18" charset="0"/>
                <a:sym typeface="Wingdings"/>
              </a:rPr>
              <a:t>мин, </a:t>
            </a:r>
            <a:r>
              <a:rPr lang="ru-RU" sz="2400" cap="all" dirty="0" err="1" smtClean="0">
                <a:latin typeface="Cambria" panose="02040503050406030204" pitchFamily="18" charset="0"/>
                <a:sym typeface="Wingdings"/>
              </a:rPr>
              <a:t>дмакс</a:t>
            </a:r>
            <a:r>
              <a:rPr lang="ru-RU" sz="2400" cap="all" dirty="0">
                <a:latin typeface="Cambria" panose="02040503050406030204" pitchFamily="18" charset="0"/>
                <a:sym typeface="Wingdings"/>
              </a:rPr>
              <a:t> </a:t>
            </a:r>
            <a:r>
              <a:rPr lang="ru-RU" sz="2400" cap="all" dirty="0" smtClean="0">
                <a:latin typeface="Cambria" panose="02040503050406030204" pitchFamily="18" charset="0"/>
                <a:sym typeface="Wingdings"/>
              </a:rPr>
              <a:t>макс, </a:t>
            </a:r>
            <a:r>
              <a:rPr lang="ru-RU" sz="2400" cap="all" dirty="0" err="1" smtClean="0">
                <a:latin typeface="Cambria" panose="02040503050406030204" pitchFamily="18" charset="0"/>
                <a:sym typeface="Wingdings"/>
              </a:rPr>
              <a:t>бдсчёт</a:t>
            </a:r>
            <a:r>
              <a:rPr lang="ru-RU" sz="2400" cap="all" dirty="0">
                <a:latin typeface="Cambria" panose="02040503050406030204" pitchFamily="18" charset="0"/>
                <a:sym typeface="Wingdings"/>
              </a:rPr>
              <a:t> </a:t>
            </a:r>
            <a:r>
              <a:rPr lang="ru-RU" sz="2400" cap="all" dirty="0" smtClean="0">
                <a:latin typeface="Cambria" panose="02040503050406030204" pitchFamily="18" charset="0"/>
                <a:sym typeface="Wingdings"/>
              </a:rPr>
              <a:t>счёт, </a:t>
            </a:r>
            <a:r>
              <a:rPr lang="ru-RU" sz="2400" cap="all" dirty="0" err="1" smtClean="0">
                <a:latin typeface="Cambria" panose="02040503050406030204" pitchFamily="18" charset="0"/>
                <a:sym typeface="Wingdings"/>
              </a:rPr>
              <a:t>бдсчёта</a:t>
            </a:r>
            <a:r>
              <a:rPr lang="ru-RU" sz="2400" cap="all" dirty="0">
                <a:latin typeface="Cambria" panose="02040503050406030204" pitchFamily="18" charset="0"/>
                <a:sym typeface="Wingdings"/>
              </a:rPr>
              <a:t> </a:t>
            </a:r>
            <a:r>
              <a:rPr lang="ru-RU" sz="2400" cap="all" dirty="0" smtClean="0">
                <a:latin typeface="Cambria" panose="02040503050406030204" pitchFamily="18" charset="0"/>
                <a:sym typeface="Wingdings"/>
              </a:rPr>
              <a:t></a:t>
            </a:r>
            <a:r>
              <a:rPr lang="ru-RU" sz="2400" cap="all" dirty="0" err="1" smtClean="0">
                <a:latin typeface="Cambria" panose="02040503050406030204" pitchFamily="18" charset="0"/>
                <a:sym typeface="Wingdings"/>
              </a:rPr>
              <a:t>счётз</a:t>
            </a:r>
            <a:r>
              <a:rPr lang="ru-RU" sz="2400" cap="all" dirty="0" smtClean="0">
                <a:latin typeface="Cambria" panose="02040503050406030204" pitchFamily="18" charset="0"/>
                <a:sym typeface="Wingdings"/>
              </a:rPr>
              <a:t>, </a:t>
            </a:r>
            <a:r>
              <a:rPr lang="ru-RU" sz="2400" cap="all" dirty="0" err="1" smtClean="0">
                <a:latin typeface="Cambria" panose="02040503050406030204" pitchFamily="18" charset="0"/>
                <a:sym typeface="Wingdings"/>
              </a:rPr>
              <a:t>бдпроизвед</a:t>
            </a:r>
            <a:r>
              <a:rPr lang="ru-RU" sz="2400" cap="all" dirty="0">
                <a:latin typeface="Cambria" panose="02040503050406030204" pitchFamily="18" charset="0"/>
                <a:sym typeface="Wingdings"/>
              </a:rPr>
              <a:t> </a:t>
            </a:r>
            <a:r>
              <a:rPr lang="ru-RU" sz="2400" cap="all" dirty="0" smtClean="0">
                <a:latin typeface="Cambria" panose="02040503050406030204" pitchFamily="18" charset="0"/>
                <a:sym typeface="Wingdings"/>
              </a:rPr>
              <a:t></a:t>
            </a:r>
            <a:r>
              <a:rPr lang="ru-RU" sz="2400" cap="all" dirty="0" err="1" smtClean="0">
                <a:latin typeface="Cambria" panose="02040503050406030204" pitchFamily="18" charset="0"/>
                <a:sym typeface="Wingdings"/>
              </a:rPr>
              <a:t>произвед</a:t>
            </a:r>
            <a:r>
              <a:rPr lang="ru-RU" sz="2400" dirty="0" smtClean="0">
                <a:latin typeface="Cambria" panose="02040503050406030204" pitchFamily="18" charset="0"/>
                <a:sym typeface="Wingdings"/>
              </a:rPr>
              <a:t> и др.</a:t>
            </a:r>
          </a:p>
          <a:p>
            <a:pPr marL="109728" indent="0"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dirty="0" smtClean="0">
                <a:latin typeface="Cambria" panose="02040503050406030204" pitchFamily="18" charset="0"/>
                <a:sym typeface="Wingdings"/>
              </a:rPr>
              <a:t>В отличие от аналогов эти функции имеют три аргумента:</a:t>
            </a:r>
          </a:p>
          <a:p>
            <a:pPr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ru-RU" sz="2300" b="1" dirty="0" smtClean="0">
                <a:latin typeface="Calibri" panose="020F0502020204030204" pitchFamily="34" charset="0"/>
                <a:sym typeface="Wingdings"/>
              </a:rPr>
              <a:t>База данных </a:t>
            </a:r>
            <a:r>
              <a:rPr lang="ru-RU" sz="2300" dirty="0" smtClean="0">
                <a:latin typeface="Cambria" panose="02040503050406030204" pitchFamily="18" charset="0"/>
                <a:sym typeface="Wingdings"/>
              </a:rPr>
              <a:t>– весь диапазон списка, содержащий строку с названиями полей;</a:t>
            </a:r>
          </a:p>
          <a:p>
            <a:pPr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ru-RU" sz="2300" b="1" dirty="0">
                <a:latin typeface="Calibri" panose="020F0502020204030204" pitchFamily="34" charset="0"/>
                <a:sym typeface="Wingdings"/>
              </a:rPr>
              <a:t>Поле</a:t>
            </a:r>
            <a:r>
              <a:rPr lang="ru-RU" sz="2300" dirty="0" smtClean="0">
                <a:latin typeface="Cambria" panose="02040503050406030204" pitchFamily="18" charset="0"/>
                <a:sym typeface="Wingdings"/>
              </a:rPr>
              <a:t> – заголовок в кавычках, порядковый номер поля или адрес ячейки с именем поля, по которому следует вычислить итог;</a:t>
            </a:r>
          </a:p>
          <a:p>
            <a:pPr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ru-RU" sz="2300" b="1" dirty="0">
                <a:latin typeface="Calibri" panose="020F0502020204030204" pitchFamily="34" charset="0"/>
                <a:sym typeface="Wingdings"/>
              </a:rPr>
              <a:t>Критерий</a:t>
            </a:r>
            <a:r>
              <a:rPr lang="ru-RU" sz="2300" dirty="0" smtClean="0">
                <a:latin typeface="Cambria" panose="02040503050406030204" pitchFamily="18" charset="0"/>
                <a:sym typeface="Wingdings"/>
              </a:rPr>
              <a:t> – адрес диапазонов, содержащего условия. Правила создания диапазона такие же, как для расширенного фильтра.</a:t>
            </a:r>
            <a:endParaRPr lang="ru-RU" sz="2300" dirty="0">
              <a:latin typeface="Cambria" panose="020405030504060302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-21704" y="-16633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Функции для работы с базой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4785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60848"/>
            <a:ext cx="7358749" cy="398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853485" y="1443652"/>
            <a:ext cx="7956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Вычислить средний </a:t>
            </a:r>
            <a:r>
              <a:rPr lang="ru-RU" sz="2400" dirty="0"/>
              <a:t>оклад у работников </a:t>
            </a:r>
            <a:r>
              <a:rPr lang="ru-RU" sz="2400" dirty="0" smtClean="0"/>
              <a:t>отдела ИТ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3787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481328"/>
            <a:ext cx="8712968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dirty="0">
                <a:latin typeface="Cambria" panose="02040503050406030204" pitchFamily="18" charset="0"/>
              </a:rPr>
              <a:t>Команда </a:t>
            </a:r>
            <a:r>
              <a:rPr lang="ru-RU" b="1" dirty="0" smtClean="0">
                <a:latin typeface="Cambria" panose="02040503050406030204" pitchFamily="18" charset="0"/>
              </a:rPr>
              <a:t>Данные\Промежуточный итог </a:t>
            </a:r>
            <a:r>
              <a:rPr lang="ru-RU" dirty="0" smtClean="0">
                <a:latin typeface="Cambria" panose="02040503050406030204" pitchFamily="18" charset="0"/>
              </a:rPr>
              <a:t>может </a:t>
            </a:r>
            <a:r>
              <a:rPr lang="ru-RU" dirty="0">
                <a:latin typeface="Cambria" panose="02040503050406030204" pitchFamily="18" charset="0"/>
              </a:rPr>
              <a:t>быть использована для получения различной  итоговой информации. </a:t>
            </a:r>
            <a:endParaRPr lang="ru-RU" dirty="0" smtClean="0">
              <a:latin typeface="Cambria" panose="02040503050406030204" pitchFamily="18" charset="0"/>
            </a:endParaRPr>
          </a:p>
          <a:p>
            <a:pPr algn="just"/>
            <a:r>
              <a:rPr lang="ru-RU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Но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прежде чем подводить итоги, нужно </a:t>
            </a:r>
            <a:r>
              <a:rPr lang="ru-RU" b="1" i="1" u="sng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обязательно отсортировать список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 соответствующим образом. </a:t>
            </a:r>
            <a:endParaRPr lang="ru-RU" b="1" dirty="0" smtClean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pPr algn="just"/>
            <a:r>
              <a:rPr lang="ru-RU" dirty="0" smtClean="0">
                <a:latin typeface="Cambria" panose="02040503050406030204" pitchFamily="18" charset="0"/>
              </a:rPr>
              <a:t>Для </a:t>
            </a:r>
            <a:r>
              <a:rPr lang="ru-RU" dirty="0">
                <a:latin typeface="Cambria" panose="02040503050406030204" pitchFamily="18" charset="0"/>
              </a:rPr>
              <a:t>подведения итогов можно использовать различные функции: Сумма, Количество значений, Среднее, Максимум, Минимум и др. </a:t>
            </a:r>
            <a:endParaRPr lang="ru-RU" dirty="0" smtClean="0">
              <a:latin typeface="Cambria" panose="02040503050406030204" pitchFamily="18" charset="0"/>
            </a:endParaRPr>
          </a:p>
          <a:p>
            <a:pPr algn="just"/>
            <a:r>
              <a:rPr lang="ru-RU" dirty="0" smtClean="0">
                <a:latin typeface="Cambria" panose="02040503050406030204" pitchFamily="18" charset="0"/>
              </a:rPr>
              <a:t>При </a:t>
            </a:r>
            <a:r>
              <a:rPr lang="ru-RU" dirty="0">
                <a:latin typeface="Cambria" panose="02040503050406030204" pitchFamily="18" charset="0"/>
              </a:rPr>
              <a:t>выводе промежуточных итогов </a:t>
            </a:r>
            <a:r>
              <a:rPr lang="en-US" dirty="0" smtClean="0">
                <a:latin typeface="Cambria" panose="02040503050406030204" pitchFamily="18" charset="0"/>
              </a:rPr>
              <a:t>Excel</a:t>
            </a:r>
            <a:r>
              <a:rPr lang="ru-RU" dirty="0" smtClean="0">
                <a:latin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</a:rPr>
              <a:t>всегда создает структуру списка: с помощью символа структуры можно отобразить список с нужным уровнем детализации данных. 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Промежуточные итоги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7681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Промежуточные итоги</a:t>
            </a:r>
            <a:endParaRPr lang="ru-RU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1533525"/>
            <a:ext cx="909637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483768" y="5589240"/>
            <a:ext cx="62646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Cambria" panose="02040503050406030204" pitchFamily="18" charset="0"/>
              </a:rPr>
              <a:t>Необходимо подсчитать </a:t>
            </a:r>
            <a:r>
              <a:rPr lang="ru-RU" sz="2400" dirty="0">
                <a:latin typeface="Cambria" panose="02040503050406030204" pitchFamily="18" charset="0"/>
              </a:rPr>
              <a:t>для каждого отдела предприятия средний оклад. </a:t>
            </a:r>
          </a:p>
        </p:txBody>
      </p:sp>
    </p:spTree>
    <p:extLst>
      <p:ext uri="{BB962C8B-B14F-4D97-AF65-F5344CB8AC3E}">
        <p14:creationId xmlns:p14="http://schemas.microsoft.com/office/powerpoint/2010/main" val="4081990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481328"/>
            <a:ext cx="864096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2800" b="1" i="1" dirty="0" smtClean="0">
                <a:latin typeface="Cambria" panose="02040503050406030204" pitchFamily="18" charset="0"/>
              </a:rPr>
              <a:t>Сводная таблица </a:t>
            </a:r>
            <a:r>
              <a:rPr lang="ru-RU" sz="2800" dirty="0">
                <a:latin typeface="Cambria" panose="02040503050406030204" pitchFamily="18" charset="0"/>
              </a:rPr>
              <a:t>– это таблица, которая используется для анализа данных в таблицах. </a:t>
            </a:r>
            <a:endParaRPr lang="ru-RU" sz="2800" dirty="0" smtClean="0">
              <a:latin typeface="Cambria" panose="02040503050406030204" pitchFamily="18" charset="0"/>
            </a:endParaRPr>
          </a:p>
          <a:p>
            <a:pPr algn="just"/>
            <a:r>
              <a:rPr lang="ru-RU" sz="2800" dirty="0" smtClean="0">
                <a:latin typeface="Cambria" panose="02040503050406030204" pitchFamily="18" charset="0"/>
              </a:rPr>
              <a:t>В </a:t>
            </a:r>
            <a:r>
              <a:rPr lang="ru-RU" sz="2800" dirty="0">
                <a:latin typeface="Cambria" panose="02040503050406030204" pitchFamily="18" charset="0"/>
              </a:rPr>
              <a:t>сводной таблице автоматически создаются общие и </a:t>
            </a:r>
            <a:r>
              <a:rPr lang="ru-RU" sz="2800" dirty="0" smtClean="0">
                <a:latin typeface="Cambria" panose="02040503050406030204" pitchFamily="18" charset="0"/>
              </a:rPr>
              <a:t>промежуточные </a:t>
            </a:r>
            <a:r>
              <a:rPr lang="ru-RU" sz="2800" dirty="0">
                <a:latin typeface="Cambria" panose="02040503050406030204" pitchFamily="18" charset="0"/>
              </a:rPr>
              <a:t>итоги. </a:t>
            </a:r>
            <a:endParaRPr lang="ru-RU" sz="2800" dirty="0" smtClean="0">
              <a:latin typeface="Cambria" panose="02040503050406030204" pitchFamily="18" charset="0"/>
            </a:endParaRPr>
          </a:p>
          <a:p>
            <a:pPr algn="just"/>
            <a:r>
              <a:rPr lang="ru-RU" sz="2800" dirty="0" smtClean="0">
                <a:latin typeface="Cambria" panose="02040503050406030204" pitchFamily="18" charset="0"/>
              </a:rPr>
              <a:t>Сводная таблица позволяет группировать данные в строках по одним полям, в столбцах – по другим полям, а на пересечении строк и столбцов производить вычисления.</a:t>
            </a:r>
          </a:p>
          <a:p>
            <a:pPr algn="just"/>
            <a:r>
              <a:rPr lang="ru-RU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Перед созданием сводной таблицы из списка необходимо убрать все промежуточные итоги и фильтры.</a:t>
            </a:r>
            <a:endParaRPr lang="ru-RU" sz="28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Сводная таблица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484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282964"/>
            <a:ext cx="6942335" cy="5192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9989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1481328"/>
            <a:ext cx="8640960" cy="4525963"/>
          </a:xfrm>
        </p:spPr>
        <p:txBody>
          <a:bodyPr/>
          <a:lstStyle/>
          <a:p>
            <a:pPr algn="just"/>
            <a:r>
              <a:rPr lang="ru-RU" sz="2800" dirty="0" smtClean="0">
                <a:latin typeface="Cambria" panose="02040503050406030204" pitchFamily="18" charset="0"/>
              </a:rPr>
              <a:t>Поместить курсор в ячейку таблицы </a:t>
            </a:r>
            <a:r>
              <a:rPr lang="ru-RU" sz="2800" dirty="0">
                <a:latin typeface="Cambria" panose="02040503050406030204" pitchFamily="18" charset="0"/>
              </a:rPr>
              <a:t>с исходными данными и </a:t>
            </a:r>
            <a:r>
              <a:rPr lang="ru-RU" sz="2800" dirty="0" smtClean="0">
                <a:latin typeface="Cambria" panose="02040503050406030204" pitchFamily="18" charset="0"/>
              </a:rPr>
              <a:t>выполнить команду </a:t>
            </a:r>
            <a:r>
              <a:rPr lang="ru-RU" sz="2800" b="1" dirty="0" smtClean="0">
                <a:latin typeface="Cambria" panose="02040503050406030204" pitchFamily="18" charset="0"/>
              </a:rPr>
              <a:t>Вставка\Сводная таблица</a:t>
            </a:r>
          </a:p>
          <a:p>
            <a:pPr algn="just"/>
            <a:r>
              <a:rPr lang="ru-RU" sz="2800" dirty="0">
                <a:latin typeface="Cambria" panose="02040503050406030204" pitchFamily="18" charset="0"/>
              </a:rPr>
              <a:t>Отобразится окно </a:t>
            </a:r>
            <a:r>
              <a:rPr lang="ru-RU" sz="2800" b="1" dirty="0">
                <a:latin typeface="Cambria" panose="02040503050406030204" pitchFamily="18" charset="0"/>
              </a:rPr>
              <a:t>Создание сводной </a:t>
            </a:r>
            <a:r>
              <a:rPr lang="ru-RU" sz="2800" b="1" dirty="0" smtClean="0">
                <a:latin typeface="Cambria" panose="02040503050406030204" pitchFamily="18" charset="0"/>
              </a:rPr>
              <a:t>таблицы, </a:t>
            </a:r>
            <a:r>
              <a:rPr lang="ru-RU" sz="2800" dirty="0">
                <a:latin typeface="Cambria" panose="02040503050406030204" pitchFamily="18" charset="0"/>
              </a:rPr>
              <a:t>где необходимо выбрать источник данных и место вывода </a:t>
            </a:r>
            <a:r>
              <a:rPr lang="ru-RU" sz="2800" dirty="0" smtClean="0">
                <a:latin typeface="Cambria" panose="02040503050406030204" pitchFamily="18" charset="0"/>
              </a:rPr>
              <a:t>сводной</a:t>
            </a:r>
          </a:p>
          <a:p>
            <a:pPr marL="109538" indent="244475" algn="just">
              <a:buNone/>
            </a:pPr>
            <a:r>
              <a:rPr lang="ru-RU" sz="2800" dirty="0" smtClean="0">
                <a:latin typeface="Cambria" panose="02040503050406030204" pitchFamily="18" charset="0"/>
              </a:rPr>
              <a:t> </a:t>
            </a:r>
            <a:r>
              <a:rPr lang="ru-RU" sz="2800" dirty="0">
                <a:latin typeface="Cambria" panose="02040503050406030204" pitchFamily="18" charset="0"/>
              </a:rPr>
              <a:t>таблицы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Сводная таблица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89040"/>
            <a:ext cx="430530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029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481328"/>
            <a:ext cx="8712968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2400" dirty="0">
                <a:latin typeface="Cambria" panose="02040503050406030204" pitchFamily="18" charset="0"/>
              </a:rPr>
              <a:t>Электронные таблицы 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Excel</a:t>
            </a:r>
            <a:r>
              <a:rPr lang="ru-RU" sz="2400" dirty="0">
                <a:latin typeface="Cambria" panose="02040503050406030204" pitchFamily="18" charset="0"/>
              </a:rPr>
              <a:t> позволяют размещать в связанном виде и обрабатывать большие объемы информации. Поэтому их можно рассматривать как базы данных</a:t>
            </a:r>
            <a:r>
              <a:rPr lang="ru-RU" sz="2400" dirty="0" smtClean="0">
                <a:latin typeface="Cambria" panose="02040503050406030204" pitchFamily="18" charset="0"/>
              </a:rPr>
              <a:t>.</a:t>
            </a:r>
            <a:endParaRPr lang="en-US" sz="2400" dirty="0" smtClean="0">
              <a:latin typeface="Cambria" panose="02040503050406030204" pitchFamily="18" charset="0"/>
            </a:endParaRPr>
          </a:p>
          <a:p>
            <a:pPr algn="just"/>
            <a:r>
              <a:rPr lang="ru-RU" sz="2400" dirty="0">
                <a:latin typeface="Cambria" panose="02040503050406030204" pitchFamily="18" charset="0"/>
              </a:rPr>
              <a:t>При работе с базами данных выполняются следующие основные задачи:</a:t>
            </a:r>
          </a:p>
          <a:p>
            <a:pPr lvl="1"/>
            <a:r>
              <a:rPr lang="ru-RU" sz="2000" dirty="0">
                <a:latin typeface="Cambria" panose="02040503050406030204" pitchFamily="18" charset="0"/>
              </a:rPr>
              <a:t>ввод данных;</a:t>
            </a:r>
          </a:p>
          <a:p>
            <a:pPr lvl="1"/>
            <a:r>
              <a:rPr lang="ru-RU" sz="2000" dirty="0">
                <a:latin typeface="Cambria" panose="02040503050406030204" pitchFamily="18" charset="0"/>
              </a:rPr>
              <a:t>поиск данных;</a:t>
            </a:r>
          </a:p>
          <a:p>
            <a:pPr lvl="1"/>
            <a:r>
              <a:rPr lang="ru-RU" sz="2000" dirty="0">
                <a:latin typeface="Cambria" panose="02040503050406030204" pitchFamily="18" charset="0"/>
              </a:rPr>
              <a:t>сортировка и фильтрация данных;</a:t>
            </a:r>
          </a:p>
          <a:p>
            <a:pPr lvl="1"/>
            <a:r>
              <a:rPr lang="ru-RU" sz="2000" dirty="0">
                <a:latin typeface="Cambria" panose="02040503050406030204" pitchFamily="18" charset="0"/>
              </a:rPr>
              <a:t>подведение итогов</a:t>
            </a:r>
            <a:r>
              <a:rPr lang="ru-RU" sz="2000" dirty="0" smtClean="0">
                <a:latin typeface="Cambria" panose="02040503050406030204" pitchFamily="18" charset="0"/>
              </a:rPr>
              <a:t>.</a:t>
            </a:r>
            <a:endParaRPr lang="en-US" sz="2000" dirty="0" smtClean="0">
              <a:latin typeface="Cambria" panose="02040503050406030204" pitchFamily="18" charset="0"/>
            </a:endParaRPr>
          </a:p>
          <a:p>
            <a:pPr algn="just"/>
            <a:r>
              <a:rPr lang="ru-RU" sz="2400" dirty="0" smtClean="0">
                <a:latin typeface="Cambria" panose="02040503050406030204" pitchFamily="18" charset="0"/>
              </a:rPr>
              <a:t>Столбцы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ru-RU" sz="2400" dirty="0" smtClean="0">
                <a:latin typeface="Cambria" panose="02040503050406030204" pitchFamily="18" charset="0"/>
              </a:rPr>
              <a:t>таблицы </a:t>
            </a:r>
            <a:r>
              <a:rPr lang="ru-RU" sz="2400" dirty="0">
                <a:latin typeface="Cambria" panose="02040503050406030204" pitchFamily="18" charset="0"/>
              </a:rPr>
              <a:t>называются </a:t>
            </a:r>
            <a:r>
              <a:rPr lang="ru-RU" sz="2400" b="1" dirty="0">
                <a:latin typeface="Cambria" panose="02040503050406030204" pitchFamily="18" charset="0"/>
              </a:rPr>
              <a:t>полями</a:t>
            </a:r>
            <a:r>
              <a:rPr lang="ru-RU" sz="2400" dirty="0">
                <a:latin typeface="Cambria" panose="02040503050406030204" pitchFamily="18" charset="0"/>
              </a:rPr>
              <a:t>, строки таблицы называются </a:t>
            </a:r>
            <a:r>
              <a:rPr lang="ru-RU" sz="2400" b="1" dirty="0">
                <a:latin typeface="Cambria" panose="02040503050406030204" pitchFamily="18" charset="0"/>
              </a:rPr>
              <a:t>записями</a:t>
            </a:r>
            <a:r>
              <a:rPr lang="ru-RU" sz="2400" dirty="0">
                <a:latin typeface="Cambria" panose="02040503050406030204" pitchFamily="18" charset="0"/>
              </a:rPr>
              <a:t>, а верхняя строка называется </a:t>
            </a:r>
            <a:r>
              <a:rPr lang="ru-RU" sz="2400" b="1" dirty="0">
                <a:latin typeface="Cambria" panose="02040503050406030204" pitchFamily="18" charset="0"/>
              </a:rPr>
              <a:t>заголовком полей</a:t>
            </a:r>
            <a:r>
              <a:rPr lang="ru-RU" sz="2400" dirty="0">
                <a:latin typeface="Cambria" panose="02040503050406030204" pitchFamily="18" charset="0"/>
              </a:rPr>
              <a:t>.</a:t>
            </a:r>
          </a:p>
          <a:p>
            <a:endParaRPr lang="ru-RU" sz="2400" dirty="0">
              <a:latin typeface="Cambria" panose="02040503050406030204" pitchFamily="18" charset="0"/>
            </a:endParaRPr>
          </a:p>
          <a:p>
            <a:pPr algn="just"/>
            <a:endParaRPr lang="ru-RU" sz="2400" dirty="0">
              <a:latin typeface="Cambria" panose="020405030504060302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6113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 fontScale="90000"/>
          </a:bodyPr>
          <a:lstStyle/>
          <a:p>
            <a:pPr marL="709613"/>
            <a:r>
              <a:rPr lang="ru-RU" sz="4400" dirty="0" smtClean="0"/>
              <a:t>Пример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3100" dirty="0" smtClean="0"/>
              <a:t>Макет сводной таблицы</a:t>
            </a:r>
            <a:endParaRPr lang="ru-RU" sz="31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124744"/>
            <a:ext cx="6561361" cy="525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3400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2"/>
          <p:cNvSpPr txBox="1">
            <a:spLocks/>
          </p:cNvSpPr>
          <p:nvPr/>
        </p:nvSpPr>
        <p:spPr>
          <a:xfrm>
            <a:off x="0" y="0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825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709613"/>
            <a:r>
              <a:rPr lang="ru-RU" sz="4400" dirty="0" smtClean="0"/>
              <a:t>Пример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3200" dirty="0" smtClean="0"/>
              <a:t>Редактирование макета сводной таблицы</a:t>
            </a:r>
            <a:endParaRPr lang="ru-RU" sz="3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1412776"/>
            <a:ext cx="5400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Cambria" panose="02040503050406030204" pitchFamily="18" charset="0"/>
              </a:rPr>
              <a:t>Переносить  </a:t>
            </a:r>
            <a:r>
              <a:rPr lang="ru-RU" dirty="0">
                <a:latin typeface="Cambria" panose="02040503050406030204" pitchFamily="18" charset="0"/>
              </a:rPr>
              <a:t>поля </a:t>
            </a:r>
            <a:r>
              <a:rPr lang="ru-RU" dirty="0" smtClean="0">
                <a:latin typeface="Cambria" panose="02040503050406030204" pitchFamily="18" charset="0"/>
              </a:rPr>
              <a:t>необходимо не </a:t>
            </a:r>
            <a:r>
              <a:rPr lang="ru-RU" dirty="0">
                <a:latin typeface="Cambria" panose="02040503050406030204" pitchFamily="18" charset="0"/>
              </a:rPr>
              <a:t>на лист, а в нижнюю часть окна Список полей сводной таблицы, где представлены области: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latin typeface="Cambria" panose="02040503050406030204" pitchFamily="18" charset="0"/>
              </a:rPr>
              <a:t>Названия строк</a:t>
            </a:r>
            <a:r>
              <a:rPr lang="ru-RU" b="1" dirty="0">
                <a:latin typeface="Cambria" panose="02040503050406030204" pitchFamily="18" charset="0"/>
              </a:rPr>
              <a:t> </a:t>
            </a:r>
            <a:endParaRPr lang="ru-RU" b="1" dirty="0" smtClean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latin typeface="Cambria" panose="02040503050406030204" pitchFamily="18" charset="0"/>
              </a:rPr>
              <a:t>Названия </a:t>
            </a:r>
            <a:r>
              <a:rPr lang="ru-RU" b="1" dirty="0">
                <a:latin typeface="Cambria" panose="02040503050406030204" pitchFamily="18" charset="0"/>
              </a:rPr>
              <a:t>столбцов </a:t>
            </a:r>
            <a:endParaRPr lang="ru-RU" dirty="0" smtClean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latin typeface="Cambria" panose="02040503050406030204" pitchFamily="18" charset="0"/>
              </a:rPr>
              <a:t>Значения</a:t>
            </a:r>
            <a:r>
              <a:rPr lang="ru-RU" b="1" dirty="0">
                <a:latin typeface="Cambria" panose="02040503050406030204" pitchFamily="18" charset="0"/>
              </a:rPr>
              <a:t>  </a:t>
            </a:r>
            <a:r>
              <a:rPr lang="ru-RU" dirty="0" smtClean="0">
                <a:latin typeface="Cambria" panose="02040503050406030204" pitchFamily="18" charset="0"/>
              </a:rPr>
              <a:t>здесь происходят </a:t>
            </a:r>
            <a:r>
              <a:rPr lang="ru-RU" dirty="0">
                <a:latin typeface="Cambria" panose="02040503050406030204" pitchFamily="18" charset="0"/>
              </a:rPr>
              <a:t>вычисления.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Cambria" panose="02040503050406030204" pitchFamily="18" charset="0"/>
              </a:rPr>
              <a:t>Фильтр отчета </a:t>
            </a:r>
            <a:endParaRPr lang="ru-RU" dirty="0">
              <a:latin typeface="Cambria" panose="02040503050406030204" pitchFamily="18" charset="0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533" y="1087899"/>
            <a:ext cx="3035622" cy="568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 стрелкой 7"/>
          <p:cNvCxnSpPr/>
          <p:nvPr/>
        </p:nvCxnSpPr>
        <p:spPr>
          <a:xfrm flipH="1">
            <a:off x="6372200" y="1844824"/>
            <a:ext cx="504056" cy="38884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6624228" y="1997224"/>
            <a:ext cx="1260140" cy="28719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>
            <a:off x="6120172" y="2348880"/>
            <a:ext cx="108012" cy="2520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6624228" y="2884738"/>
            <a:ext cx="0" cy="19844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6372200" y="2705437"/>
            <a:ext cx="504056" cy="21637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6624228" y="2564904"/>
            <a:ext cx="1476164" cy="33098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203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600405"/>
            <a:ext cx="4968552" cy="3722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Заголовок 2"/>
          <p:cNvSpPr txBox="1">
            <a:spLocks/>
          </p:cNvSpPr>
          <p:nvPr/>
        </p:nvSpPr>
        <p:spPr>
          <a:xfrm>
            <a:off x="0" y="0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975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709613"/>
            <a:r>
              <a:rPr lang="ru-RU" sz="4400" dirty="0" smtClean="0"/>
              <a:t>Пример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3200" dirty="0" smtClean="0"/>
              <a:t>Результат </a:t>
            </a:r>
            <a:endParaRPr lang="ru-RU" sz="32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501008"/>
            <a:ext cx="555307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856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052736"/>
            <a:ext cx="8856984" cy="5044016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2400" b="1" dirty="0">
                <a:latin typeface="Cambria" panose="02040503050406030204" pitchFamily="18" charset="0"/>
              </a:rPr>
              <a:t>Консолидация данных </a:t>
            </a:r>
            <a:r>
              <a:rPr lang="ru-RU" sz="2400" dirty="0">
                <a:latin typeface="Cambria" panose="02040503050406030204" pitchFamily="18" charset="0"/>
              </a:rPr>
              <a:t>– это объединение значений из нескольких </a:t>
            </a:r>
            <a:r>
              <a:rPr lang="ru-RU" sz="2400" dirty="0" smtClean="0">
                <a:latin typeface="Cambria" panose="02040503050406030204" pitchFamily="18" charset="0"/>
              </a:rPr>
              <a:t>диапазонов данных, </a:t>
            </a:r>
            <a:r>
              <a:rPr lang="ru-RU" sz="2400" dirty="0">
                <a:latin typeface="Cambria" panose="02040503050406030204" pitchFamily="18" charset="0"/>
              </a:rPr>
              <a:t>находящихся в </a:t>
            </a:r>
            <a:r>
              <a:rPr lang="ru-RU" sz="2400" dirty="0" smtClean="0">
                <a:latin typeface="Cambria" panose="02040503050406030204" pitchFamily="18" charset="0"/>
              </a:rPr>
              <a:t>диапазонах </a:t>
            </a:r>
            <a:r>
              <a:rPr lang="ru-RU" sz="2400" dirty="0">
                <a:latin typeface="Cambria" panose="02040503050406030204" pitchFamily="18" charset="0"/>
              </a:rPr>
              <a:t>на разных рабочих листах. При этом одна и та же операция (</a:t>
            </a:r>
            <a:r>
              <a:rPr lang="ru-RU" sz="2400" dirty="0" smtClean="0">
                <a:latin typeface="Cambria" panose="02040503050406030204" pitchFamily="18" charset="0"/>
              </a:rPr>
              <a:t>суммирование</a:t>
            </a:r>
            <a:r>
              <a:rPr lang="ru-RU" sz="2400" dirty="0">
                <a:latin typeface="Cambria" panose="02040503050406030204" pitchFamily="18" charset="0"/>
              </a:rPr>
              <a:t>, вычисление среднего и др.) выполняется по всем ячейкам </a:t>
            </a:r>
            <a:r>
              <a:rPr lang="ru-RU" sz="2400" dirty="0" smtClean="0">
                <a:latin typeface="Cambria" panose="02040503050406030204" pitchFamily="18" charset="0"/>
              </a:rPr>
              <a:t>нескольких </a:t>
            </a:r>
            <a:r>
              <a:rPr lang="ru-RU" sz="2400" dirty="0">
                <a:latin typeface="Cambria" panose="02040503050406030204" pitchFamily="18" charset="0"/>
              </a:rPr>
              <a:t>прямоугольных таблиц, и все формулы </a:t>
            </a:r>
            <a:r>
              <a:rPr lang="ru-RU" sz="26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EXCEL</a:t>
            </a:r>
            <a:r>
              <a:rPr lang="ru-RU" sz="2400" dirty="0">
                <a:latin typeface="Cambria" panose="02040503050406030204" pitchFamily="18" charset="0"/>
              </a:rPr>
              <a:t> строит </a:t>
            </a:r>
            <a:r>
              <a:rPr lang="ru-RU" sz="2400" dirty="0" smtClean="0">
                <a:latin typeface="Cambria" panose="02040503050406030204" pitchFamily="18" charset="0"/>
              </a:rPr>
              <a:t>автоматически</a:t>
            </a:r>
            <a:r>
              <a:rPr lang="ru-RU" sz="2400" dirty="0">
                <a:latin typeface="Cambria" panose="02040503050406030204" pitchFamily="18" charset="0"/>
              </a:rPr>
              <a:t>, листы могут находиться как в активной книге, так и в других книгах. </a:t>
            </a:r>
          </a:p>
          <a:p>
            <a:pPr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2400" dirty="0">
                <a:latin typeface="Cambria" panose="02040503050406030204" pitchFamily="18" charset="0"/>
              </a:rPr>
              <a:t>При консолидации данные компонуются так, что их намного удобнее обновлять и обобщать. </a:t>
            </a:r>
            <a:endParaRPr lang="ru-RU" sz="2400" dirty="0" smtClean="0">
              <a:latin typeface="Cambria" panose="02040503050406030204" pitchFamily="18" charset="0"/>
            </a:endParaRPr>
          </a:p>
          <a:p>
            <a:pPr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2400" dirty="0" smtClean="0">
                <a:latin typeface="Cambria" panose="02040503050406030204" pitchFamily="18" charset="0"/>
              </a:rPr>
              <a:t>Существуют следующие способы консолидации:</a:t>
            </a:r>
          </a:p>
          <a:p>
            <a:pPr lvl="1"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2000" b="1" dirty="0" smtClean="0">
                <a:latin typeface="Calibri" panose="020F0502020204030204" pitchFamily="34" charset="0"/>
              </a:rPr>
              <a:t>По расположению </a:t>
            </a:r>
            <a:r>
              <a:rPr lang="ru-RU" sz="2000" dirty="0" smtClean="0">
                <a:latin typeface="Cambria" panose="02040503050406030204" pitchFamily="18" charset="0"/>
              </a:rPr>
              <a:t>– </a:t>
            </a:r>
            <a:r>
              <a:rPr lang="ru-RU" sz="2000" dirty="0">
                <a:latin typeface="Cambria" panose="02040503050406030204" pitchFamily="18" charset="0"/>
              </a:rPr>
              <a:t>предполагает, что данные объединяемых областей находятся в одном и том же месте на рабочих листах и размещены в одном и том же порядке. Его рекомендуется использовать для консолидации данных нескольких листов, созданных на основе одного шаблона. </a:t>
            </a:r>
            <a:endParaRPr lang="en-US" sz="2000" dirty="0" smtClean="0">
              <a:latin typeface="Cambria" panose="02040503050406030204" pitchFamily="18" charset="0"/>
            </a:endParaRPr>
          </a:p>
          <a:p>
            <a:pPr lvl="1"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2000" b="1" dirty="0">
                <a:latin typeface="Calibri" panose="020F0502020204030204" pitchFamily="34" charset="0"/>
              </a:rPr>
              <a:t>По категории </a:t>
            </a:r>
            <a:r>
              <a:rPr lang="ru-RU" sz="2000" dirty="0" smtClean="0">
                <a:latin typeface="Cambria" panose="02040503050406030204" pitchFamily="18" charset="0"/>
              </a:rPr>
              <a:t>- </a:t>
            </a:r>
            <a:r>
              <a:rPr lang="ru-RU" sz="2000" dirty="0">
                <a:latin typeface="Cambria" panose="02040503050406030204" pitchFamily="18" charset="0"/>
              </a:rPr>
              <a:t>рекомендуется использовать для неупорядоченных данных, имеющих разную структуру, но одинаковые заголовки.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dirty="0" smtClean="0"/>
              <a:t>Консолидация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0384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337312"/>
            <a:ext cx="8712968" cy="1587632"/>
          </a:xfrm>
        </p:spPr>
        <p:txBody>
          <a:bodyPr>
            <a:noAutofit/>
          </a:bodyPr>
          <a:lstStyle/>
          <a:p>
            <a:pPr marL="624078" indent="-514350">
              <a:lnSpc>
                <a:spcPct val="90000"/>
              </a:lnSpc>
              <a:buClrTx/>
              <a:buSzPct val="100000"/>
              <a:buFont typeface="+mj-lt"/>
              <a:buAutoNum type="arabicPeriod"/>
            </a:pPr>
            <a:r>
              <a:rPr lang="ru-RU" sz="2100" dirty="0" smtClean="0">
                <a:latin typeface="Cambria" panose="02040503050406030204" pitchFamily="18" charset="0"/>
              </a:rPr>
              <a:t>Выделить область (достаточно ячейку, если консолидация по категории) </a:t>
            </a:r>
            <a:r>
              <a:rPr lang="ru-RU" sz="2100" dirty="0">
                <a:latin typeface="Cambria" panose="02040503050406030204" pitchFamily="18" charset="0"/>
              </a:rPr>
              <a:t>для размещения результата операции консолидации (на том же или новом листе</a:t>
            </a:r>
            <a:r>
              <a:rPr lang="ru-RU" sz="2100" dirty="0" smtClean="0">
                <a:latin typeface="Cambria" panose="02040503050406030204" pitchFamily="18" charset="0"/>
              </a:rPr>
              <a:t>).</a:t>
            </a:r>
            <a:endParaRPr lang="ru-RU" sz="2100" b="1" dirty="0">
              <a:latin typeface="Cambria" panose="02040503050406030204" pitchFamily="18" charset="0"/>
            </a:endParaRPr>
          </a:p>
          <a:p>
            <a:pPr marL="624078" indent="-514350">
              <a:lnSpc>
                <a:spcPct val="90000"/>
              </a:lnSpc>
              <a:buClrTx/>
              <a:buSzPct val="100000"/>
              <a:buFont typeface="+mj-lt"/>
              <a:buAutoNum type="arabicPeriod"/>
            </a:pPr>
            <a:r>
              <a:rPr lang="ru-RU" sz="2100" dirty="0" smtClean="0">
                <a:latin typeface="Cambria" panose="02040503050406030204" pitchFamily="18" charset="0"/>
              </a:rPr>
              <a:t>Выполнить </a:t>
            </a:r>
            <a:r>
              <a:rPr lang="ru-RU" sz="2100" dirty="0">
                <a:latin typeface="Cambria" panose="02040503050406030204" pitchFamily="18" charset="0"/>
              </a:rPr>
              <a:t>операцию </a:t>
            </a:r>
            <a:r>
              <a:rPr lang="ru-RU" sz="2100" b="1" dirty="0">
                <a:latin typeface="Cambria" panose="02040503050406030204" pitchFamily="18" charset="0"/>
              </a:rPr>
              <a:t>Данные – Консолидация</a:t>
            </a:r>
            <a:r>
              <a:rPr lang="ru-RU" sz="2100" b="1" i="1" dirty="0">
                <a:latin typeface="Cambria" panose="02040503050406030204" pitchFamily="18" charset="0"/>
              </a:rPr>
              <a:t>.</a:t>
            </a:r>
            <a:endParaRPr lang="ru-RU" sz="2100" b="1" dirty="0">
              <a:latin typeface="Cambria" panose="02040503050406030204" pitchFamily="18" charset="0"/>
            </a:endParaRPr>
          </a:p>
          <a:p>
            <a:pPr marL="624078" indent="-514350">
              <a:lnSpc>
                <a:spcPct val="90000"/>
              </a:lnSpc>
              <a:buClrTx/>
              <a:buSzPct val="100000"/>
              <a:buFont typeface="+mj-lt"/>
              <a:buAutoNum type="arabicPeriod"/>
            </a:pPr>
            <a:r>
              <a:rPr lang="ru-RU" sz="2100" dirty="0" smtClean="0">
                <a:latin typeface="Cambria" panose="02040503050406030204" pitchFamily="18" charset="0"/>
              </a:rPr>
              <a:t>На </a:t>
            </a:r>
            <a:r>
              <a:rPr lang="ru-RU" sz="2100" dirty="0">
                <a:latin typeface="Cambria" panose="02040503050406030204" pitchFamily="18" charset="0"/>
              </a:rPr>
              <a:t>экране появится окно </a:t>
            </a:r>
            <a:r>
              <a:rPr lang="ru-RU" sz="2100" b="1" dirty="0" smtClean="0">
                <a:latin typeface="Cambria" panose="02040503050406030204" pitchFamily="18" charset="0"/>
              </a:rPr>
              <a:t>Консолидация</a:t>
            </a:r>
          </a:p>
          <a:p>
            <a:pPr marL="624078" indent="-514350">
              <a:lnSpc>
                <a:spcPct val="90000"/>
              </a:lnSpc>
              <a:buClrTx/>
              <a:buSzPct val="100000"/>
              <a:buFont typeface="+mj-lt"/>
              <a:buAutoNum type="arabicPeriod"/>
            </a:pPr>
            <a:r>
              <a:rPr lang="ru-RU" sz="2100" dirty="0">
                <a:latin typeface="Cambria" panose="02040503050406030204" pitchFamily="18" charset="0"/>
              </a:rPr>
              <a:t>В поле </a:t>
            </a:r>
            <a:r>
              <a:rPr lang="ru-RU" sz="2100" b="1" dirty="0">
                <a:latin typeface="Calibri" panose="020F0502020204030204" pitchFamily="34" charset="0"/>
              </a:rPr>
              <a:t>Функция</a:t>
            </a:r>
            <a:r>
              <a:rPr lang="ru-RU" sz="2100" dirty="0">
                <a:latin typeface="Cambria" panose="02040503050406030204" pitchFamily="18" charset="0"/>
              </a:rPr>
              <a:t> указать </a:t>
            </a:r>
            <a:r>
              <a:rPr lang="ru-RU" sz="2100" dirty="0" smtClean="0">
                <a:latin typeface="Cambria" panose="02040503050406030204" pitchFamily="18" charset="0"/>
              </a:rPr>
              <a:t>операцию вычисления итогов</a:t>
            </a:r>
            <a:endParaRPr lang="ru-RU" sz="2100" b="1" dirty="0">
              <a:latin typeface="Cambria" panose="02040503050406030204" pitchFamily="18" charset="0"/>
            </a:endParaRPr>
          </a:p>
          <a:p>
            <a:pPr marL="624078" indent="-514350">
              <a:lnSpc>
                <a:spcPct val="80000"/>
              </a:lnSpc>
              <a:buFont typeface="+mj-lt"/>
              <a:buAutoNum type="arabicPeriod"/>
            </a:pPr>
            <a:endParaRPr lang="ru-RU" sz="2100" b="1" dirty="0">
              <a:latin typeface="Cambria" panose="02040503050406030204" pitchFamily="18" charset="0"/>
            </a:endParaRPr>
          </a:p>
        </p:txBody>
      </p:sp>
      <p:sp>
        <p:nvSpPr>
          <p:cNvPr id="4" name="Заголовок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Консолидация данных</a:t>
            </a:r>
            <a:br>
              <a:rPr lang="ru-RU" dirty="0" smtClean="0"/>
            </a:br>
            <a:r>
              <a:rPr lang="ru-RU" sz="3600" dirty="0" smtClean="0"/>
              <a:t>Общая схема</a:t>
            </a:r>
            <a:endParaRPr lang="ru-RU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596" y="3645024"/>
            <a:ext cx="509587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70992" y="3229116"/>
            <a:ext cx="3796604" cy="293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4078" indent="-514350">
              <a:lnSpc>
                <a:spcPct val="80000"/>
              </a:lnSpc>
              <a:buFont typeface="+mj-lt"/>
              <a:buAutoNum type="arabicPeriod" startAt="5"/>
            </a:pPr>
            <a:r>
              <a:rPr lang="ru-RU" sz="2100" dirty="0" smtClean="0">
                <a:latin typeface="Cambria" panose="02040503050406030204" pitchFamily="18" charset="0"/>
              </a:rPr>
              <a:t>В поле </a:t>
            </a:r>
            <a:r>
              <a:rPr lang="ru-RU" sz="2100" b="1" dirty="0" smtClean="0">
                <a:latin typeface="Calibri" panose="020F0502020204030204" pitchFamily="34" charset="0"/>
              </a:rPr>
              <a:t>Ссылки</a:t>
            </a:r>
            <a:r>
              <a:rPr lang="ru-RU" sz="2100" dirty="0" smtClean="0">
                <a:latin typeface="Cambria" panose="02040503050406030204" pitchFamily="18" charset="0"/>
              </a:rPr>
              <a:t> ввести область для консолидации (данную область можно выделять с помощью мыши)</a:t>
            </a:r>
            <a:r>
              <a:rPr lang="ru-RU" sz="2100" b="1" i="1" dirty="0" smtClean="0">
                <a:latin typeface="Cambria" panose="02040503050406030204" pitchFamily="18" charset="0"/>
              </a:rPr>
              <a:t>.</a:t>
            </a:r>
            <a:endParaRPr lang="ru-RU" sz="2100" b="1" dirty="0">
              <a:latin typeface="Cambria" panose="02040503050406030204" pitchFamily="18" charset="0"/>
            </a:endParaRPr>
          </a:p>
          <a:p>
            <a:pPr marL="624078" indent="-514350">
              <a:lnSpc>
                <a:spcPct val="80000"/>
              </a:lnSpc>
              <a:buFont typeface="+mj-lt"/>
              <a:buAutoNum type="arabicPeriod" startAt="5"/>
            </a:pPr>
            <a:r>
              <a:rPr lang="ru-RU" sz="2100" dirty="0" smtClean="0">
                <a:latin typeface="Cambria" panose="02040503050406030204" pitchFamily="18" charset="0"/>
              </a:rPr>
              <a:t>Нажать </a:t>
            </a:r>
            <a:r>
              <a:rPr lang="ru-RU" sz="2100" b="1" dirty="0" smtClean="0">
                <a:latin typeface="Cambria" panose="02040503050406030204" pitchFamily="18" charset="0"/>
              </a:rPr>
              <a:t>Добавить</a:t>
            </a:r>
            <a:r>
              <a:rPr lang="ru-RU" sz="2100" dirty="0" smtClean="0">
                <a:latin typeface="Cambria" panose="02040503050406030204" pitchFamily="18" charset="0"/>
              </a:rPr>
              <a:t>, в поле </a:t>
            </a:r>
            <a:r>
              <a:rPr lang="ru-RU" sz="2100" b="1" dirty="0" smtClean="0">
                <a:latin typeface="Calibri" panose="020F0502020204030204" pitchFamily="34" charset="0"/>
              </a:rPr>
              <a:t>Список диапазонов </a:t>
            </a:r>
            <a:r>
              <a:rPr lang="ru-RU" sz="2100" dirty="0" smtClean="0">
                <a:latin typeface="Cambria" panose="02040503050406030204" pitchFamily="18" charset="0"/>
              </a:rPr>
              <a:t>появится адрес выделенного диапазона.</a:t>
            </a:r>
            <a:endParaRPr lang="ru-RU" sz="21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090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481328"/>
            <a:ext cx="8784976" cy="4827992"/>
          </a:xfrm>
        </p:spPr>
        <p:txBody>
          <a:bodyPr>
            <a:noAutofit/>
          </a:bodyPr>
          <a:lstStyle/>
          <a:p>
            <a:pPr marL="624078" indent="-51435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+mj-lt"/>
              <a:buAutoNum type="arabicPeriod" startAt="7"/>
            </a:pPr>
            <a:r>
              <a:rPr lang="ru-RU" sz="2400" dirty="0" smtClean="0">
                <a:latin typeface="Cambria" panose="02040503050406030204" pitchFamily="18" charset="0"/>
              </a:rPr>
              <a:t>Повторить шаги 5-6, добавляя все необходимые данные диапазонов.</a:t>
            </a:r>
          </a:p>
          <a:p>
            <a:pPr marL="109728" indent="0"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None/>
            </a:pPr>
            <a:r>
              <a:rPr lang="ru-RU" sz="2200" b="1" dirty="0" smtClean="0">
                <a:latin typeface="Calibri" panose="020F0502020204030204" pitchFamily="34" charset="0"/>
              </a:rPr>
              <a:t>Примечание</a:t>
            </a:r>
            <a:r>
              <a:rPr lang="ru-RU" sz="2200" dirty="0" smtClean="0">
                <a:latin typeface="Calibri" panose="020F0502020204030204" pitchFamily="34" charset="0"/>
              </a:rPr>
              <a:t>: если выполняется консолидация по расположению, то достаточно выделять только диапазон заданных (изменяемых) значений. Если выполняется консолидация по категориям, то требуется выделять диапазон, содержащий названия и заголовки (в зависимости от исходной таблицы).</a:t>
            </a:r>
          </a:p>
          <a:p>
            <a:pPr marL="624078" indent="-514350"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+mj-lt"/>
              <a:buAutoNum type="arabicPeriod" startAt="8"/>
            </a:pPr>
            <a:r>
              <a:rPr lang="ru-RU" sz="2400" dirty="0">
                <a:latin typeface="Cambria" panose="02040503050406030204" pitchFamily="18" charset="0"/>
              </a:rPr>
              <a:t>Если </a:t>
            </a:r>
            <a:r>
              <a:rPr lang="ru-RU" sz="2400" dirty="0" smtClean="0">
                <a:latin typeface="Cambria" panose="02040503050406030204" pitchFamily="18" charset="0"/>
              </a:rPr>
              <a:t>необходимо, </a:t>
            </a:r>
            <a:r>
              <a:rPr lang="ru-RU" sz="2400" dirty="0">
                <a:latin typeface="Cambria" panose="02040503050406030204" pitchFamily="18" charset="0"/>
              </a:rPr>
              <a:t>чтобы данные </a:t>
            </a:r>
            <a:r>
              <a:rPr lang="ru-RU" sz="2400" dirty="0" smtClean="0">
                <a:latin typeface="Cambria" panose="02040503050406030204" pitchFamily="18" charset="0"/>
              </a:rPr>
              <a:t>изменялись </a:t>
            </a:r>
            <a:r>
              <a:rPr lang="ru-RU" sz="2400" dirty="0">
                <a:latin typeface="Cambria" panose="02040503050406030204" pitchFamily="18" charset="0"/>
              </a:rPr>
              <a:t>по мере изменений в </a:t>
            </a:r>
            <a:r>
              <a:rPr lang="ru-RU" sz="2400" dirty="0" smtClean="0">
                <a:latin typeface="Cambria" panose="02040503050406030204" pitchFamily="18" charset="0"/>
              </a:rPr>
              <a:t>источниках</a:t>
            </a:r>
            <a:r>
              <a:rPr lang="ru-RU" sz="2400" dirty="0">
                <a:latin typeface="Cambria" panose="02040503050406030204" pitchFamily="18" charset="0"/>
              </a:rPr>
              <a:t>, </a:t>
            </a:r>
            <a:r>
              <a:rPr lang="ru-RU" sz="2400" dirty="0" smtClean="0">
                <a:latin typeface="Cambria" panose="02040503050406030204" pitchFamily="18" charset="0"/>
              </a:rPr>
              <a:t>требуется поставить </a:t>
            </a:r>
            <a:r>
              <a:rPr lang="ru-RU" sz="2400" dirty="0">
                <a:latin typeface="Cambria" panose="02040503050406030204" pitchFamily="18" charset="0"/>
              </a:rPr>
              <a:t>галочку возле пункта </a:t>
            </a:r>
            <a:r>
              <a:rPr lang="ru-RU" sz="2400" b="1" dirty="0">
                <a:latin typeface="Calibri" panose="020F0502020204030204" pitchFamily="34" charset="0"/>
              </a:rPr>
              <a:t>Создавать связи с исходными данными</a:t>
            </a:r>
            <a:r>
              <a:rPr lang="ru-RU" sz="2400" dirty="0">
                <a:latin typeface="Cambria" panose="02040503050406030204" pitchFamily="18" charset="0"/>
              </a:rPr>
              <a:t>.</a:t>
            </a:r>
          </a:p>
          <a:p>
            <a:pPr marL="624078" indent="-514350"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+mj-lt"/>
              <a:buAutoNum type="arabicPeriod" startAt="8"/>
            </a:pPr>
            <a:r>
              <a:rPr lang="ru-RU" sz="2400" dirty="0">
                <a:latin typeface="Cambria" panose="02040503050406030204" pitchFamily="18" charset="0"/>
              </a:rPr>
              <a:t>При выполнении консолидации по категориям: </a:t>
            </a:r>
            <a:r>
              <a:rPr lang="ru-RU" sz="2400" dirty="0" smtClean="0">
                <a:latin typeface="Cambria" panose="02040503050406030204" pitchFamily="18" charset="0"/>
              </a:rPr>
              <a:t>установить </a:t>
            </a:r>
            <a:r>
              <a:rPr lang="ru-RU" sz="2400" dirty="0">
                <a:latin typeface="Cambria" panose="02040503050406030204" pitchFamily="18" charset="0"/>
              </a:rPr>
              <a:t>в поле </a:t>
            </a:r>
            <a:r>
              <a:rPr lang="ru-RU" sz="2400" b="1" dirty="0">
                <a:latin typeface="Calibri" panose="020F0502020204030204" pitchFamily="34" charset="0"/>
              </a:rPr>
              <a:t>Использовать в качестве </a:t>
            </a:r>
            <a:r>
              <a:rPr lang="ru-RU" sz="2400" b="1" dirty="0" smtClean="0">
                <a:latin typeface="Calibri" panose="020F0502020204030204" pitchFamily="34" charset="0"/>
              </a:rPr>
              <a:t>имен</a:t>
            </a:r>
            <a:r>
              <a:rPr lang="ru-RU" sz="2400" dirty="0" smtClean="0">
                <a:latin typeface="Cambria" panose="020405030504060302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</a:rPr>
              <a:t>флажки, соответствующие верхней строке, левому столбцу или верхней строке и левому столбцу </a:t>
            </a:r>
            <a:r>
              <a:rPr lang="ru-RU" sz="2400" dirty="0" smtClean="0">
                <a:latin typeface="Cambria" panose="02040503050406030204" pitchFamily="18" charset="0"/>
              </a:rPr>
              <a:t>одновременно (в зависимости от исходных данных).</a:t>
            </a:r>
            <a:endParaRPr lang="ru-RU" sz="2400" dirty="0">
              <a:latin typeface="Cambria" panose="02040503050406030204" pitchFamily="18" charset="0"/>
            </a:endParaRPr>
          </a:p>
        </p:txBody>
      </p:sp>
      <p:sp>
        <p:nvSpPr>
          <p:cNvPr id="4" name="Заголовок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Консолидация данных</a:t>
            </a:r>
            <a:br>
              <a:rPr lang="ru-RU" dirty="0" smtClean="0"/>
            </a:br>
            <a:r>
              <a:rPr lang="ru-RU" sz="3600" dirty="0" smtClean="0"/>
              <a:t>Общая схема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136586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2"/>
          <p:cNvSpPr>
            <a:spLocks noGrp="1"/>
          </p:cNvSpPr>
          <p:nvPr>
            <p:ph type="title"/>
          </p:nvPr>
        </p:nvSpPr>
        <p:spPr>
          <a:xfrm>
            <a:off x="467544" y="0"/>
            <a:ext cx="8424936" cy="1143000"/>
          </a:xfrm>
        </p:spPr>
        <p:txBody>
          <a:bodyPr>
            <a:normAutofit fontScale="90000"/>
          </a:bodyPr>
          <a:lstStyle/>
          <a:p>
            <a:r>
              <a:rPr lang="ru-RU" sz="4400" dirty="0" smtClean="0"/>
              <a:t>Консолидация данных</a:t>
            </a:r>
            <a:r>
              <a:rPr lang="ru-RU" dirty="0" smtClean="0"/>
              <a:t>. </a:t>
            </a:r>
            <a:br>
              <a:rPr lang="ru-RU" dirty="0" smtClean="0"/>
            </a:br>
            <a:r>
              <a:rPr lang="ru-RU" sz="3100" dirty="0" smtClean="0"/>
              <a:t>Пример (по расположению)</a:t>
            </a:r>
            <a:endParaRPr lang="ru-RU" sz="31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71600"/>
            <a:ext cx="1728192" cy="231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365125"/>
            <a:ext cx="1994774" cy="2332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138" y="1371600"/>
            <a:ext cx="2359491" cy="2400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226" y="3697476"/>
            <a:ext cx="6214759" cy="303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6983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2"/>
          <p:cNvSpPr>
            <a:spLocks noGrp="1"/>
          </p:cNvSpPr>
          <p:nvPr>
            <p:ph type="title"/>
          </p:nvPr>
        </p:nvSpPr>
        <p:spPr>
          <a:xfrm>
            <a:off x="467544" y="0"/>
            <a:ext cx="8424936" cy="1143000"/>
          </a:xfrm>
        </p:spPr>
        <p:txBody>
          <a:bodyPr>
            <a:normAutofit fontScale="90000"/>
          </a:bodyPr>
          <a:lstStyle/>
          <a:p>
            <a:r>
              <a:rPr lang="ru-RU" sz="4400" dirty="0" smtClean="0"/>
              <a:t>Консолидация данных</a:t>
            </a:r>
            <a:r>
              <a:rPr lang="ru-RU" dirty="0" smtClean="0"/>
              <a:t>. </a:t>
            </a:r>
            <a:br>
              <a:rPr lang="ru-RU" dirty="0" smtClean="0"/>
            </a:br>
            <a:r>
              <a:rPr lang="ru-RU" sz="3100" dirty="0" smtClean="0"/>
              <a:t>Пример (по расположению)</a:t>
            </a:r>
            <a:endParaRPr lang="ru-RU" sz="3100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619125" y="1671638"/>
            <a:ext cx="7905750" cy="3514725"/>
            <a:chOff x="619125" y="1671638"/>
            <a:chExt cx="7905750" cy="35147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125" y="1671638"/>
              <a:ext cx="7905750" cy="3514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" name="Прямая со стрелкой 2"/>
            <p:cNvCxnSpPr/>
            <p:nvPr/>
          </p:nvCxnSpPr>
          <p:spPr>
            <a:xfrm flipV="1">
              <a:off x="1547664" y="3429000"/>
              <a:ext cx="2088232" cy="15121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 flipV="1">
              <a:off x="1979712" y="3284984"/>
              <a:ext cx="2016224" cy="16504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>
              <a:off x="1835696" y="2924944"/>
              <a:ext cx="180020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3406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2"/>
          <p:cNvSpPr>
            <a:spLocks noGrp="1"/>
          </p:cNvSpPr>
          <p:nvPr>
            <p:ph type="title"/>
          </p:nvPr>
        </p:nvSpPr>
        <p:spPr>
          <a:xfrm>
            <a:off x="467544" y="0"/>
            <a:ext cx="8424936" cy="1143000"/>
          </a:xfrm>
        </p:spPr>
        <p:txBody>
          <a:bodyPr>
            <a:normAutofit fontScale="90000"/>
          </a:bodyPr>
          <a:lstStyle/>
          <a:p>
            <a:r>
              <a:rPr lang="ru-RU" sz="4400" dirty="0" smtClean="0"/>
              <a:t>Консолидация данных</a:t>
            </a:r>
            <a:r>
              <a:rPr lang="ru-RU" dirty="0" smtClean="0"/>
              <a:t>. </a:t>
            </a:r>
            <a:br>
              <a:rPr lang="ru-RU" dirty="0" smtClean="0"/>
            </a:br>
            <a:r>
              <a:rPr lang="ru-RU" sz="3100" dirty="0" smtClean="0"/>
              <a:t>Пример (по расположению)</a:t>
            </a:r>
            <a:endParaRPr lang="ru-RU" sz="31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3362325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015430"/>
            <a:ext cx="3362325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6294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2"/>
          <p:cNvSpPr>
            <a:spLocks noGrp="1"/>
          </p:cNvSpPr>
          <p:nvPr>
            <p:ph type="title"/>
          </p:nvPr>
        </p:nvSpPr>
        <p:spPr>
          <a:xfrm>
            <a:off x="467544" y="0"/>
            <a:ext cx="8424936" cy="1143000"/>
          </a:xfrm>
        </p:spPr>
        <p:txBody>
          <a:bodyPr>
            <a:normAutofit fontScale="90000"/>
          </a:bodyPr>
          <a:lstStyle/>
          <a:p>
            <a:r>
              <a:rPr lang="ru-RU" sz="4400" dirty="0" smtClean="0"/>
              <a:t>Консолидация данных</a:t>
            </a:r>
            <a:r>
              <a:rPr lang="ru-RU" dirty="0" smtClean="0"/>
              <a:t>. </a:t>
            </a:r>
            <a:br>
              <a:rPr lang="ru-RU" dirty="0" smtClean="0"/>
            </a:br>
            <a:r>
              <a:rPr lang="ru-RU" sz="3100" dirty="0" smtClean="0"/>
              <a:t>Пример (по категории)</a:t>
            </a:r>
            <a:endParaRPr lang="ru-RU" sz="31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270510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8" y="1245518"/>
            <a:ext cx="275272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283618"/>
            <a:ext cx="2790825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0970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481328"/>
            <a:ext cx="8507288" cy="4525963"/>
          </a:xfrm>
        </p:spPr>
        <p:txBody>
          <a:bodyPr/>
          <a:lstStyle/>
          <a:p>
            <a:pPr algn="just"/>
            <a:r>
              <a:rPr lang="ru-RU" sz="2400" dirty="0">
                <a:latin typeface="Cambria" panose="02040503050406030204" pitchFamily="18" charset="0"/>
              </a:rPr>
              <a:t>Для упорядочения записей в базе данных служит операция сортировка</a:t>
            </a:r>
            <a:r>
              <a:rPr lang="ru-RU" sz="2400" dirty="0" smtClean="0">
                <a:latin typeface="Cambria" panose="02040503050406030204" pitchFamily="18" charset="0"/>
              </a:rPr>
              <a:t>.</a:t>
            </a:r>
          </a:p>
          <a:p>
            <a:pPr algn="just"/>
            <a:r>
              <a:rPr lang="ru-RU" sz="2400" dirty="0" smtClean="0">
                <a:latin typeface="Cambria" panose="02040503050406030204" pitchFamily="18" charset="0"/>
              </a:rPr>
              <a:t>Чтобы </a:t>
            </a:r>
            <a:r>
              <a:rPr lang="ru-RU" sz="2400" dirty="0">
                <a:latin typeface="Cambria" panose="02040503050406030204" pitchFamily="18" charset="0"/>
              </a:rPr>
              <a:t>выполнить </a:t>
            </a:r>
            <a:r>
              <a:rPr lang="ru-RU" sz="2400" b="1" i="1" dirty="0">
                <a:latin typeface="Cambria" panose="02040503050406030204" pitchFamily="18" charset="0"/>
              </a:rPr>
              <a:t>сортировку списка</a:t>
            </a:r>
            <a:r>
              <a:rPr lang="ru-RU" sz="2400" dirty="0">
                <a:latin typeface="Cambria" panose="02040503050406030204" pitchFamily="18" charset="0"/>
              </a:rPr>
              <a:t>, </a:t>
            </a:r>
            <a:r>
              <a:rPr lang="ru-RU" sz="2400" dirty="0" smtClean="0">
                <a:latin typeface="Cambria" panose="02040503050406030204" pitchFamily="18" charset="0"/>
              </a:rPr>
              <a:t>следует выделить любую ячейку списка и выбрать </a:t>
            </a:r>
            <a:r>
              <a:rPr lang="ru-RU" sz="2400" dirty="0">
                <a:latin typeface="Cambria" panose="02040503050406030204" pitchFamily="18" charset="0"/>
              </a:rPr>
              <a:t>команду </a:t>
            </a:r>
            <a:r>
              <a:rPr lang="ru-RU" sz="2400" b="1" dirty="0">
                <a:latin typeface="Cambria" panose="02040503050406030204" pitchFamily="18" charset="0"/>
              </a:rPr>
              <a:t>Данные\Сортировка</a:t>
            </a:r>
            <a:r>
              <a:rPr lang="ru-RU" sz="2400" dirty="0">
                <a:latin typeface="Cambria" panose="02040503050406030204" pitchFamily="18" charset="0"/>
              </a:rPr>
              <a:t>. В результате 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Excel</a:t>
            </a:r>
            <a:r>
              <a:rPr lang="ru-RU" sz="2400" dirty="0">
                <a:latin typeface="Cambria" panose="02040503050406030204" pitchFamily="18" charset="0"/>
              </a:rPr>
              <a:t> выделит всю базу </a:t>
            </a:r>
            <a:r>
              <a:rPr lang="ru-RU" sz="2400" dirty="0" smtClean="0">
                <a:latin typeface="Cambria" panose="02040503050406030204" pitchFamily="18" charset="0"/>
              </a:rPr>
              <a:t>данных и откроется окно «Сортировка».</a:t>
            </a:r>
          </a:p>
          <a:p>
            <a:pPr algn="just"/>
            <a:r>
              <a:rPr lang="ru-RU" sz="2400" dirty="0" smtClean="0">
                <a:latin typeface="Cambria" panose="02040503050406030204" pitchFamily="18" charset="0"/>
              </a:rPr>
              <a:t>В </a:t>
            </a:r>
            <a:r>
              <a:rPr lang="ru-RU" sz="2400" dirty="0">
                <a:latin typeface="Cambria" panose="02040503050406030204" pitchFamily="18" charset="0"/>
              </a:rPr>
              <a:t>появившемся окне задают ключ сортировки. Порядок сортировки может быть «по убыванию</a:t>
            </a:r>
            <a:r>
              <a:rPr lang="ru-RU" sz="2400" dirty="0" smtClean="0">
                <a:latin typeface="Cambria" panose="02040503050406030204" pitchFamily="18" charset="0"/>
              </a:rPr>
              <a:t>», «</a:t>
            </a:r>
            <a:r>
              <a:rPr lang="ru-RU" sz="2400" dirty="0">
                <a:latin typeface="Cambria" panose="02040503050406030204" pitchFamily="18" charset="0"/>
              </a:rPr>
              <a:t>по возрастанию</a:t>
            </a:r>
            <a:r>
              <a:rPr lang="ru-RU" sz="2400" dirty="0" smtClean="0">
                <a:latin typeface="Cambria" panose="02040503050406030204" pitchFamily="18" charset="0"/>
              </a:rPr>
              <a:t>» или через «настраиваемый список».</a:t>
            </a:r>
            <a:endParaRPr lang="ru-RU" sz="2400" dirty="0">
              <a:latin typeface="Cambria" panose="02040503050406030204" pitchFamily="18" charset="0"/>
            </a:endParaRP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Сортировка списков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65349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2"/>
          <p:cNvSpPr>
            <a:spLocks noGrp="1"/>
          </p:cNvSpPr>
          <p:nvPr>
            <p:ph type="title"/>
          </p:nvPr>
        </p:nvSpPr>
        <p:spPr>
          <a:xfrm>
            <a:off x="467544" y="0"/>
            <a:ext cx="8424936" cy="1143000"/>
          </a:xfrm>
        </p:spPr>
        <p:txBody>
          <a:bodyPr>
            <a:normAutofit fontScale="90000"/>
          </a:bodyPr>
          <a:lstStyle/>
          <a:p>
            <a:r>
              <a:rPr lang="ru-RU" sz="4400" dirty="0" smtClean="0"/>
              <a:t>Консолидация данных</a:t>
            </a:r>
            <a:r>
              <a:rPr lang="ru-RU" dirty="0" smtClean="0"/>
              <a:t>. </a:t>
            </a:r>
            <a:br>
              <a:rPr lang="ru-RU" dirty="0" smtClean="0"/>
            </a:br>
            <a:r>
              <a:rPr lang="ru-RU" sz="3100" dirty="0" smtClean="0"/>
              <a:t>Пример (по категории)</a:t>
            </a:r>
            <a:endParaRPr lang="ru-RU" sz="31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" y="1196752"/>
            <a:ext cx="6781800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3390900"/>
            <a:ext cx="70389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олилиния 1"/>
          <p:cNvSpPr/>
          <p:nvPr/>
        </p:nvSpPr>
        <p:spPr>
          <a:xfrm>
            <a:off x="3905250" y="5105400"/>
            <a:ext cx="1009650" cy="1086153"/>
          </a:xfrm>
          <a:custGeom>
            <a:avLst/>
            <a:gdLst>
              <a:gd name="connsiteX0" fmla="*/ 495300 w 1009650"/>
              <a:gd name="connsiteY0" fmla="*/ 95250 h 1086153"/>
              <a:gd name="connsiteX1" fmla="*/ 209550 w 1009650"/>
              <a:gd name="connsiteY1" fmla="*/ 133350 h 1086153"/>
              <a:gd name="connsiteX2" fmla="*/ 152400 w 1009650"/>
              <a:gd name="connsiteY2" fmla="*/ 171450 h 1086153"/>
              <a:gd name="connsiteX3" fmla="*/ 95250 w 1009650"/>
              <a:gd name="connsiteY3" fmla="*/ 285750 h 1086153"/>
              <a:gd name="connsiteX4" fmla="*/ 38100 w 1009650"/>
              <a:gd name="connsiteY4" fmla="*/ 400050 h 1086153"/>
              <a:gd name="connsiteX5" fmla="*/ 0 w 1009650"/>
              <a:gd name="connsiteY5" fmla="*/ 571500 h 1086153"/>
              <a:gd name="connsiteX6" fmla="*/ 19050 w 1009650"/>
              <a:gd name="connsiteY6" fmla="*/ 666750 h 1086153"/>
              <a:gd name="connsiteX7" fmla="*/ 57150 w 1009650"/>
              <a:gd name="connsiteY7" fmla="*/ 742950 h 1086153"/>
              <a:gd name="connsiteX8" fmla="*/ 152400 w 1009650"/>
              <a:gd name="connsiteY8" fmla="*/ 857250 h 1086153"/>
              <a:gd name="connsiteX9" fmla="*/ 209550 w 1009650"/>
              <a:gd name="connsiteY9" fmla="*/ 876300 h 1086153"/>
              <a:gd name="connsiteX10" fmla="*/ 342900 w 1009650"/>
              <a:gd name="connsiteY10" fmla="*/ 990600 h 1086153"/>
              <a:gd name="connsiteX11" fmla="*/ 495300 w 1009650"/>
              <a:gd name="connsiteY11" fmla="*/ 1028700 h 1086153"/>
              <a:gd name="connsiteX12" fmla="*/ 552450 w 1009650"/>
              <a:gd name="connsiteY12" fmla="*/ 1066800 h 1086153"/>
              <a:gd name="connsiteX13" fmla="*/ 781050 w 1009650"/>
              <a:gd name="connsiteY13" fmla="*/ 1066800 h 1086153"/>
              <a:gd name="connsiteX14" fmla="*/ 819150 w 1009650"/>
              <a:gd name="connsiteY14" fmla="*/ 1009650 h 1086153"/>
              <a:gd name="connsiteX15" fmla="*/ 876300 w 1009650"/>
              <a:gd name="connsiteY15" fmla="*/ 990600 h 1086153"/>
              <a:gd name="connsiteX16" fmla="*/ 933450 w 1009650"/>
              <a:gd name="connsiteY16" fmla="*/ 952500 h 1086153"/>
              <a:gd name="connsiteX17" fmla="*/ 971550 w 1009650"/>
              <a:gd name="connsiteY17" fmla="*/ 876300 h 1086153"/>
              <a:gd name="connsiteX18" fmla="*/ 1009650 w 1009650"/>
              <a:gd name="connsiteY18" fmla="*/ 704850 h 1086153"/>
              <a:gd name="connsiteX19" fmla="*/ 990600 w 1009650"/>
              <a:gd name="connsiteY19" fmla="*/ 495300 h 1086153"/>
              <a:gd name="connsiteX20" fmla="*/ 933450 w 1009650"/>
              <a:gd name="connsiteY20" fmla="*/ 133350 h 1086153"/>
              <a:gd name="connsiteX21" fmla="*/ 819150 w 1009650"/>
              <a:gd name="connsiteY21" fmla="*/ 76200 h 1086153"/>
              <a:gd name="connsiteX22" fmla="*/ 647700 w 1009650"/>
              <a:gd name="connsiteY22" fmla="*/ 19050 h 1086153"/>
              <a:gd name="connsiteX23" fmla="*/ 400050 w 1009650"/>
              <a:gd name="connsiteY23" fmla="*/ 0 h 1086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09650" h="1086153">
                <a:moveTo>
                  <a:pt x="495300" y="95250"/>
                </a:moveTo>
                <a:cubicBezTo>
                  <a:pt x="444227" y="99506"/>
                  <a:pt x="287364" y="94443"/>
                  <a:pt x="209550" y="133350"/>
                </a:cubicBezTo>
                <a:cubicBezTo>
                  <a:pt x="189072" y="143589"/>
                  <a:pt x="171450" y="158750"/>
                  <a:pt x="152400" y="171450"/>
                </a:cubicBezTo>
                <a:cubicBezTo>
                  <a:pt x="43211" y="335234"/>
                  <a:pt x="174120" y="128009"/>
                  <a:pt x="95250" y="285750"/>
                </a:cubicBezTo>
                <a:cubicBezTo>
                  <a:pt x="54149" y="367952"/>
                  <a:pt x="57253" y="313861"/>
                  <a:pt x="38100" y="400050"/>
                </a:cubicBezTo>
                <a:cubicBezTo>
                  <a:pt x="-6602" y="601211"/>
                  <a:pt x="42884" y="442847"/>
                  <a:pt x="0" y="571500"/>
                </a:cubicBezTo>
                <a:cubicBezTo>
                  <a:pt x="6350" y="603250"/>
                  <a:pt x="8811" y="636033"/>
                  <a:pt x="19050" y="666750"/>
                </a:cubicBezTo>
                <a:cubicBezTo>
                  <a:pt x="28030" y="693691"/>
                  <a:pt x="43061" y="718294"/>
                  <a:pt x="57150" y="742950"/>
                </a:cubicBezTo>
                <a:cubicBezTo>
                  <a:pt x="78776" y="780795"/>
                  <a:pt x="116030" y="833004"/>
                  <a:pt x="152400" y="857250"/>
                </a:cubicBezTo>
                <a:cubicBezTo>
                  <a:pt x="169108" y="868389"/>
                  <a:pt x="190500" y="869950"/>
                  <a:pt x="209550" y="876300"/>
                </a:cubicBezTo>
                <a:cubicBezTo>
                  <a:pt x="241753" y="908503"/>
                  <a:pt x="301006" y="973144"/>
                  <a:pt x="342900" y="990600"/>
                </a:cubicBezTo>
                <a:cubicBezTo>
                  <a:pt x="391235" y="1010740"/>
                  <a:pt x="495300" y="1028700"/>
                  <a:pt x="495300" y="1028700"/>
                </a:cubicBezTo>
                <a:cubicBezTo>
                  <a:pt x="514350" y="1041400"/>
                  <a:pt x="531406" y="1057781"/>
                  <a:pt x="552450" y="1066800"/>
                </a:cubicBezTo>
                <a:cubicBezTo>
                  <a:pt x="637715" y="1103342"/>
                  <a:pt x="682063" y="1079173"/>
                  <a:pt x="781050" y="1066800"/>
                </a:cubicBezTo>
                <a:cubicBezTo>
                  <a:pt x="793750" y="1047750"/>
                  <a:pt x="801272" y="1023953"/>
                  <a:pt x="819150" y="1009650"/>
                </a:cubicBezTo>
                <a:cubicBezTo>
                  <a:pt x="834830" y="997106"/>
                  <a:pt x="858339" y="999580"/>
                  <a:pt x="876300" y="990600"/>
                </a:cubicBezTo>
                <a:cubicBezTo>
                  <a:pt x="896778" y="980361"/>
                  <a:pt x="914400" y="965200"/>
                  <a:pt x="933450" y="952500"/>
                </a:cubicBezTo>
                <a:cubicBezTo>
                  <a:pt x="946150" y="927100"/>
                  <a:pt x="961579" y="902890"/>
                  <a:pt x="971550" y="876300"/>
                </a:cubicBezTo>
                <a:cubicBezTo>
                  <a:pt x="983080" y="845554"/>
                  <a:pt x="1004477" y="730714"/>
                  <a:pt x="1009650" y="704850"/>
                </a:cubicBezTo>
                <a:cubicBezTo>
                  <a:pt x="1003300" y="635000"/>
                  <a:pt x="995979" y="565231"/>
                  <a:pt x="990600" y="495300"/>
                </a:cubicBezTo>
                <a:cubicBezTo>
                  <a:pt x="984525" y="416319"/>
                  <a:pt x="1009820" y="224994"/>
                  <a:pt x="933450" y="133350"/>
                </a:cubicBezTo>
                <a:cubicBezTo>
                  <a:pt x="902797" y="96566"/>
                  <a:pt x="860127" y="91566"/>
                  <a:pt x="819150" y="76200"/>
                </a:cubicBezTo>
                <a:cubicBezTo>
                  <a:pt x="761444" y="54560"/>
                  <a:pt x="709717" y="26346"/>
                  <a:pt x="647700" y="19050"/>
                </a:cubicBezTo>
                <a:cubicBezTo>
                  <a:pt x="565473" y="9376"/>
                  <a:pt x="400050" y="0"/>
                  <a:pt x="400050" y="0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9654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2"/>
          <p:cNvSpPr>
            <a:spLocks noGrp="1"/>
          </p:cNvSpPr>
          <p:nvPr>
            <p:ph type="title"/>
          </p:nvPr>
        </p:nvSpPr>
        <p:spPr>
          <a:xfrm>
            <a:off x="467544" y="0"/>
            <a:ext cx="8424936" cy="1143000"/>
          </a:xfrm>
        </p:spPr>
        <p:txBody>
          <a:bodyPr>
            <a:normAutofit fontScale="90000"/>
          </a:bodyPr>
          <a:lstStyle/>
          <a:p>
            <a:r>
              <a:rPr lang="ru-RU" sz="4400" dirty="0" smtClean="0"/>
              <a:t>Консолидация данных</a:t>
            </a:r>
            <a:r>
              <a:rPr lang="ru-RU" dirty="0" smtClean="0"/>
              <a:t>. </a:t>
            </a:r>
            <a:br>
              <a:rPr lang="ru-RU" dirty="0" smtClean="0"/>
            </a:br>
            <a:r>
              <a:rPr lang="ru-RU" sz="3100" dirty="0" smtClean="0"/>
              <a:t>Пример (по категории)</a:t>
            </a:r>
            <a:endParaRPr lang="ru-RU" sz="31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381952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980728"/>
            <a:ext cx="3552825" cy="564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810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1" y="1412777"/>
            <a:ext cx="8825625" cy="1944216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Excel</a:t>
            </a:r>
            <a:r>
              <a:rPr lang="ru-RU" sz="2400" dirty="0">
                <a:latin typeface="Cambria" panose="02040503050406030204" pitchFamily="18" charset="0"/>
              </a:rPr>
              <a:t> позволяет сортировать данные в особом порядке. Например, по дням недели, по месяцам или указать собственный порядок сортировки.</a:t>
            </a:r>
          </a:p>
          <a:p>
            <a:pPr algn="just">
              <a:lnSpc>
                <a:spcPct val="80000"/>
              </a:lnSpc>
            </a:pPr>
            <a:r>
              <a:rPr lang="ru-RU" sz="2400" dirty="0">
                <a:latin typeface="Cambria" panose="02040503050406030204" pitchFamily="18" charset="0"/>
              </a:rPr>
              <a:t>Кнопка </a:t>
            </a:r>
            <a:r>
              <a:rPr lang="ru-RU" sz="2400" b="1" dirty="0">
                <a:latin typeface="Cambria" panose="02040503050406030204" pitchFamily="18" charset="0"/>
              </a:rPr>
              <a:t>Настраиваемый список </a:t>
            </a:r>
            <a:r>
              <a:rPr lang="ru-RU" sz="2400" dirty="0">
                <a:latin typeface="Cambria" panose="02040503050406030204" pitchFamily="18" charset="0"/>
              </a:rPr>
              <a:t>открывает диалоговое </a:t>
            </a:r>
            <a:r>
              <a:rPr lang="ru-RU" sz="2400" dirty="0" smtClean="0">
                <a:latin typeface="Cambria" panose="02040503050406030204" pitchFamily="18" charset="0"/>
              </a:rPr>
              <a:t>окно </a:t>
            </a:r>
            <a:r>
              <a:rPr lang="ru-RU" sz="2400" b="1" dirty="0" smtClean="0">
                <a:latin typeface="Cambria" panose="02040503050406030204" pitchFamily="18" charset="0"/>
              </a:rPr>
              <a:t>Список</a:t>
            </a:r>
            <a:r>
              <a:rPr lang="ru-RU" sz="2400" dirty="0" smtClean="0">
                <a:latin typeface="Cambria" panose="02040503050406030204" pitchFamily="18" charset="0"/>
              </a:rPr>
              <a:t>, </a:t>
            </a:r>
            <a:r>
              <a:rPr lang="ru-RU" sz="2400" dirty="0">
                <a:latin typeface="Cambria" panose="02040503050406030204" pitchFamily="18" charset="0"/>
              </a:rPr>
              <a:t>позволяющее установить последовательность нестандартной сортировки.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Сортировка списков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970" y="3356992"/>
            <a:ext cx="4627167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79512" y="3363216"/>
            <a:ext cx="4226768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56032" algn="just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ru-RU" sz="2400" dirty="0" smtClean="0">
                <a:latin typeface="Cambria" panose="02040503050406030204" pitchFamily="18" charset="0"/>
              </a:rPr>
              <a:t>в </a:t>
            </a:r>
            <a:r>
              <a:rPr lang="ru-RU" sz="2400" dirty="0">
                <a:latin typeface="Cambria" panose="02040503050406030204" pitchFamily="18" charset="0"/>
              </a:rPr>
              <a:t>поле </a:t>
            </a:r>
            <a:r>
              <a:rPr lang="ru-RU" sz="2400" b="1" dirty="0">
                <a:latin typeface="Calibri" panose="020F0502020204030204" pitchFamily="34" charset="0"/>
              </a:rPr>
              <a:t>Элементы списка </a:t>
            </a:r>
            <a:r>
              <a:rPr lang="ru-RU" sz="2400" dirty="0">
                <a:latin typeface="Cambria" panose="02040503050406030204" pitchFamily="18" charset="0"/>
              </a:rPr>
              <a:t>ввести элементы, разделяя их нажатием клавиши [</a:t>
            </a:r>
            <a:r>
              <a:rPr lang="en-US" sz="2400" dirty="0">
                <a:latin typeface="Cambria" panose="02040503050406030204" pitchFamily="18" charset="0"/>
              </a:rPr>
              <a:t>Enter</a:t>
            </a:r>
            <a:r>
              <a:rPr lang="ru-RU" sz="2400" dirty="0" smtClean="0">
                <a:latin typeface="Cambria" panose="02040503050406030204" pitchFamily="18" charset="0"/>
              </a:rPr>
              <a:t>] или через запятую в одной строке. </a:t>
            </a:r>
            <a:r>
              <a:rPr lang="ru-RU" sz="2400" dirty="0">
                <a:latin typeface="Cambria" panose="02040503050406030204" pitchFamily="18" charset="0"/>
              </a:rPr>
              <a:t>После ввода всех элементов нажать кнопку </a:t>
            </a:r>
            <a:r>
              <a:rPr lang="ru-RU" sz="2400" b="1" dirty="0" smtClean="0">
                <a:latin typeface="Cambria" panose="02040503050406030204" pitchFamily="18" charset="0"/>
              </a:rPr>
              <a:t>Добавить</a:t>
            </a:r>
            <a:r>
              <a:rPr lang="ru-RU" sz="2400" dirty="0" smtClean="0">
                <a:latin typeface="Cambria" panose="020405030504060302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</a:rPr>
              <a:t>и закрыть окно</a:t>
            </a:r>
          </a:p>
        </p:txBody>
      </p:sp>
    </p:spTree>
    <p:extLst>
      <p:ext uri="{BB962C8B-B14F-4D97-AF65-F5344CB8AC3E}">
        <p14:creationId xmlns:p14="http://schemas.microsoft.com/office/powerpoint/2010/main" val="715517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481328"/>
            <a:ext cx="8784976" cy="45259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dirty="0">
                <a:latin typeface="Cambria" panose="02040503050406030204" pitchFamily="18" charset="0"/>
              </a:rPr>
              <a:t>При работе с большими списками, бывает удобнее отображать не весь </a:t>
            </a:r>
            <a:r>
              <a:rPr lang="ru-RU" dirty="0" smtClean="0">
                <a:latin typeface="Cambria" panose="02040503050406030204" pitchFamily="18" charset="0"/>
              </a:rPr>
              <a:t>список</a:t>
            </a:r>
            <a:r>
              <a:rPr lang="ru-RU" dirty="0">
                <a:latin typeface="Cambria" panose="02040503050406030204" pitchFamily="18" charset="0"/>
              </a:rPr>
              <a:t>, а только его часть, называемую подмножеством списка. Для того чтобы выбрать </a:t>
            </a:r>
            <a:r>
              <a:rPr lang="ru-RU" dirty="0" smtClean="0">
                <a:latin typeface="Cambria" panose="02040503050406030204" pitchFamily="18" charset="0"/>
              </a:rPr>
              <a:t>записи, </a:t>
            </a:r>
            <a:r>
              <a:rPr lang="ru-RU" dirty="0">
                <a:latin typeface="Cambria" panose="02040503050406030204" pitchFamily="18" charset="0"/>
              </a:rPr>
              <a:t>удовлетворяющие определенным условиям и временно скрыть остальные </a:t>
            </a:r>
            <a:r>
              <a:rPr lang="ru-RU" dirty="0" smtClean="0">
                <a:latin typeface="Cambria" panose="02040503050406030204" pitchFamily="18" charset="0"/>
              </a:rPr>
              <a:t>записи, </a:t>
            </a:r>
            <a:r>
              <a:rPr lang="ru-RU" dirty="0">
                <a:latin typeface="Cambria" panose="02040503050406030204" pitchFamily="18" charset="0"/>
              </a:rPr>
              <a:t>используется </a:t>
            </a:r>
            <a:r>
              <a:rPr lang="ru-RU" b="1" dirty="0">
                <a:latin typeface="Cambria" panose="02040503050406030204" pitchFamily="18" charset="0"/>
              </a:rPr>
              <a:t>фильтр</a:t>
            </a:r>
            <a:r>
              <a:rPr lang="ru-RU" dirty="0">
                <a:latin typeface="Cambria" panose="02040503050406030204" pitchFamily="18" charset="0"/>
              </a:rPr>
              <a:t>. </a:t>
            </a:r>
            <a:endParaRPr lang="ru-RU" dirty="0" smtClean="0">
              <a:latin typeface="Cambria" panose="02040503050406030204" pitchFamily="18" charset="0"/>
            </a:endParaRPr>
          </a:p>
          <a:p>
            <a:pPr algn="just"/>
            <a:r>
              <a:rPr lang="ru-RU" dirty="0" smtClean="0">
                <a:latin typeface="Cambria" panose="02040503050406030204" pitchFamily="18" charset="0"/>
              </a:rPr>
              <a:t>Чтобы </a:t>
            </a:r>
            <a:r>
              <a:rPr lang="ru-RU" dirty="0">
                <a:latin typeface="Cambria" panose="02040503050406030204" pitchFamily="18" charset="0"/>
              </a:rPr>
              <a:t>включить </a:t>
            </a:r>
            <a:r>
              <a:rPr lang="ru-RU" dirty="0" smtClean="0">
                <a:latin typeface="Cambria" panose="02040503050406030204" pitchFamily="18" charset="0"/>
              </a:rPr>
              <a:t>фильтр</a:t>
            </a:r>
            <a:r>
              <a:rPr lang="ru-RU" dirty="0">
                <a:latin typeface="Cambria" panose="02040503050406030204" pitchFamily="18" charset="0"/>
              </a:rPr>
              <a:t>, нужно воспользоваться командами </a:t>
            </a:r>
            <a:r>
              <a:rPr lang="ru-RU" b="1" dirty="0" smtClean="0">
                <a:latin typeface="Cambria" panose="02040503050406030204" pitchFamily="18" charset="0"/>
              </a:rPr>
              <a:t>Данные\Фильтр или Главная\</a:t>
            </a:r>
            <a:r>
              <a:rPr lang="ru-RU" b="1" dirty="0" smtClean="0">
                <a:solidFill>
                  <a:srgbClr val="7030A0"/>
                </a:solidFill>
                <a:latin typeface="Cambria" panose="02040503050406030204" pitchFamily="18" charset="0"/>
              </a:rPr>
              <a:t>Сортировка и фильтр</a:t>
            </a:r>
            <a:r>
              <a:rPr lang="ru-RU" b="1" dirty="0" smtClean="0">
                <a:latin typeface="Cambria" panose="02040503050406030204" pitchFamily="18" charset="0"/>
              </a:rPr>
              <a:t>\Фильтр. </a:t>
            </a:r>
            <a:r>
              <a:rPr lang="ru-RU" dirty="0" smtClean="0">
                <a:latin typeface="Cambria" panose="02040503050406030204" pitchFamily="18" charset="0"/>
              </a:rPr>
              <a:t> </a:t>
            </a:r>
          </a:p>
          <a:p>
            <a:pPr algn="just"/>
            <a:r>
              <a:rPr lang="ru-RU" dirty="0" smtClean="0">
                <a:latin typeface="Cambria" panose="02040503050406030204" pitchFamily="18" charset="0"/>
              </a:rPr>
              <a:t>Имеется три способа отображения записей списка, удовлетворяющий заданным условиям: </a:t>
            </a:r>
            <a:endParaRPr lang="ru-RU" dirty="0">
              <a:latin typeface="Cambria" panose="02040503050406030204" pitchFamily="18" charset="0"/>
            </a:endParaRPr>
          </a:p>
          <a:p>
            <a:pPr lvl="1" algn="just"/>
            <a:r>
              <a:rPr lang="ru-RU" dirty="0" err="1" smtClean="0">
                <a:latin typeface="Cambria" panose="02040503050406030204" pitchFamily="18" charset="0"/>
              </a:rPr>
              <a:t>автофильтр</a:t>
            </a:r>
            <a:r>
              <a:rPr lang="ru-RU" dirty="0" smtClean="0">
                <a:latin typeface="Cambria" panose="02040503050406030204" pitchFamily="18" charset="0"/>
              </a:rPr>
              <a:t>,</a:t>
            </a:r>
            <a:endParaRPr lang="ru-RU" dirty="0">
              <a:latin typeface="Cambria" panose="02040503050406030204" pitchFamily="18" charset="0"/>
            </a:endParaRPr>
          </a:p>
          <a:p>
            <a:pPr lvl="1" algn="just"/>
            <a:r>
              <a:rPr lang="ru-RU" dirty="0">
                <a:latin typeface="Cambria" panose="02040503050406030204" pitchFamily="18" charset="0"/>
              </a:rPr>
              <a:t>пользовательский </a:t>
            </a:r>
            <a:r>
              <a:rPr lang="ru-RU" dirty="0" err="1">
                <a:latin typeface="Cambria" panose="02040503050406030204" pitchFamily="18" charset="0"/>
              </a:rPr>
              <a:t>автофильтр</a:t>
            </a:r>
            <a:r>
              <a:rPr lang="ru-RU" dirty="0">
                <a:latin typeface="Cambria" panose="02040503050406030204" pitchFamily="18" charset="0"/>
              </a:rPr>
              <a:t> (вариант </a:t>
            </a:r>
            <a:r>
              <a:rPr lang="ru-RU" b="1" dirty="0">
                <a:latin typeface="Cambria" panose="02040503050406030204" pitchFamily="18" charset="0"/>
              </a:rPr>
              <a:t>Условие</a:t>
            </a:r>
            <a:r>
              <a:rPr lang="ru-RU" dirty="0">
                <a:latin typeface="Cambria" panose="02040503050406030204" pitchFamily="18" charset="0"/>
              </a:rPr>
              <a:t>), </a:t>
            </a:r>
          </a:p>
          <a:p>
            <a:pPr lvl="1" algn="just"/>
            <a:r>
              <a:rPr lang="ru-RU" dirty="0" smtClean="0">
                <a:latin typeface="Cambria" panose="02040503050406030204" pitchFamily="18" charset="0"/>
              </a:rPr>
              <a:t>расширенный фильтр. </a:t>
            </a:r>
            <a:endParaRPr lang="ru-RU" dirty="0">
              <a:latin typeface="Cambria" panose="02040503050406030204" pitchFamily="18" charset="0"/>
            </a:endParaRP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Фильтрация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391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 smtClean="0">
                <a:latin typeface="Cambria" panose="02040503050406030204" pitchFamily="18" charset="0"/>
              </a:rPr>
              <a:t>После подключения фильтра у </a:t>
            </a:r>
            <a:r>
              <a:rPr lang="ru-RU" dirty="0">
                <a:latin typeface="Cambria" panose="02040503050406030204" pitchFamily="18" charset="0"/>
              </a:rPr>
              <a:t>каждого столбца появится дополнительная кнопка, нажатие которой приводит к открытию перечня условий </a:t>
            </a:r>
            <a:r>
              <a:rPr lang="ru-RU" dirty="0" smtClean="0">
                <a:latin typeface="Cambria" panose="02040503050406030204" pitchFamily="18" charset="0"/>
              </a:rPr>
              <a:t>фильтрования </a:t>
            </a:r>
            <a:r>
              <a:rPr lang="ru-RU" dirty="0">
                <a:latin typeface="Cambria" panose="02040503050406030204" pitchFamily="18" charset="0"/>
              </a:rPr>
              <a:t>соответствующего поля. </a:t>
            </a:r>
            <a:endParaRPr lang="ru-RU" dirty="0" smtClean="0">
              <a:latin typeface="Cambria" panose="02040503050406030204" pitchFamily="18" charset="0"/>
            </a:endParaRPr>
          </a:p>
          <a:p>
            <a:pPr algn="just"/>
            <a:r>
              <a:rPr lang="ru-RU" dirty="0" smtClean="0">
                <a:latin typeface="Cambria" panose="02040503050406030204" pitchFamily="18" charset="0"/>
              </a:rPr>
              <a:t>Эти </a:t>
            </a:r>
            <a:r>
              <a:rPr lang="ru-RU" dirty="0">
                <a:latin typeface="Cambria" panose="02040503050406030204" pitchFamily="18" charset="0"/>
              </a:rPr>
              <a:t>условия представляют собой список </a:t>
            </a:r>
            <a:r>
              <a:rPr lang="ru-RU" dirty="0" smtClean="0">
                <a:latin typeface="Cambria" panose="02040503050406030204" pitchFamily="18" charset="0"/>
              </a:rPr>
              <a:t>названий </a:t>
            </a:r>
            <a:r>
              <a:rPr lang="ru-RU" dirty="0">
                <a:latin typeface="Cambria" panose="02040503050406030204" pitchFamily="18" charset="0"/>
              </a:rPr>
              <a:t>полей в соответствующем столбце, а также ряд общих </a:t>
            </a:r>
            <a:r>
              <a:rPr lang="ru-RU" dirty="0" smtClean="0">
                <a:latin typeface="Cambria" panose="02040503050406030204" pitchFamily="18" charset="0"/>
              </a:rPr>
              <a:t>условий, соответствующие данным этого поля: </a:t>
            </a:r>
            <a:r>
              <a:rPr lang="ru-RU" dirty="0">
                <a:latin typeface="Cambria" panose="02040503050406030204" pitchFamily="18" charset="0"/>
              </a:rPr>
              <a:t>Все, </a:t>
            </a:r>
            <a:r>
              <a:rPr lang="ru-RU" dirty="0" smtClean="0">
                <a:latin typeface="Cambria" panose="02040503050406030204" pitchFamily="18" charset="0"/>
              </a:rPr>
              <a:t>текстовые фильтры, числовые фильтры, </a:t>
            </a:r>
            <a:r>
              <a:rPr lang="ru-RU" dirty="0">
                <a:latin typeface="Cambria" panose="02040503050406030204" pitchFamily="18" charset="0"/>
              </a:rPr>
              <a:t>и т.д. Применив одно из условий </a:t>
            </a:r>
            <a:r>
              <a:rPr lang="ru-RU" dirty="0" smtClean="0">
                <a:latin typeface="Cambria" panose="02040503050406030204" pitchFamily="18" charset="0"/>
              </a:rPr>
              <a:t>вид списка изменится.</a:t>
            </a:r>
            <a:endParaRPr lang="ru-RU" dirty="0">
              <a:latin typeface="Cambria" panose="020405030504060302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Автофильтр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9297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860032" y="1481328"/>
            <a:ext cx="4176464" cy="4525963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  <a:spcAft>
                <a:spcPts val="600"/>
              </a:spcAft>
            </a:pPr>
            <a:r>
              <a:rPr lang="ru-RU" sz="2200" dirty="0" smtClean="0">
                <a:latin typeface="Cambria" panose="02040503050406030204" pitchFamily="18" charset="0"/>
              </a:rPr>
              <a:t>Используя команду </a:t>
            </a:r>
            <a:r>
              <a:rPr lang="ru-RU" sz="2200" b="1" dirty="0" smtClean="0">
                <a:latin typeface="Cambria" panose="02040503050406030204" pitchFamily="18" charset="0"/>
              </a:rPr>
              <a:t>Настраиваемый фильтр</a:t>
            </a:r>
            <a:r>
              <a:rPr lang="ru-RU" sz="2200" dirty="0" smtClean="0">
                <a:latin typeface="Cambria" panose="02040503050406030204" pitchFamily="18" charset="0"/>
              </a:rPr>
              <a:t> можно открыть окно «</a:t>
            </a:r>
            <a:r>
              <a:rPr lang="ru-RU" sz="2200" b="1" dirty="0" smtClean="0">
                <a:latin typeface="Cambria" panose="02040503050406030204" pitchFamily="18" charset="0"/>
              </a:rPr>
              <a:t>Пользовательский </a:t>
            </a:r>
            <a:r>
              <a:rPr lang="ru-RU" sz="2200" b="1" dirty="0" err="1" smtClean="0">
                <a:latin typeface="Cambria" panose="02040503050406030204" pitchFamily="18" charset="0"/>
              </a:rPr>
              <a:t>автофильтр</a:t>
            </a:r>
            <a:r>
              <a:rPr lang="ru-RU" sz="2200" dirty="0" smtClean="0">
                <a:latin typeface="Cambria" panose="02040503050406030204" pitchFamily="18" charset="0"/>
              </a:rPr>
              <a:t>», в котором допускается задание двух условий по выбранному полю. </a:t>
            </a:r>
          </a:p>
          <a:p>
            <a:pPr algn="just">
              <a:lnSpc>
                <a:spcPct val="80000"/>
              </a:lnSpc>
              <a:spcAft>
                <a:spcPts val="600"/>
              </a:spcAft>
            </a:pPr>
            <a:r>
              <a:rPr lang="ru-RU" sz="2200" dirty="0" smtClean="0">
                <a:latin typeface="Cambria" panose="02040503050406030204" pitchFamily="18" charset="0"/>
              </a:rPr>
              <a:t>Условия должны выполняться одновременно (</a:t>
            </a:r>
            <a:r>
              <a:rPr lang="ru-RU" sz="2200" b="1" dirty="0" smtClean="0">
                <a:latin typeface="Cambria" panose="02040503050406030204" pitchFamily="18" charset="0"/>
              </a:rPr>
              <a:t>связь по И</a:t>
            </a:r>
            <a:r>
              <a:rPr lang="ru-RU" sz="2200" dirty="0" smtClean="0">
                <a:latin typeface="Cambria" panose="02040503050406030204" pitchFamily="18" charset="0"/>
              </a:rPr>
              <a:t>) либо достаточно выполнения одного из заданных условий (</a:t>
            </a:r>
            <a:r>
              <a:rPr lang="ru-RU" sz="2200" b="1" dirty="0" smtClean="0">
                <a:latin typeface="Cambria" panose="02040503050406030204" pitchFamily="18" charset="0"/>
              </a:rPr>
              <a:t>связь по ИЛИ</a:t>
            </a:r>
            <a:r>
              <a:rPr lang="ru-RU" sz="2200" dirty="0" smtClean="0">
                <a:latin typeface="Cambria" panose="02040503050406030204" pitchFamily="18" charset="0"/>
              </a:rPr>
              <a:t>) для отображения записей.</a:t>
            </a:r>
            <a:endParaRPr lang="ru-RU" sz="2200" dirty="0">
              <a:latin typeface="Cambria" panose="020405030504060302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Пользовательский фильтр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19386"/>
            <a:ext cx="4695825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65" y="4379157"/>
            <a:ext cx="5010966" cy="164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0649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481328"/>
            <a:ext cx="8712968" cy="4755984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2800" dirty="0" smtClean="0">
                <a:latin typeface="Cambria" panose="02040503050406030204" pitchFamily="18" charset="0"/>
              </a:rPr>
              <a:t>Используется, когда необходимо отобрать записи по сложному условию. </a:t>
            </a:r>
          </a:p>
          <a:p>
            <a:pPr algn="just"/>
            <a:r>
              <a:rPr lang="ru-RU" sz="2800" dirty="0" smtClean="0">
                <a:latin typeface="Cambria" panose="02040503050406030204" pitchFamily="18" charset="0"/>
              </a:rPr>
              <a:t>Сначала создается диапазон критериев.</a:t>
            </a:r>
          </a:p>
          <a:p>
            <a:pPr algn="just"/>
            <a:r>
              <a:rPr lang="ru-RU" sz="2800" dirty="0" smtClean="0">
                <a:latin typeface="Cambria" panose="02040503050406030204" pitchFamily="18" charset="0"/>
              </a:rPr>
              <a:t>Первая строка  этого диапазона должна содержать имена полей, по которым будут задаваться условия, в </a:t>
            </a:r>
            <a:r>
              <a:rPr lang="ru-RU" sz="2800" dirty="0">
                <a:latin typeface="Cambria" panose="02040503050406030204" pitchFamily="18" charset="0"/>
              </a:rPr>
              <a:t>следующих строках вводятся условия. </a:t>
            </a:r>
          </a:p>
          <a:p>
            <a:pPr lvl="1" algn="just"/>
            <a:r>
              <a:rPr lang="ru-RU" sz="2400" dirty="0">
                <a:latin typeface="Cambria" panose="02040503050406030204" pitchFamily="18" charset="0"/>
              </a:rPr>
              <a:t>Если критерии (условия) указываются в каждом столбце на одной строке, то они считаются связанными условием </a:t>
            </a:r>
            <a:r>
              <a:rPr lang="ru-RU" sz="2400" b="1" dirty="0">
                <a:latin typeface="Cambria" panose="02040503050406030204" pitchFamily="18" charset="0"/>
              </a:rPr>
              <a:t>И</a:t>
            </a:r>
            <a:r>
              <a:rPr lang="ru-RU" sz="2400" dirty="0">
                <a:latin typeface="Cambria" panose="02040503050406030204" pitchFamily="18" charset="0"/>
              </a:rPr>
              <a:t> .</a:t>
            </a:r>
          </a:p>
          <a:p>
            <a:pPr lvl="1" algn="just"/>
            <a:r>
              <a:rPr lang="ru-RU" sz="2400" dirty="0">
                <a:latin typeface="Cambria" panose="02040503050406030204" pitchFamily="18" charset="0"/>
              </a:rPr>
              <a:t>Если условия записаны в нескольких строках, то они считаются связанными условием </a:t>
            </a:r>
            <a:r>
              <a:rPr lang="ru-RU" sz="2400" b="1" dirty="0">
                <a:latin typeface="Cambria" panose="02040503050406030204" pitchFamily="18" charset="0"/>
              </a:rPr>
              <a:t>ИЛИ</a:t>
            </a:r>
            <a:r>
              <a:rPr lang="ru-RU" sz="2400" dirty="0">
                <a:latin typeface="Cambria" panose="02040503050406030204" pitchFamily="18" charset="0"/>
              </a:rPr>
              <a:t> .</a:t>
            </a:r>
          </a:p>
          <a:p>
            <a:pPr algn="just"/>
            <a:endParaRPr lang="ru-RU" sz="2800" dirty="0">
              <a:latin typeface="Cambria" panose="02040503050406030204" pitchFamily="18" charset="0"/>
            </a:endParaRP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Расширенный фильтр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9485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Расширенный фильтр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5157192"/>
            <a:ext cx="75608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Cambria" panose="02040503050406030204" pitchFamily="18" charset="0"/>
              </a:rPr>
              <a:t>В данном примере созданы критерии:</a:t>
            </a:r>
          </a:p>
          <a:p>
            <a:pPr marL="285750" indent="-285750">
              <a:buFontTx/>
              <a:buChar char="-"/>
            </a:pPr>
            <a:r>
              <a:rPr lang="ru-RU" dirty="0" smtClean="0">
                <a:latin typeface="Cambria" panose="02040503050406030204" pitchFamily="18" charset="0"/>
              </a:rPr>
              <a:t>отбираются записи где отдел=ИТ      </a:t>
            </a:r>
            <a:r>
              <a:rPr lang="ru-RU" b="1" dirty="0" smtClean="0">
                <a:solidFill>
                  <a:srgbClr val="7030A0"/>
                </a:solidFill>
                <a:latin typeface="Calibri" panose="020F0502020204030204" pitchFamily="34" charset="0"/>
              </a:rPr>
              <a:t>ИЛИ</a:t>
            </a:r>
            <a:r>
              <a:rPr lang="ru-RU" dirty="0" smtClean="0">
                <a:latin typeface="Cambria" panose="02040503050406030204" pitchFamily="18" charset="0"/>
              </a:rPr>
              <a:t>    </a:t>
            </a:r>
          </a:p>
          <a:p>
            <a:pPr marL="285750" indent="-285750" algn="r">
              <a:buFontTx/>
              <a:buChar char="-"/>
            </a:pPr>
            <a:r>
              <a:rPr lang="ru-RU" dirty="0" smtClean="0">
                <a:latin typeface="Cambria" panose="02040503050406030204" pitchFamily="18" charset="0"/>
              </a:rPr>
              <a:t>отдел=АСУ </a:t>
            </a:r>
            <a:r>
              <a:rPr lang="ru-RU" b="1" dirty="0">
                <a:solidFill>
                  <a:srgbClr val="7030A0"/>
                </a:solidFill>
                <a:latin typeface="Calibri" panose="020F0502020204030204" pitchFamily="34" charset="0"/>
              </a:rPr>
              <a:t>И</a:t>
            </a:r>
            <a:r>
              <a:rPr lang="ru-RU" dirty="0" smtClean="0">
                <a:latin typeface="Cambria" panose="02040503050406030204" pitchFamily="18" charset="0"/>
              </a:rPr>
              <a:t> оклад</a:t>
            </a:r>
            <a:r>
              <a:rPr lang="en-US" dirty="0" smtClean="0">
                <a:latin typeface="Cambria" panose="02040503050406030204" pitchFamily="18" charset="0"/>
              </a:rPr>
              <a:t>&gt;</a:t>
            </a:r>
            <a:r>
              <a:rPr lang="ru-RU" dirty="0" smtClean="0">
                <a:latin typeface="Cambria" panose="02040503050406030204" pitchFamily="18" charset="0"/>
              </a:rPr>
              <a:t>970  </a:t>
            </a:r>
            <a:endParaRPr lang="ru-RU" b="1" dirty="0">
              <a:latin typeface="Cambria" panose="02040503050406030204" pitchFamily="18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971600" y="1330769"/>
            <a:ext cx="7064358" cy="4474495"/>
            <a:chOff x="971600" y="1330769"/>
            <a:chExt cx="7064358" cy="4474495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1330769"/>
              <a:ext cx="7064358" cy="3502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" name="Группа 11"/>
            <p:cNvGrpSpPr/>
            <p:nvPr/>
          </p:nvGrpSpPr>
          <p:grpSpPr>
            <a:xfrm>
              <a:off x="4788024" y="4129557"/>
              <a:ext cx="3037881" cy="1675707"/>
              <a:chOff x="4788024" y="4129557"/>
              <a:chExt cx="3037881" cy="1675707"/>
            </a:xfrm>
          </p:grpSpPr>
          <p:sp>
            <p:nvSpPr>
              <p:cNvPr id="5" name="Полилиния 4"/>
              <p:cNvSpPr/>
              <p:nvPr/>
            </p:nvSpPr>
            <p:spPr>
              <a:xfrm>
                <a:off x="4788024" y="4129557"/>
                <a:ext cx="3037881" cy="379563"/>
              </a:xfrm>
              <a:custGeom>
                <a:avLst/>
                <a:gdLst>
                  <a:gd name="connsiteX0" fmla="*/ 329186 w 3037881"/>
                  <a:gd name="connsiteY0" fmla="*/ 0 h 379563"/>
                  <a:gd name="connsiteX1" fmla="*/ 208417 w 3037881"/>
                  <a:gd name="connsiteY1" fmla="*/ 34506 h 379563"/>
                  <a:gd name="connsiteX2" fmla="*/ 87647 w 3037881"/>
                  <a:gd name="connsiteY2" fmla="*/ 69012 h 379563"/>
                  <a:gd name="connsiteX3" fmla="*/ 35888 w 3037881"/>
                  <a:gd name="connsiteY3" fmla="*/ 120770 h 379563"/>
                  <a:gd name="connsiteX4" fmla="*/ 1383 w 3037881"/>
                  <a:gd name="connsiteY4" fmla="*/ 172529 h 379563"/>
                  <a:gd name="connsiteX5" fmla="*/ 18635 w 3037881"/>
                  <a:gd name="connsiteY5" fmla="*/ 276046 h 379563"/>
                  <a:gd name="connsiteX6" fmla="*/ 70394 w 3037881"/>
                  <a:gd name="connsiteY6" fmla="*/ 293298 h 379563"/>
                  <a:gd name="connsiteX7" fmla="*/ 156658 w 3037881"/>
                  <a:gd name="connsiteY7" fmla="*/ 310551 h 379563"/>
                  <a:gd name="connsiteX8" fmla="*/ 346439 w 3037881"/>
                  <a:gd name="connsiteY8" fmla="*/ 327804 h 379563"/>
                  <a:gd name="connsiteX9" fmla="*/ 760507 w 3037881"/>
                  <a:gd name="connsiteY9" fmla="*/ 362310 h 379563"/>
                  <a:gd name="connsiteX10" fmla="*/ 2123481 w 3037881"/>
                  <a:gd name="connsiteY10" fmla="*/ 379563 h 379563"/>
                  <a:gd name="connsiteX11" fmla="*/ 2761835 w 3037881"/>
                  <a:gd name="connsiteY11" fmla="*/ 362310 h 379563"/>
                  <a:gd name="connsiteX12" fmla="*/ 2865352 w 3037881"/>
                  <a:gd name="connsiteY12" fmla="*/ 327804 h 379563"/>
                  <a:gd name="connsiteX13" fmla="*/ 2917111 w 3037881"/>
                  <a:gd name="connsiteY13" fmla="*/ 310551 h 379563"/>
                  <a:gd name="connsiteX14" fmla="*/ 2968869 w 3037881"/>
                  <a:gd name="connsiteY14" fmla="*/ 293298 h 379563"/>
                  <a:gd name="connsiteX15" fmla="*/ 3003375 w 3037881"/>
                  <a:gd name="connsiteY15" fmla="*/ 241540 h 379563"/>
                  <a:gd name="connsiteX16" fmla="*/ 3037881 w 3037881"/>
                  <a:gd name="connsiteY16" fmla="*/ 120770 h 379563"/>
                  <a:gd name="connsiteX17" fmla="*/ 2986122 w 3037881"/>
                  <a:gd name="connsiteY17" fmla="*/ 17253 h 379563"/>
                  <a:gd name="connsiteX18" fmla="*/ 2917111 w 3037881"/>
                  <a:gd name="connsiteY18" fmla="*/ 0 h 379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037881" h="379563">
                    <a:moveTo>
                      <a:pt x="329186" y="0"/>
                    </a:moveTo>
                    <a:lnTo>
                      <a:pt x="208417" y="34506"/>
                    </a:lnTo>
                    <a:cubicBezTo>
                      <a:pt x="89264" y="67003"/>
                      <a:pt x="186824" y="35952"/>
                      <a:pt x="87647" y="69012"/>
                    </a:cubicBezTo>
                    <a:cubicBezTo>
                      <a:pt x="70394" y="86265"/>
                      <a:pt x="51508" y="102026"/>
                      <a:pt x="35888" y="120770"/>
                    </a:cubicBezTo>
                    <a:cubicBezTo>
                      <a:pt x="22614" y="136699"/>
                      <a:pt x="3673" y="151920"/>
                      <a:pt x="1383" y="172529"/>
                    </a:cubicBezTo>
                    <a:cubicBezTo>
                      <a:pt x="-2480" y="207297"/>
                      <a:pt x="1279" y="245673"/>
                      <a:pt x="18635" y="276046"/>
                    </a:cubicBezTo>
                    <a:cubicBezTo>
                      <a:pt x="27658" y="291836"/>
                      <a:pt x="52751" y="288887"/>
                      <a:pt x="70394" y="293298"/>
                    </a:cubicBezTo>
                    <a:cubicBezTo>
                      <a:pt x="98843" y="300410"/>
                      <a:pt x="127560" y="306914"/>
                      <a:pt x="156658" y="310551"/>
                    </a:cubicBezTo>
                    <a:cubicBezTo>
                      <a:pt x="219689" y="318430"/>
                      <a:pt x="283179" y="322053"/>
                      <a:pt x="346439" y="327804"/>
                    </a:cubicBezTo>
                    <a:cubicBezTo>
                      <a:pt x="522827" y="363082"/>
                      <a:pt x="467490" y="356330"/>
                      <a:pt x="760507" y="362310"/>
                    </a:cubicBezTo>
                    <a:lnTo>
                      <a:pt x="2123481" y="379563"/>
                    </a:lnTo>
                    <a:cubicBezTo>
                      <a:pt x="2336266" y="373812"/>
                      <a:pt x="2549489" y="377125"/>
                      <a:pt x="2761835" y="362310"/>
                    </a:cubicBezTo>
                    <a:cubicBezTo>
                      <a:pt x="2798119" y="359779"/>
                      <a:pt x="2830846" y="339306"/>
                      <a:pt x="2865352" y="327804"/>
                    </a:cubicBezTo>
                    <a:lnTo>
                      <a:pt x="2917111" y="310551"/>
                    </a:lnTo>
                    <a:lnTo>
                      <a:pt x="2968869" y="293298"/>
                    </a:lnTo>
                    <a:cubicBezTo>
                      <a:pt x="2980371" y="276045"/>
                      <a:pt x="2994102" y="260086"/>
                      <a:pt x="3003375" y="241540"/>
                    </a:cubicBezTo>
                    <a:cubicBezTo>
                      <a:pt x="3015750" y="216790"/>
                      <a:pt x="3032353" y="142880"/>
                      <a:pt x="3037881" y="120770"/>
                    </a:cubicBezTo>
                    <a:cubicBezTo>
                      <a:pt x="3028039" y="91245"/>
                      <a:pt x="3014789" y="36365"/>
                      <a:pt x="2986122" y="17253"/>
                    </a:cubicBezTo>
                    <a:cubicBezTo>
                      <a:pt x="2966393" y="4100"/>
                      <a:pt x="2917111" y="0"/>
                      <a:pt x="2917111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7" name="Прямая со стрелкой 6"/>
              <p:cNvCxnSpPr/>
              <p:nvPr/>
            </p:nvCxnSpPr>
            <p:spPr>
              <a:xfrm flipV="1">
                <a:off x="4788024" y="4319338"/>
                <a:ext cx="288032" cy="12995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8" name="Полилиния 7"/>
              <p:cNvSpPr/>
              <p:nvPr/>
            </p:nvSpPr>
            <p:spPr>
              <a:xfrm>
                <a:off x="5262113" y="4537494"/>
                <a:ext cx="2485138" cy="293298"/>
              </a:xfrm>
              <a:custGeom>
                <a:avLst/>
                <a:gdLst>
                  <a:gd name="connsiteX0" fmla="*/ 0 w 2485138"/>
                  <a:gd name="connsiteY0" fmla="*/ 0 h 293298"/>
                  <a:gd name="connsiteX1" fmla="*/ 17253 w 2485138"/>
                  <a:gd name="connsiteY1" fmla="*/ 172529 h 293298"/>
                  <a:gd name="connsiteX2" fmla="*/ 69012 w 2485138"/>
                  <a:gd name="connsiteY2" fmla="*/ 189781 h 293298"/>
                  <a:gd name="connsiteX3" fmla="*/ 120770 w 2485138"/>
                  <a:gd name="connsiteY3" fmla="*/ 224287 h 293298"/>
                  <a:gd name="connsiteX4" fmla="*/ 241540 w 2485138"/>
                  <a:gd name="connsiteY4" fmla="*/ 276046 h 293298"/>
                  <a:gd name="connsiteX5" fmla="*/ 931653 w 2485138"/>
                  <a:gd name="connsiteY5" fmla="*/ 258793 h 293298"/>
                  <a:gd name="connsiteX6" fmla="*/ 1880559 w 2485138"/>
                  <a:gd name="connsiteY6" fmla="*/ 293298 h 293298"/>
                  <a:gd name="connsiteX7" fmla="*/ 2294627 w 2485138"/>
                  <a:gd name="connsiteY7" fmla="*/ 276046 h 293298"/>
                  <a:gd name="connsiteX8" fmla="*/ 2398144 w 2485138"/>
                  <a:gd name="connsiteY8" fmla="*/ 241540 h 293298"/>
                  <a:gd name="connsiteX9" fmla="*/ 2484408 w 2485138"/>
                  <a:gd name="connsiteY9" fmla="*/ 155276 h 293298"/>
                  <a:gd name="connsiteX10" fmla="*/ 2467155 w 2485138"/>
                  <a:gd name="connsiteY10" fmla="*/ 69012 h 293298"/>
                  <a:gd name="connsiteX11" fmla="*/ 2432649 w 2485138"/>
                  <a:gd name="connsiteY11" fmla="*/ 17253 h 293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85138" h="293298">
                    <a:moveTo>
                      <a:pt x="0" y="0"/>
                    </a:moveTo>
                    <a:cubicBezTo>
                      <a:pt x="5751" y="57510"/>
                      <a:pt x="-2499" y="118212"/>
                      <a:pt x="17253" y="172529"/>
                    </a:cubicBezTo>
                    <a:cubicBezTo>
                      <a:pt x="23468" y="189620"/>
                      <a:pt x="52746" y="181648"/>
                      <a:pt x="69012" y="189781"/>
                    </a:cubicBezTo>
                    <a:cubicBezTo>
                      <a:pt x="87558" y="199054"/>
                      <a:pt x="102767" y="213999"/>
                      <a:pt x="120770" y="224287"/>
                    </a:cubicBezTo>
                    <a:cubicBezTo>
                      <a:pt x="180464" y="258399"/>
                      <a:pt x="183472" y="256690"/>
                      <a:pt x="241540" y="276046"/>
                    </a:cubicBezTo>
                    <a:cubicBezTo>
                      <a:pt x="471578" y="270295"/>
                      <a:pt x="701543" y="258793"/>
                      <a:pt x="931653" y="258793"/>
                    </a:cubicBezTo>
                    <a:cubicBezTo>
                      <a:pt x="1764379" y="258793"/>
                      <a:pt x="1532679" y="206333"/>
                      <a:pt x="1880559" y="293298"/>
                    </a:cubicBezTo>
                    <a:cubicBezTo>
                      <a:pt x="2018582" y="287547"/>
                      <a:pt x="2157170" y="289792"/>
                      <a:pt x="2294627" y="276046"/>
                    </a:cubicBezTo>
                    <a:cubicBezTo>
                      <a:pt x="2330819" y="272427"/>
                      <a:pt x="2398144" y="241540"/>
                      <a:pt x="2398144" y="241540"/>
                    </a:cubicBezTo>
                    <a:cubicBezTo>
                      <a:pt x="2426375" y="222719"/>
                      <a:pt x="2479180" y="197099"/>
                      <a:pt x="2484408" y="155276"/>
                    </a:cubicBezTo>
                    <a:cubicBezTo>
                      <a:pt x="2488045" y="126178"/>
                      <a:pt x="2477451" y="96469"/>
                      <a:pt x="2467155" y="69012"/>
                    </a:cubicBezTo>
                    <a:cubicBezTo>
                      <a:pt x="2459874" y="49597"/>
                      <a:pt x="2432649" y="17253"/>
                      <a:pt x="2432649" y="17253"/>
                    </a:cubicBezTo>
                  </a:path>
                </a:pathLst>
              </a:cu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0" name="Прямая со стрелкой 9"/>
              <p:cNvCxnSpPr/>
              <p:nvPr/>
            </p:nvCxnSpPr>
            <p:spPr>
              <a:xfrm flipH="1" flipV="1">
                <a:off x="5724128" y="4684144"/>
                <a:ext cx="1152128" cy="11211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96527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1129</TotalTime>
  <Words>1522</Words>
  <Application>Microsoft Office PowerPoint</Application>
  <PresentationFormat>Экран (4:3)</PresentationFormat>
  <Paragraphs>133</Paragraphs>
  <Slides>31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2" baseType="lpstr">
      <vt:lpstr>Открытая</vt:lpstr>
      <vt:lpstr>Списки.  Промежуточные отчеты. Сводные таблицы. Консолидация данных.</vt:lpstr>
      <vt:lpstr>Списки</vt:lpstr>
      <vt:lpstr>Сортировка списков</vt:lpstr>
      <vt:lpstr>Сортировка списков</vt:lpstr>
      <vt:lpstr>Фильтрация данных</vt:lpstr>
      <vt:lpstr>Автофильтр</vt:lpstr>
      <vt:lpstr>Пользовательский фильтр</vt:lpstr>
      <vt:lpstr>Расширенный фильтр</vt:lpstr>
      <vt:lpstr>Расширенный фильтр</vt:lpstr>
      <vt:lpstr>Расширенный фильтр</vt:lpstr>
      <vt:lpstr>Расширенный фильтр</vt:lpstr>
      <vt:lpstr>Пример</vt:lpstr>
      <vt:lpstr>Функции для работы с базой данных</vt:lpstr>
      <vt:lpstr>Пример</vt:lpstr>
      <vt:lpstr>Промежуточные итоги</vt:lpstr>
      <vt:lpstr>Промежуточные итоги</vt:lpstr>
      <vt:lpstr>Сводная таблица</vt:lpstr>
      <vt:lpstr>Пример</vt:lpstr>
      <vt:lpstr>Сводная таблица</vt:lpstr>
      <vt:lpstr>Пример Макет сводной таблицы</vt:lpstr>
      <vt:lpstr>Презентация PowerPoint</vt:lpstr>
      <vt:lpstr>Презентация PowerPoint</vt:lpstr>
      <vt:lpstr>Консолидация данных</vt:lpstr>
      <vt:lpstr>Консолидация данных Общая схема</vt:lpstr>
      <vt:lpstr>Консолидация данных Общая схема</vt:lpstr>
      <vt:lpstr>Консолидация данных.  Пример (по расположению)</vt:lpstr>
      <vt:lpstr>Консолидация данных.  Пример (по расположению)</vt:lpstr>
      <vt:lpstr>Консолидация данных.  Пример (по расположению)</vt:lpstr>
      <vt:lpstr>Консолидация данных.  Пример (по категории)</vt:lpstr>
      <vt:lpstr>Консолидация данных.  Пример (по категории)</vt:lpstr>
      <vt:lpstr>Консолидация данных.  Пример (по категории)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44</cp:revision>
  <dcterms:created xsi:type="dcterms:W3CDTF">2016-08-03T05:15:50Z</dcterms:created>
  <dcterms:modified xsi:type="dcterms:W3CDTF">2016-10-30T08:47:43Z</dcterms:modified>
</cp:coreProperties>
</file>