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carmen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48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1T18:22:16.66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7324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1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7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2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146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5581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2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2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25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>
                <a:solidFill>
                  <a:schemeClr val="tx1"/>
                </a:solidFill>
              </a:rPr>
              <a:t>Réforme système santé en Allemagne-</a:t>
            </a:r>
            <a:br>
              <a:rPr lang="fr-CA" dirty="0" smtClean="0">
                <a:solidFill>
                  <a:schemeClr val="tx1"/>
                </a:solidFill>
              </a:rPr>
            </a:br>
            <a:r>
              <a:rPr lang="fr-CA" dirty="0" smtClean="0">
                <a:solidFill>
                  <a:schemeClr val="tx1"/>
                </a:solidFill>
              </a:rPr>
              <a:t>ticket modérateur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fr-CA" sz="2800" dirty="0" smtClean="0"/>
          </a:p>
          <a:p>
            <a:endParaRPr lang="fr-CA" sz="2800" dirty="0"/>
          </a:p>
          <a:p>
            <a:endParaRPr lang="fr-CA" sz="2800" dirty="0" smtClean="0"/>
          </a:p>
          <a:p>
            <a:r>
              <a:rPr lang="fr-CA" sz="7000" dirty="0" smtClean="0"/>
              <a:t>Par Eddie Ouédraogo et Maricarmen </a:t>
            </a:r>
            <a:r>
              <a:rPr lang="fr-CA" sz="7000" dirty="0" err="1" smtClean="0"/>
              <a:t>Arenas</a:t>
            </a:r>
            <a:endParaRPr lang="en-CA" sz="7000" dirty="0"/>
          </a:p>
        </p:txBody>
      </p:sp>
    </p:spTree>
    <p:extLst>
      <p:ext uri="{BB962C8B-B14F-4D97-AF65-F5344CB8AC3E}">
        <p14:creationId xmlns:p14="http://schemas.microsoft.com/office/powerpoint/2010/main" val="41585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Emploi vs sans emploi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436" y="2093975"/>
            <a:ext cx="5074089" cy="3712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526" y="2093975"/>
            <a:ext cx="5092409" cy="371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Régressions Linéaire et à effet fixes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671" y="1913206"/>
            <a:ext cx="10691446" cy="45016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r>
              <a:rPr lang="fr-CA" sz="2800" dirty="0" smtClean="0"/>
              <a:t>Régressions par rapport à l’année 1995</a:t>
            </a:r>
            <a:endParaRPr lang="en-CA" sz="2800" dirty="0" smtClean="0"/>
          </a:p>
          <a:p>
            <a:r>
              <a:rPr lang="en-CA" dirty="0" err="1" smtClean="0"/>
              <a:t>Y</a:t>
            </a:r>
            <a:r>
              <a:rPr lang="en-CA" baseline="-25000" dirty="0" err="1" smtClean="0"/>
              <a:t>it</a:t>
            </a:r>
            <a:r>
              <a:rPr lang="en-CA" dirty="0" smtClean="0"/>
              <a:t> </a:t>
            </a:r>
            <a:r>
              <a:rPr lang="en-CA" dirty="0"/>
              <a:t>= </a:t>
            </a:r>
            <a:r>
              <a:rPr lang="fr-CA" dirty="0"/>
              <a:t>β</a:t>
            </a:r>
            <a:r>
              <a:rPr lang="en-CA" baseline="-25000" dirty="0"/>
              <a:t>0 </a:t>
            </a:r>
            <a:r>
              <a:rPr lang="en-CA" dirty="0"/>
              <a:t>+ </a:t>
            </a:r>
            <a:r>
              <a:rPr lang="fr-CA" dirty="0"/>
              <a:t>β</a:t>
            </a:r>
            <a:r>
              <a:rPr lang="en-CA" baseline="-25000" dirty="0"/>
              <a:t>96</a:t>
            </a:r>
            <a:r>
              <a:rPr lang="en-CA" dirty="0"/>
              <a:t>(year=1996)</a:t>
            </a:r>
            <a:r>
              <a:rPr lang="en-CA" baseline="-25000" dirty="0"/>
              <a:t>it</a:t>
            </a:r>
            <a:r>
              <a:rPr lang="en-CA" dirty="0"/>
              <a:t>+ </a:t>
            </a:r>
            <a:r>
              <a:rPr lang="fr-CA" dirty="0"/>
              <a:t>β</a:t>
            </a:r>
            <a:r>
              <a:rPr lang="en-CA" baseline="-25000" dirty="0"/>
              <a:t>97</a:t>
            </a:r>
            <a:r>
              <a:rPr lang="en-CA" dirty="0"/>
              <a:t>(year=1997)</a:t>
            </a:r>
            <a:r>
              <a:rPr lang="en-CA" baseline="-25000" dirty="0"/>
              <a:t>it</a:t>
            </a:r>
            <a:r>
              <a:rPr lang="en-CA" dirty="0"/>
              <a:t>+ </a:t>
            </a:r>
            <a:r>
              <a:rPr lang="fr-CA" dirty="0"/>
              <a:t>β</a:t>
            </a:r>
            <a:r>
              <a:rPr lang="en-CA" baseline="-25000" dirty="0"/>
              <a:t>98</a:t>
            </a:r>
            <a:r>
              <a:rPr lang="en-CA" dirty="0"/>
              <a:t>(year=1998)</a:t>
            </a:r>
            <a:r>
              <a:rPr lang="en-CA" baseline="-25000" dirty="0"/>
              <a:t>it</a:t>
            </a:r>
            <a:r>
              <a:rPr lang="en-CA" dirty="0"/>
              <a:t>+ </a:t>
            </a:r>
            <a:r>
              <a:rPr lang="fr-CA" dirty="0"/>
              <a:t>β</a:t>
            </a:r>
            <a:r>
              <a:rPr lang="en-CA" baseline="-25000" dirty="0"/>
              <a:t>99</a:t>
            </a:r>
            <a:r>
              <a:rPr lang="en-CA" dirty="0"/>
              <a:t>(year=1999)</a:t>
            </a:r>
            <a:r>
              <a:rPr lang="en-CA" baseline="-25000" dirty="0"/>
              <a:t>it   	</a:t>
            </a:r>
            <a:r>
              <a:rPr lang="en-CA" dirty="0"/>
              <a:t>(1</a:t>
            </a:r>
            <a:r>
              <a:rPr lang="en-CA" dirty="0" smtClean="0"/>
              <a:t>)</a:t>
            </a:r>
            <a:endParaRPr lang="en-CA" dirty="0"/>
          </a:p>
          <a:p>
            <a:r>
              <a:rPr lang="fr-CA" sz="3000" dirty="0" smtClean="0"/>
              <a:t>On rajoute les variables de contrôle une catégorie à la fois ….</a:t>
            </a:r>
          </a:p>
          <a:p>
            <a:endParaRPr lang="fr-CA" dirty="0" smtClean="0"/>
          </a:p>
          <a:p>
            <a:r>
              <a:rPr lang="fr-CA" dirty="0" err="1"/>
              <a:t>Y</a:t>
            </a:r>
            <a:r>
              <a:rPr lang="fr-CA" baseline="-25000" dirty="0" err="1"/>
              <a:t>it</a:t>
            </a:r>
            <a:r>
              <a:rPr lang="fr-CA" dirty="0"/>
              <a:t> = β</a:t>
            </a:r>
            <a:r>
              <a:rPr lang="fr-CA" baseline="-25000" dirty="0"/>
              <a:t>0 </a:t>
            </a:r>
            <a:r>
              <a:rPr lang="fr-CA" dirty="0"/>
              <a:t>+ β</a:t>
            </a:r>
            <a:r>
              <a:rPr lang="fr-CA" baseline="-25000" dirty="0"/>
              <a:t>96</a:t>
            </a:r>
            <a:r>
              <a:rPr lang="fr-CA" dirty="0"/>
              <a:t>(</a:t>
            </a:r>
            <a:r>
              <a:rPr lang="fr-CA" dirty="0" err="1"/>
              <a:t>year</a:t>
            </a:r>
            <a:r>
              <a:rPr lang="fr-CA" dirty="0"/>
              <a:t>=1996)</a:t>
            </a:r>
            <a:r>
              <a:rPr lang="fr-CA" baseline="-25000" dirty="0" err="1"/>
              <a:t>it</a:t>
            </a:r>
            <a:r>
              <a:rPr lang="fr-CA" dirty="0"/>
              <a:t>+ β</a:t>
            </a:r>
            <a:r>
              <a:rPr lang="fr-CA" baseline="-25000" dirty="0"/>
              <a:t>97</a:t>
            </a:r>
            <a:r>
              <a:rPr lang="fr-CA" dirty="0"/>
              <a:t>(</a:t>
            </a:r>
            <a:r>
              <a:rPr lang="fr-CA" dirty="0" err="1"/>
              <a:t>year</a:t>
            </a:r>
            <a:r>
              <a:rPr lang="fr-CA" dirty="0"/>
              <a:t>=1997)</a:t>
            </a:r>
            <a:r>
              <a:rPr lang="fr-CA" baseline="-25000" dirty="0" err="1"/>
              <a:t>it</a:t>
            </a:r>
            <a:r>
              <a:rPr lang="fr-CA" dirty="0"/>
              <a:t>+ β</a:t>
            </a:r>
            <a:r>
              <a:rPr lang="fr-CA" baseline="-25000" dirty="0"/>
              <a:t>98</a:t>
            </a:r>
            <a:r>
              <a:rPr lang="fr-CA" dirty="0"/>
              <a:t>(</a:t>
            </a:r>
            <a:r>
              <a:rPr lang="fr-CA" dirty="0" err="1"/>
              <a:t>year</a:t>
            </a:r>
            <a:r>
              <a:rPr lang="fr-CA" dirty="0"/>
              <a:t>=1998)</a:t>
            </a:r>
            <a:r>
              <a:rPr lang="fr-CA" baseline="-25000" dirty="0" err="1"/>
              <a:t>it</a:t>
            </a:r>
            <a:r>
              <a:rPr lang="fr-CA" dirty="0"/>
              <a:t>+ β</a:t>
            </a:r>
            <a:r>
              <a:rPr lang="fr-CA" baseline="-25000" dirty="0"/>
              <a:t>99</a:t>
            </a:r>
            <a:r>
              <a:rPr lang="fr-CA" dirty="0"/>
              <a:t>(</a:t>
            </a:r>
            <a:r>
              <a:rPr lang="fr-CA" dirty="0" err="1"/>
              <a:t>year</a:t>
            </a:r>
            <a:r>
              <a:rPr lang="fr-CA" dirty="0"/>
              <a:t>=1999)</a:t>
            </a:r>
            <a:r>
              <a:rPr lang="fr-CA" baseline="-25000" dirty="0" err="1"/>
              <a:t>it</a:t>
            </a:r>
            <a:r>
              <a:rPr lang="fr-CA" baseline="-25000" dirty="0"/>
              <a:t>  </a:t>
            </a:r>
            <a:r>
              <a:rPr lang="fr-CA" dirty="0" smtClean="0"/>
              <a:t>+</a:t>
            </a:r>
          </a:p>
          <a:p>
            <a:pPr marL="0" indent="0">
              <a:buNone/>
            </a:pPr>
            <a:r>
              <a:rPr lang="fr-CA" dirty="0" smtClean="0"/>
              <a:t> +∑ β</a:t>
            </a:r>
            <a:r>
              <a:rPr lang="en-CA" baseline="-25000" dirty="0" err="1" smtClean="0"/>
              <a:t>i</a:t>
            </a:r>
            <a:r>
              <a:rPr lang="en-CA" baseline="-25000" dirty="0" smtClean="0"/>
              <a:t>*</a:t>
            </a:r>
            <a:r>
              <a:rPr lang="en-CA" dirty="0" smtClean="0"/>
              <a:t> </a:t>
            </a:r>
            <a:r>
              <a:rPr lang="en-CA" dirty="0" err="1" smtClean="0"/>
              <a:t>X</a:t>
            </a:r>
            <a:r>
              <a:rPr lang="en-CA" baseline="-25000" dirty="0" err="1" smtClean="0"/>
              <a:t>it</a:t>
            </a:r>
            <a:r>
              <a:rPr lang="en-CA" baseline="-25000" dirty="0" smtClean="0"/>
              <a:t>   </a:t>
            </a:r>
            <a:r>
              <a:rPr lang="fr-CA" dirty="0"/>
              <a:t>	</a:t>
            </a:r>
            <a:r>
              <a:rPr lang="fr-CA" dirty="0" smtClean="0"/>
              <a:t>								(4)</a:t>
            </a:r>
            <a:endParaRPr lang="en-CA" baseline="-25000" dirty="0" smtClean="0"/>
          </a:p>
          <a:p>
            <a:pPr marL="0" indent="0">
              <a:buNone/>
            </a:pPr>
            <a:endParaRPr lang="fr-CA" baseline="-25000" dirty="0"/>
          </a:p>
          <a:p>
            <a:pPr marL="0" indent="0">
              <a:buNone/>
            </a:pPr>
            <a:r>
              <a:rPr lang="en-CA" sz="2400" dirty="0" smtClean="0"/>
              <a:t>EFFETS FIXES</a:t>
            </a:r>
            <a:endParaRPr lang="fr-CA" sz="2400" baseline="-25000" dirty="0" smtClean="0"/>
          </a:p>
          <a:p>
            <a:pPr marL="0" indent="0">
              <a:buNone/>
            </a:pPr>
            <a:r>
              <a:rPr lang="en-CA" dirty="0" smtClean="0"/>
              <a:t>(</a:t>
            </a:r>
            <a:r>
              <a:rPr lang="en-CA" dirty="0"/>
              <a:t>AREG)</a:t>
            </a:r>
            <a:r>
              <a:rPr lang="en-CA" dirty="0" err="1"/>
              <a:t>Y</a:t>
            </a:r>
            <a:r>
              <a:rPr lang="en-CA" baseline="-25000" dirty="0" err="1"/>
              <a:t>it</a:t>
            </a:r>
            <a:r>
              <a:rPr lang="en-CA" dirty="0"/>
              <a:t> = </a:t>
            </a:r>
            <a:r>
              <a:rPr lang="fr-CA" dirty="0"/>
              <a:t>β</a:t>
            </a:r>
            <a:r>
              <a:rPr lang="en-CA" baseline="-25000" dirty="0"/>
              <a:t>0 </a:t>
            </a:r>
            <a:r>
              <a:rPr lang="en-CA" dirty="0"/>
              <a:t>+ </a:t>
            </a:r>
            <a:r>
              <a:rPr lang="fr-CA" dirty="0"/>
              <a:t>β</a:t>
            </a:r>
            <a:r>
              <a:rPr lang="en-CA" baseline="-25000" dirty="0"/>
              <a:t>96</a:t>
            </a:r>
            <a:r>
              <a:rPr lang="en-CA" dirty="0"/>
              <a:t>(year=1996)</a:t>
            </a:r>
            <a:r>
              <a:rPr lang="en-CA" baseline="-25000" dirty="0"/>
              <a:t>it</a:t>
            </a:r>
            <a:r>
              <a:rPr lang="en-CA" dirty="0"/>
              <a:t>+ </a:t>
            </a:r>
            <a:r>
              <a:rPr lang="fr-CA" dirty="0"/>
              <a:t>β</a:t>
            </a:r>
            <a:r>
              <a:rPr lang="en-CA" baseline="-25000" dirty="0"/>
              <a:t>97</a:t>
            </a:r>
            <a:r>
              <a:rPr lang="en-CA" dirty="0"/>
              <a:t>(year=1997)</a:t>
            </a:r>
            <a:r>
              <a:rPr lang="en-CA" baseline="-25000" dirty="0"/>
              <a:t>it</a:t>
            </a:r>
            <a:r>
              <a:rPr lang="en-CA" dirty="0"/>
              <a:t>+ </a:t>
            </a:r>
            <a:r>
              <a:rPr lang="fr-CA" dirty="0"/>
              <a:t>β</a:t>
            </a:r>
            <a:r>
              <a:rPr lang="en-CA" baseline="-25000" dirty="0"/>
              <a:t>98</a:t>
            </a:r>
            <a:r>
              <a:rPr lang="en-CA" dirty="0"/>
              <a:t>(year=1998)</a:t>
            </a:r>
            <a:r>
              <a:rPr lang="en-CA" baseline="-25000" dirty="0"/>
              <a:t>it</a:t>
            </a:r>
            <a:r>
              <a:rPr lang="en-CA" dirty="0"/>
              <a:t>+ </a:t>
            </a:r>
            <a:r>
              <a:rPr lang="fr-CA" dirty="0"/>
              <a:t>β</a:t>
            </a:r>
            <a:r>
              <a:rPr lang="en-CA" baseline="-25000" dirty="0"/>
              <a:t>99</a:t>
            </a:r>
            <a:r>
              <a:rPr lang="en-CA" dirty="0"/>
              <a:t>(year=1999)</a:t>
            </a:r>
            <a:r>
              <a:rPr lang="en-CA" baseline="-25000" dirty="0"/>
              <a:t>it  </a:t>
            </a:r>
            <a:r>
              <a:rPr lang="en-CA" dirty="0" smtClean="0"/>
              <a:t>+ </a:t>
            </a:r>
            <a:r>
              <a:rPr lang="fr-CA" dirty="0"/>
              <a:t> +∑ β</a:t>
            </a:r>
            <a:r>
              <a:rPr lang="en-CA" baseline="-25000" dirty="0" err="1"/>
              <a:t>i</a:t>
            </a:r>
            <a:r>
              <a:rPr lang="en-CA" baseline="-25000" dirty="0"/>
              <a:t>*</a:t>
            </a:r>
            <a:r>
              <a:rPr lang="en-CA" dirty="0"/>
              <a:t> </a:t>
            </a:r>
            <a:r>
              <a:rPr lang="en-CA" dirty="0" err="1"/>
              <a:t>X</a:t>
            </a:r>
            <a:r>
              <a:rPr lang="en-CA" baseline="-25000" dirty="0" err="1"/>
              <a:t>it</a:t>
            </a:r>
            <a:endParaRPr lang="fr-CA" baseline="-25000" dirty="0"/>
          </a:p>
          <a:p>
            <a:pPr marL="0" indent="0">
              <a:buNone/>
            </a:pPr>
            <a:endParaRPr lang="en-CA" baseline="-25000" dirty="0" smtClean="0"/>
          </a:p>
          <a:p>
            <a:pPr marL="0" indent="0">
              <a:buNone/>
            </a:pPr>
            <a:r>
              <a:rPr lang="en-CA" baseline="-25000" dirty="0"/>
              <a:t>	</a:t>
            </a:r>
            <a:endParaRPr lang="en-CA" baseline="-25000" dirty="0" smtClean="0"/>
          </a:p>
          <a:p>
            <a:pPr marL="0" indent="0">
              <a:buNone/>
            </a:pPr>
            <a:r>
              <a:rPr lang="fr-CA" baseline="-25000" dirty="0"/>
              <a:t>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00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7" y="5317587"/>
            <a:ext cx="10240577" cy="1308295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93" y="355899"/>
            <a:ext cx="9509057" cy="595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Tests joints d’année en année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/>
          </a:bodyPr>
          <a:lstStyle/>
          <a:p>
            <a:r>
              <a:rPr lang="fr-CA" dirty="0"/>
              <a:t>H</a:t>
            </a:r>
            <a:r>
              <a:rPr lang="fr-CA" baseline="-25000" dirty="0"/>
              <a:t>0 </a:t>
            </a:r>
            <a:r>
              <a:rPr lang="fr-CA" dirty="0"/>
              <a:t>: yr96=yr97, </a:t>
            </a:r>
            <a:r>
              <a:rPr lang="fr-CA" dirty="0" smtClean="0"/>
              <a:t>yr97=yr98, yr98=yr99 VS</a:t>
            </a:r>
          </a:p>
          <a:p>
            <a:r>
              <a:rPr lang="fr-CA" dirty="0" smtClean="0"/>
              <a:t> </a:t>
            </a:r>
            <a:r>
              <a:rPr lang="fr-CA" dirty="0"/>
              <a:t>yr96=!</a:t>
            </a:r>
            <a:r>
              <a:rPr lang="fr-CA" dirty="0" smtClean="0"/>
              <a:t>yr97, yr97</a:t>
            </a:r>
            <a:r>
              <a:rPr lang="fr-CA" dirty="0"/>
              <a:t>=!</a:t>
            </a:r>
            <a:r>
              <a:rPr lang="fr-CA" dirty="0" smtClean="0"/>
              <a:t>yr98  yr98</a:t>
            </a:r>
            <a:r>
              <a:rPr lang="fr-CA" dirty="0"/>
              <a:t>=!yr99</a:t>
            </a:r>
            <a:endParaRPr lang="en-CA" dirty="0"/>
          </a:p>
          <a:p>
            <a:r>
              <a:rPr lang="fr-CA" dirty="0"/>
              <a:t>Où «  =! » Symbolise l’inégalité entre les deux termes</a:t>
            </a:r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r>
              <a:rPr lang="fr-CA" dirty="0" smtClean="0"/>
              <a:t>On </a:t>
            </a:r>
            <a:r>
              <a:rPr lang="fr-CA" dirty="0"/>
              <a:t>trouve </a:t>
            </a:r>
            <a:r>
              <a:rPr lang="fr-CA" dirty="0" smtClean="0"/>
              <a:t> par déduction effet 1996 semblable 1997 et  1998 semblable 1999</a:t>
            </a:r>
          </a:p>
          <a:p>
            <a:pPr marL="0" indent="0">
              <a:buNone/>
            </a:pPr>
            <a:r>
              <a:rPr lang="fr-CA" dirty="0" smtClean="0"/>
              <a:t>On « drop » 1997</a:t>
            </a:r>
          </a:p>
          <a:p>
            <a:r>
              <a:rPr lang="fr-CA" dirty="0" smtClean="0"/>
              <a:t>On créée la variable  Réforme prochains modèles</a:t>
            </a:r>
          </a:p>
          <a:p>
            <a:r>
              <a:rPr lang="fr-CA" dirty="0" err="1"/>
              <a:t>Y</a:t>
            </a:r>
            <a:r>
              <a:rPr lang="fr-CA" baseline="-25000" dirty="0" err="1"/>
              <a:t>it</a:t>
            </a:r>
            <a:r>
              <a:rPr lang="fr-CA" dirty="0"/>
              <a:t> = β</a:t>
            </a:r>
            <a:r>
              <a:rPr lang="fr-CA" baseline="-25000" dirty="0"/>
              <a:t>0 </a:t>
            </a:r>
            <a:r>
              <a:rPr lang="fr-CA" dirty="0"/>
              <a:t>+ </a:t>
            </a:r>
            <a:r>
              <a:rPr lang="fr-CA" dirty="0" smtClean="0"/>
              <a:t>β</a:t>
            </a:r>
            <a:r>
              <a:rPr lang="fr-CA" baseline="-25000" dirty="0" smtClean="0"/>
              <a:t>x*</a:t>
            </a:r>
            <a:r>
              <a:rPr lang="fr-CA" dirty="0" smtClean="0"/>
              <a:t>Réforme  </a:t>
            </a:r>
            <a:r>
              <a:rPr lang="fr-CA" dirty="0"/>
              <a:t>+∑ β</a:t>
            </a:r>
            <a:r>
              <a:rPr lang="en-CA" baseline="-25000" dirty="0" err="1"/>
              <a:t>i</a:t>
            </a:r>
            <a:r>
              <a:rPr lang="en-CA" baseline="-25000" dirty="0"/>
              <a:t>*</a:t>
            </a:r>
            <a:r>
              <a:rPr lang="en-CA" dirty="0"/>
              <a:t> </a:t>
            </a:r>
            <a:r>
              <a:rPr lang="en-CA" dirty="0" err="1"/>
              <a:t>X</a:t>
            </a:r>
            <a:r>
              <a:rPr lang="en-CA" baseline="-25000" dirty="0" err="1"/>
              <a:t>it</a:t>
            </a:r>
            <a:r>
              <a:rPr lang="en-CA" baseline="-25000" dirty="0"/>
              <a:t> </a:t>
            </a:r>
            <a:r>
              <a:rPr lang="en-CA" baseline="-25000" dirty="0" smtClean="0"/>
              <a:t>    </a:t>
            </a:r>
            <a:r>
              <a:rPr lang="fr-CA" dirty="0" smtClean="0"/>
              <a:t> si X==1</a:t>
            </a:r>
            <a:endParaRPr lang="fr-CA" dirty="0"/>
          </a:p>
          <a:p>
            <a:pPr marL="0" indent="0">
              <a:buNone/>
            </a:pPr>
            <a:endParaRPr lang="fr-CA" dirty="0" smtClean="0"/>
          </a:p>
          <a:p>
            <a:r>
              <a:rPr lang="fr-CA" dirty="0" err="1"/>
              <a:t>Y</a:t>
            </a:r>
            <a:r>
              <a:rPr lang="fr-CA" baseline="-25000" dirty="0" err="1"/>
              <a:t>it</a:t>
            </a:r>
            <a:r>
              <a:rPr lang="fr-CA" dirty="0"/>
              <a:t> = β</a:t>
            </a:r>
            <a:r>
              <a:rPr lang="fr-CA" baseline="-25000" dirty="0"/>
              <a:t>0 </a:t>
            </a:r>
            <a:r>
              <a:rPr lang="fr-CA" dirty="0"/>
              <a:t>+ β</a:t>
            </a:r>
            <a:r>
              <a:rPr lang="fr-CA" baseline="-25000" dirty="0"/>
              <a:t>x*</a:t>
            </a:r>
            <a:r>
              <a:rPr lang="fr-CA" dirty="0"/>
              <a:t>Réforme + β</a:t>
            </a:r>
            <a:r>
              <a:rPr lang="fr-CA" baseline="-25000" dirty="0"/>
              <a:t>2*</a:t>
            </a:r>
            <a:r>
              <a:rPr lang="fr-CA" dirty="0"/>
              <a:t>X</a:t>
            </a:r>
            <a:r>
              <a:rPr lang="fr-CA" baseline="-25000" dirty="0"/>
              <a:t>1t</a:t>
            </a:r>
            <a:r>
              <a:rPr lang="fr-CA" dirty="0"/>
              <a:t>+ β</a:t>
            </a:r>
            <a:r>
              <a:rPr lang="fr-CA" baseline="-25000" dirty="0"/>
              <a:t>2*</a:t>
            </a:r>
            <a:r>
              <a:rPr lang="fr-CA" dirty="0"/>
              <a:t>(X</a:t>
            </a:r>
            <a:r>
              <a:rPr lang="fr-CA" baseline="-25000" dirty="0"/>
              <a:t>1t</a:t>
            </a:r>
            <a:r>
              <a:rPr lang="fr-CA" dirty="0"/>
              <a:t> * Réforme) </a:t>
            </a:r>
            <a:r>
              <a:rPr lang="fr-CA" dirty="0" smtClean="0"/>
              <a:t>+</a:t>
            </a:r>
            <a:r>
              <a:rPr lang="fr-CA" dirty="0"/>
              <a:t>∑ β</a:t>
            </a:r>
            <a:r>
              <a:rPr lang="en-CA" baseline="-25000" dirty="0" err="1"/>
              <a:t>i</a:t>
            </a:r>
            <a:r>
              <a:rPr lang="en-CA" baseline="-25000" dirty="0"/>
              <a:t>*</a:t>
            </a:r>
            <a:r>
              <a:rPr lang="en-CA" dirty="0"/>
              <a:t> </a:t>
            </a:r>
            <a:r>
              <a:rPr lang="en-CA" dirty="0" err="1"/>
              <a:t>X</a:t>
            </a:r>
            <a:r>
              <a:rPr lang="en-CA" baseline="-25000" dirty="0" err="1"/>
              <a:t>it</a:t>
            </a:r>
            <a:r>
              <a:rPr lang="en-CA" baseline="-25000" dirty="0"/>
              <a:t>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32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Groupes contrôlé par les 3 catégories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87791" y="2121408"/>
            <a:ext cx="10793199" cy="4262890"/>
          </a:xfrm>
        </p:spPr>
        <p:txBody>
          <a:bodyPr>
            <a:normAutofit/>
          </a:bodyPr>
          <a:lstStyle/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 smtClean="0">
              <a:solidFill>
                <a:srgbClr val="FF0000"/>
              </a:solidFill>
            </a:endParaRPr>
          </a:p>
          <a:p>
            <a:r>
              <a:rPr lang="fr-CA" dirty="0" smtClean="0">
                <a:solidFill>
                  <a:srgbClr val="FF0000"/>
                </a:solidFill>
              </a:rPr>
              <a:t>Presque même résultats avec variables croisées! Différences dû à la manière de contrôler</a:t>
            </a:r>
            <a:endParaRPr lang="fr-CA" dirty="0">
              <a:solidFill>
                <a:srgbClr val="FF0000"/>
              </a:solidFill>
            </a:endParaRPr>
          </a:p>
          <a:p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53" y="1939231"/>
            <a:ext cx="10646947" cy="319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12064"/>
            <a:ext cx="10058400" cy="1609344"/>
          </a:xfrm>
        </p:spPr>
        <p:txBody>
          <a:bodyPr/>
          <a:lstStyle/>
          <a:p>
            <a:r>
              <a:rPr lang="fr-CA" dirty="0" smtClean="0"/>
              <a:t>Tests joints pour tendance emploi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Création de variable temps – NON CONCLUSIF</a:t>
            </a:r>
          </a:p>
          <a:p>
            <a:endParaRPr lang="fr-CA" dirty="0" smtClean="0"/>
          </a:p>
          <a:p>
            <a:r>
              <a:rPr lang="fr-CA" dirty="0" smtClean="0"/>
              <a:t>ESSAIE AVEC DES TESTS JOINTS D’ANNÉE EN ANNÉE</a:t>
            </a:r>
          </a:p>
          <a:p>
            <a:r>
              <a:rPr lang="fr-CA" dirty="0"/>
              <a:t>H</a:t>
            </a:r>
            <a:r>
              <a:rPr lang="fr-CA" baseline="-25000" dirty="0"/>
              <a:t>0 </a:t>
            </a:r>
            <a:r>
              <a:rPr lang="fr-CA" dirty="0"/>
              <a:t>: yr96=yr97; yr97=yr98;yr98=yr99 vs yr96=!yr97; yr97=!yr98;yr98=!yr99</a:t>
            </a:r>
            <a:endParaRPr lang="en-CA" dirty="0"/>
          </a:p>
          <a:p>
            <a:r>
              <a:rPr lang="fr-CA" dirty="0"/>
              <a:t>Où «  =! » Symbolise l’inégalité entre les deux </a:t>
            </a:r>
            <a:r>
              <a:rPr lang="fr-CA" dirty="0" smtClean="0"/>
              <a:t>termes</a:t>
            </a:r>
          </a:p>
          <a:p>
            <a:endParaRPr lang="en-CA" dirty="0"/>
          </a:p>
          <a:p>
            <a:r>
              <a:rPr lang="fr-CA" dirty="0" smtClean="0"/>
              <a:t>On trouve qu’on ne peux pas rejeter l’hypothèse nulle pour aucun des tests</a:t>
            </a:r>
          </a:p>
          <a:p>
            <a:r>
              <a:rPr lang="fr-CA" dirty="0" smtClean="0"/>
              <a:t>Tendance?</a:t>
            </a:r>
          </a:p>
          <a:p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13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CONTEXTE QUÉBECOIS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système d’assurance de médicament </a:t>
            </a:r>
            <a:r>
              <a:rPr lang="fr-CA" dirty="0" smtClean="0"/>
              <a:t>public 43% population : dont les sans emploi</a:t>
            </a:r>
          </a:p>
          <a:p>
            <a:r>
              <a:rPr lang="fr-CA" dirty="0" smtClean="0"/>
              <a:t>Québec n’a pas beaucoup de pouvoir de négociation avec les compagnies pharmaceutiques</a:t>
            </a:r>
          </a:p>
          <a:p>
            <a:r>
              <a:rPr lang="fr-CA" dirty="0" smtClean="0"/>
              <a:t>Dépenses pour médicaments  plus élevés que les autres provinces</a:t>
            </a:r>
          </a:p>
          <a:p>
            <a:r>
              <a:rPr lang="fr-CA" dirty="0" smtClean="0"/>
              <a:t>Médicaments génériques plus chères (Canada) jusqu’à la réforme récente- fabrication!</a:t>
            </a:r>
          </a:p>
          <a:p>
            <a:r>
              <a:rPr lang="fr-CA" dirty="0" smtClean="0"/>
              <a:t>Hypothèse: l’effet des deux réformes pourrait être bénéfique pour l’État</a:t>
            </a:r>
          </a:p>
          <a:p>
            <a:endParaRPr lang="fr-CA" dirty="0" smtClean="0"/>
          </a:p>
          <a:p>
            <a:pPr marL="0" indent="0">
              <a:buNone/>
            </a:pP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7572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EFFET STATISTIQUEMENT SIGNIFICATIF MAIS PAS ÉNORME </a:t>
            </a:r>
          </a:p>
          <a:p>
            <a:r>
              <a:rPr lang="fr-CA" dirty="0" smtClean="0"/>
              <a:t>EFFET SEMBLE DURER DANS LE TEMPS – 1999</a:t>
            </a:r>
          </a:p>
          <a:p>
            <a:r>
              <a:rPr lang="fr-CA" dirty="0" smtClean="0"/>
              <a:t>POPULATION SEMBLE HOMOGÈNE SELON NOS RÉSULTATS</a:t>
            </a:r>
          </a:p>
          <a:p>
            <a:r>
              <a:rPr lang="fr-CA" dirty="0" smtClean="0"/>
              <a:t>Les SANS EMPLOI A PEUT-ÊTRE UNE TENDANCE DANS LE TEMPS</a:t>
            </a:r>
          </a:p>
          <a:p>
            <a:r>
              <a:rPr lang="fr-CA" dirty="0" smtClean="0"/>
              <a:t>ON AIMERAIT SAVOIR COMBIEN L’EFFET AURAIT EN $$</a:t>
            </a:r>
          </a:p>
          <a:p>
            <a:pPr marL="0" indent="0">
              <a:buNone/>
            </a:pP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5632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0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1" cy="4214584"/>
          </a:xfrm>
        </p:spPr>
        <p:txBody>
          <a:bodyPr>
            <a:normAutofit lnSpcReduction="10000"/>
          </a:bodyPr>
          <a:lstStyle/>
          <a:p>
            <a:r>
              <a:rPr lang="fr-CA" sz="2400" dirty="0" smtClean="0"/>
              <a:t>Coûts croissants du système de santé: population vieillissante + inv. technologie</a:t>
            </a:r>
          </a:p>
          <a:p>
            <a:r>
              <a:rPr lang="fr-CA" sz="2400" dirty="0" smtClean="0"/>
              <a:t>Réforme instaurée en Allemagne1997 pour contenir les coûts</a:t>
            </a:r>
          </a:p>
          <a:p>
            <a:r>
              <a:rPr lang="fr-CA" sz="2400" smtClean="0"/>
              <a:t>Étude </a:t>
            </a:r>
            <a:r>
              <a:rPr lang="fr-CA" sz="2400" smtClean="0"/>
              <a:t>de </a:t>
            </a:r>
            <a:r>
              <a:rPr lang="fr-CA" sz="2400" dirty="0" err="1" smtClean="0"/>
              <a:t>Winkelmann</a:t>
            </a:r>
            <a:r>
              <a:rPr lang="fr-CA" sz="2400" dirty="0" smtClean="0"/>
              <a:t> (2004) : mesurer l’effet des tickets modérateurs </a:t>
            </a:r>
            <a:r>
              <a:rPr lang="fr-CA" sz="2400" dirty="0"/>
              <a:t>- </a:t>
            </a:r>
            <a:r>
              <a:rPr lang="fr-CA" sz="2400" dirty="0" smtClean="0"/>
              <a:t>nombre </a:t>
            </a:r>
            <a:r>
              <a:rPr lang="fr-CA" sz="2400" dirty="0"/>
              <a:t>de visites chez le médecin </a:t>
            </a:r>
            <a:r>
              <a:rPr lang="fr-CA" sz="2400" dirty="0" smtClean="0"/>
              <a:t>pour mesurer l’effet </a:t>
            </a:r>
            <a:r>
              <a:rPr lang="fr-CA" sz="2400" dirty="0"/>
              <a:t>sur </a:t>
            </a:r>
            <a:r>
              <a:rPr lang="fr-CA" sz="2400" dirty="0" smtClean="0"/>
              <a:t>les médicaments (corrélation)</a:t>
            </a:r>
          </a:p>
          <a:p>
            <a:endParaRPr lang="fr-CA" sz="2400" dirty="0"/>
          </a:p>
          <a:p>
            <a:r>
              <a:rPr lang="fr-CA" sz="2400" dirty="0" smtClean="0"/>
              <a:t>IMPORTANT CAR SI EFFET:</a:t>
            </a:r>
          </a:p>
          <a:p>
            <a:r>
              <a:rPr lang="fr-CA" sz="2400" dirty="0" smtClean="0"/>
              <a:t>Réduction de l’aléa moral (visites superflues)</a:t>
            </a:r>
          </a:p>
          <a:p>
            <a:r>
              <a:rPr lang="fr-CA" sz="2400" dirty="0" smtClean="0"/>
              <a:t>Réduction des coûts de santé </a:t>
            </a:r>
          </a:p>
          <a:p>
            <a:pPr marL="0" indent="0">
              <a:buNone/>
            </a:pPr>
            <a:endParaRPr lang="fr-CA" dirty="0" smtClean="0"/>
          </a:p>
          <a:p>
            <a:endParaRPr lang="fr-CA" dirty="0"/>
          </a:p>
          <a:p>
            <a:pPr marL="0" indent="0">
              <a:buNone/>
            </a:pP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5960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notre analyse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2400" dirty="0" smtClean="0"/>
              <a:t>Effet réforme sur le nombre de visites chez le médecin chez les individus de 18 et plus faisant partie du système de santé public Allemand</a:t>
            </a:r>
          </a:p>
          <a:p>
            <a:endParaRPr lang="fr-CA" sz="2400" dirty="0" smtClean="0"/>
          </a:p>
          <a:p>
            <a:r>
              <a:rPr lang="fr-CA" sz="2400" dirty="0" smtClean="0"/>
              <a:t>Modèle linéaire de base + variables de contrôle</a:t>
            </a:r>
          </a:p>
          <a:p>
            <a:endParaRPr lang="fr-CA" sz="2400" dirty="0" smtClean="0"/>
          </a:p>
          <a:p>
            <a:r>
              <a:rPr lang="fr-CA" sz="2400" dirty="0" smtClean="0"/>
              <a:t>Modèle avec effets fixes</a:t>
            </a:r>
          </a:p>
          <a:p>
            <a:endParaRPr lang="fr-CA" sz="2400" dirty="0" smtClean="0"/>
          </a:p>
          <a:p>
            <a:r>
              <a:rPr lang="fr-CA" sz="2400" dirty="0" smtClean="0"/>
              <a:t>Régressions pour une population </a:t>
            </a:r>
            <a:r>
              <a:rPr lang="fr-CA" sz="2400" dirty="0"/>
              <a:t>h</a:t>
            </a:r>
            <a:r>
              <a:rPr lang="fr-CA" sz="2400" dirty="0" smtClean="0"/>
              <a:t>étérogène (Groupes- Données descriptives)</a:t>
            </a:r>
          </a:p>
          <a:p>
            <a:endParaRPr lang="fr-CA" sz="2400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6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Revues littéraires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7" y="2093976"/>
            <a:ext cx="10388015" cy="4325214"/>
          </a:xfrm>
        </p:spPr>
        <p:txBody>
          <a:bodyPr>
            <a:normAutofit/>
          </a:bodyPr>
          <a:lstStyle/>
          <a:p>
            <a:pPr lvl="0"/>
            <a:endParaRPr lang="en-CA" dirty="0" smtClean="0">
              <a:effectLst/>
            </a:endParaRPr>
          </a:p>
          <a:p>
            <a:pPr lvl="0"/>
            <a:r>
              <a:rPr lang="en-CA" dirty="0" err="1" smtClean="0">
                <a:effectLst/>
              </a:rPr>
              <a:t>Ziebarth</a:t>
            </a:r>
            <a:r>
              <a:rPr lang="en-CA" dirty="0">
                <a:effectLst/>
              </a:rPr>
              <a:t>, Nicolas R. </a:t>
            </a:r>
            <a:r>
              <a:rPr lang="en-CA" dirty="0" smtClean="0">
                <a:effectLst/>
              </a:rPr>
              <a:t>-</a:t>
            </a:r>
            <a:r>
              <a:rPr lang="en-CA" dirty="0" err="1" smtClean="0"/>
              <a:t>E</a:t>
            </a:r>
            <a:r>
              <a:rPr lang="en-CA" dirty="0" err="1" smtClean="0">
                <a:effectLst/>
              </a:rPr>
              <a:t>ffet</a:t>
            </a:r>
            <a:r>
              <a:rPr lang="en-CA" dirty="0" smtClean="0">
                <a:effectLst/>
              </a:rPr>
              <a:t> tickets </a:t>
            </a:r>
            <a:r>
              <a:rPr lang="en-CA" dirty="0" err="1" smtClean="0">
                <a:effectLst/>
              </a:rPr>
              <a:t>modérateurs</a:t>
            </a:r>
            <a:r>
              <a:rPr lang="en-CA" dirty="0" smtClean="0">
                <a:effectLst/>
              </a:rPr>
              <a:t> sur centres de </a:t>
            </a:r>
            <a:r>
              <a:rPr lang="en-CA" dirty="0" err="1" smtClean="0">
                <a:effectLst/>
              </a:rPr>
              <a:t>réhabilitation</a:t>
            </a:r>
            <a:r>
              <a:rPr lang="en-CA" dirty="0" smtClean="0">
                <a:effectLst/>
              </a:rPr>
              <a:t>- </a:t>
            </a:r>
            <a:r>
              <a:rPr lang="en-CA" dirty="0" err="1" smtClean="0">
                <a:effectLst/>
              </a:rPr>
              <a:t>Allemagne</a:t>
            </a:r>
            <a:endParaRPr lang="en-CA" dirty="0">
              <a:effectLst/>
            </a:endParaRPr>
          </a:p>
          <a:p>
            <a:pPr lvl="0"/>
            <a:r>
              <a:rPr lang="en-CA" dirty="0" err="1">
                <a:effectLst/>
              </a:rPr>
              <a:t>Farbmacher</a:t>
            </a:r>
            <a:r>
              <a:rPr lang="en-CA" dirty="0">
                <a:effectLst/>
              </a:rPr>
              <a:t>, Helmut </a:t>
            </a:r>
            <a:r>
              <a:rPr lang="en-CA" dirty="0" smtClean="0"/>
              <a:t>– </a:t>
            </a:r>
            <a:r>
              <a:rPr lang="en-CA" dirty="0" err="1" smtClean="0"/>
              <a:t>Réforme</a:t>
            </a:r>
            <a:r>
              <a:rPr lang="en-CA" dirty="0" smtClean="0"/>
              <a:t> 2004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Allemagne</a:t>
            </a:r>
            <a:r>
              <a:rPr lang="en-CA" dirty="0" smtClean="0"/>
              <a:t> </a:t>
            </a:r>
            <a:r>
              <a:rPr lang="en-CA" dirty="0" err="1" smtClean="0">
                <a:effectLst/>
              </a:rPr>
              <a:t>visites</a:t>
            </a:r>
            <a:r>
              <a:rPr lang="en-CA" dirty="0" smtClean="0">
                <a:effectLst/>
              </a:rPr>
              <a:t> chez le </a:t>
            </a:r>
            <a:r>
              <a:rPr lang="en-CA" dirty="0" err="1" smtClean="0">
                <a:effectLst/>
              </a:rPr>
              <a:t>médecin</a:t>
            </a:r>
            <a:r>
              <a:rPr lang="en-CA" dirty="0" smtClean="0">
                <a:effectLst/>
              </a:rPr>
              <a:t> et </a:t>
            </a:r>
            <a:r>
              <a:rPr lang="en-CA" dirty="0" err="1" smtClean="0">
                <a:effectLst/>
              </a:rPr>
              <a:t>médicaments</a:t>
            </a:r>
            <a:endParaRPr lang="en-CA" dirty="0"/>
          </a:p>
          <a:p>
            <a:pPr lvl="0"/>
            <a:r>
              <a:rPr lang="en-CA" dirty="0" err="1" smtClean="0">
                <a:effectLst/>
              </a:rPr>
              <a:t>Krůtilová,Veronika</a:t>
            </a:r>
            <a:r>
              <a:rPr lang="en-CA" dirty="0" smtClean="0">
                <a:effectLst/>
              </a:rPr>
              <a:t>- Augmentation des </a:t>
            </a:r>
            <a:r>
              <a:rPr lang="en-CA" dirty="0" err="1" smtClean="0">
                <a:effectLst/>
              </a:rPr>
              <a:t>frais</a:t>
            </a:r>
            <a:r>
              <a:rPr lang="en-CA" dirty="0" smtClean="0">
                <a:effectLst/>
              </a:rPr>
              <a:t> </a:t>
            </a:r>
            <a:r>
              <a:rPr lang="en-CA" dirty="0" err="1" smtClean="0">
                <a:effectLst/>
              </a:rPr>
              <a:t>système</a:t>
            </a:r>
            <a:r>
              <a:rPr lang="en-CA" dirty="0" smtClean="0">
                <a:effectLst/>
              </a:rPr>
              <a:t> de santé, </a:t>
            </a:r>
            <a:r>
              <a:rPr lang="en-CA" dirty="0" err="1" smtClean="0">
                <a:effectLst/>
              </a:rPr>
              <a:t>effet</a:t>
            </a:r>
            <a:r>
              <a:rPr lang="en-CA" dirty="0" smtClean="0">
                <a:effectLst/>
              </a:rPr>
              <a:t> sur services de luxe, prescription</a:t>
            </a:r>
          </a:p>
          <a:p>
            <a:r>
              <a:rPr lang="en-CA" dirty="0" err="1" smtClean="0">
                <a:effectLst/>
              </a:rPr>
              <a:t>Schmitz,Hendrik</a:t>
            </a:r>
            <a:r>
              <a:rPr lang="en-CA" dirty="0" smtClean="0">
                <a:effectLst/>
              </a:rPr>
              <a:t> </a:t>
            </a:r>
            <a:r>
              <a:rPr lang="en-CA" dirty="0" smtClean="0"/>
              <a:t>– </a:t>
            </a:r>
            <a:r>
              <a:rPr lang="en-CA" dirty="0" err="1" smtClean="0"/>
              <a:t>Effet</a:t>
            </a:r>
            <a:r>
              <a:rPr lang="en-CA" dirty="0" smtClean="0"/>
              <a:t> des Franchises sur les </a:t>
            </a:r>
            <a:r>
              <a:rPr lang="en-CA" dirty="0" err="1" smtClean="0"/>
              <a:t>individus</a:t>
            </a:r>
            <a:r>
              <a:rPr lang="en-CA" dirty="0" smtClean="0"/>
              <a:t>, introduction des co-</a:t>
            </a:r>
            <a:r>
              <a:rPr lang="en-CA" dirty="0" err="1" smtClean="0"/>
              <a:t>paiements</a:t>
            </a:r>
            <a:r>
              <a:rPr lang="en-CA" dirty="0" smtClean="0"/>
              <a:t> </a:t>
            </a:r>
          </a:p>
          <a:p>
            <a:pPr lvl="0"/>
            <a:r>
              <a:rPr lang="en-CA" dirty="0" err="1"/>
              <a:t>Gerfin</a:t>
            </a:r>
            <a:r>
              <a:rPr lang="en-CA" dirty="0"/>
              <a:t>, Michael; </a:t>
            </a:r>
            <a:r>
              <a:rPr lang="en-CA" dirty="0" err="1"/>
              <a:t>Schellhorn</a:t>
            </a:r>
            <a:r>
              <a:rPr lang="en-CA" dirty="0"/>
              <a:t>, Martin.- </a:t>
            </a:r>
            <a:r>
              <a:rPr lang="en-CA" dirty="0" err="1"/>
              <a:t>Déductibles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Suisse ticket </a:t>
            </a:r>
            <a:r>
              <a:rPr lang="en-CA" dirty="0" err="1"/>
              <a:t>modérateur</a:t>
            </a:r>
            <a:endParaRPr lang="en-CA" dirty="0"/>
          </a:p>
          <a:p>
            <a:endParaRPr lang="en-CA" dirty="0">
              <a:effectLst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18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Réforme en Allemagne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400" dirty="0" smtClean="0"/>
              <a:t>Population 90%  </a:t>
            </a:r>
            <a:r>
              <a:rPr lang="fr-CA" sz="2400" dirty="0" smtClean="0"/>
              <a:t>« Social </a:t>
            </a:r>
            <a:r>
              <a:rPr lang="fr-CA" sz="2400" dirty="0" err="1" smtClean="0"/>
              <a:t>Health</a:t>
            </a:r>
            <a:r>
              <a:rPr lang="fr-CA" sz="2400" dirty="0" smtClean="0"/>
              <a:t> </a:t>
            </a:r>
            <a:r>
              <a:rPr lang="fr-CA" sz="2400" dirty="0" err="1" smtClean="0"/>
              <a:t>Insurance</a:t>
            </a:r>
            <a:r>
              <a:rPr lang="fr-CA" sz="2400" dirty="0" smtClean="0"/>
              <a:t> »</a:t>
            </a:r>
            <a:r>
              <a:rPr lang="fr-CA" sz="2400" dirty="0" smtClean="0"/>
              <a:t>(SHI</a:t>
            </a:r>
            <a:r>
              <a:rPr lang="fr-CA" sz="2400" dirty="0" smtClean="0"/>
              <a:t>)</a:t>
            </a:r>
          </a:p>
          <a:p>
            <a:r>
              <a:rPr lang="fr-CA" sz="2400" dirty="0" smtClean="0"/>
              <a:t>Instauré en mi-1997 pour diminuer coûts</a:t>
            </a:r>
          </a:p>
          <a:p>
            <a:r>
              <a:rPr lang="fr-CA" sz="2400" dirty="0" smtClean="0"/>
              <a:t>Tickets modérateurs médicaments –exceptions conditions sociaux économiques</a:t>
            </a:r>
          </a:p>
          <a:p>
            <a:r>
              <a:rPr lang="fr-CA" sz="2400" dirty="0" smtClean="0"/>
              <a:t>Augmentation fixe de 6DM  = 200% petit format de médicament</a:t>
            </a:r>
          </a:p>
          <a:p>
            <a:r>
              <a:rPr lang="fr-CA" sz="2400" dirty="0" smtClean="0"/>
              <a:t>Autres mesures sur les médicaments</a:t>
            </a:r>
          </a:p>
          <a:p>
            <a:r>
              <a:rPr lang="fr-CA" sz="2400" dirty="0" smtClean="0"/>
              <a:t>1999 fin de la réforme (ticket modérateur diminue de  1 à 3 DM)</a:t>
            </a:r>
          </a:p>
          <a:p>
            <a:r>
              <a:rPr lang="fr-CA" sz="2400" dirty="0" smtClean="0"/>
              <a:t>1DM = 0.55$ US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7702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Données et statistiques descriptives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54558"/>
            <a:ext cx="10213848" cy="4317642"/>
          </a:xfrm>
        </p:spPr>
        <p:txBody>
          <a:bodyPr>
            <a:normAutofit/>
          </a:bodyPr>
          <a:lstStyle/>
          <a:p>
            <a:r>
              <a:rPr lang="fr-CA" sz="2400" dirty="0" smtClean="0"/>
              <a:t>Étude longitudinale</a:t>
            </a:r>
          </a:p>
          <a:p>
            <a:r>
              <a:rPr lang="fr-CA" sz="2400" dirty="0">
                <a:effectLst/>
              </a:rPr>
              <a:t>« </a:t>
            </a:r>
            <a:r>
              <a:rPr lang="fr-CA" sz="2400" dirty="0" err="1">
                <a:effectLst/>
              </a:rPr>
              <a:t>German</a:t>
            </a:r>
            <a:r>
              <a:rPr lang="fr-CA" sz="2400" dirty="0">
                <a:effectLst/>
              </a:rPr>
              <a:t> </a:t>
            </a:r>
            <a:r>
              <a:rPr lang="fr-CA" sz="2400" dirty="0" err="1">
                <a:effectLst/>
              </a:rPr>
              <a:t>Socio-Economic</a:t>
            </a:r>
            <a:r>
              <a:rPr lang="fr-CA" sz="2400" dirty="0">
                <a:effectLst/>
              </a:rPr>
              <a:t> </a:t>
            </a:r>
            <a:r>
              <a:rPr lang="fr-CA" sz="2400" dirty="0" smtClean="0">
                <a:effectLst/>
              </a:rPr>
              <a:t>Panel » (GSOEP)</a:t>
            </a:r>
          </a:p>
          <a:p>
            <a:r>
              <a:rPr lang="fr-CA" sz="2400" dirty="0" smtClean="0">
                <a:effectLst/>
              </a:rPr>
              <a:t>Données de 1995-1999</a:t>
            </a:r>
          </a:p>
          <a:p>
            <a:r>
              <a:rPr lang="fr-CA" sz="2400" dirty="0" smtClean="0">
                <a:effectLst/>
              </a:rPr>
              <a:t>Variables de contrôle en 3 catégories: </a:t>
            </a:r>
          </a:p>
          <a:p>
            <a:r>
              <a:rPr lang="fr-CA" sz="2400" dirty="0" smtClean="0">
                <a:effectLst/>
              </a:rPr>
              <a:t>santé globale (sport, âge, santé perçue)</a:t>
            </a:r>
          </a:p>
          <a:p>
            <a:r>
              <a:rPr lang="fr-CA" sz="2400" dirty="0" smtClean="0">
                <a:effectLst/>
              </a:rPr>
              <a:t>contrainte budget (</a:t>
            </a:r>
            <a:r>
              <a:rPr lang="fr-CA" sz="2400" dirty="0" smtClean="0"/>
              <a:t>statut emploi, log de l’équivalence de revenu </a:t>
            </a:r>
            <a:r>
              <a:rPr lang="fr-CA" sz="2400" dirty="0" smtClean="0">
                <a:effectLst/>
              </a:rPr>
              <a:t>)</a:t>
            </a:r>
          </a:p>
          <a:p>
            <a:r>
              <a:rPr lang="fr-CA" sz="2400" dirty="0" smtClean="0">
                <a:effectLst/>
              </a:rPr>
              <a:t>préférences (femme, homme, éducation, grandeur du foyer)</a:t>
            </a:r>
          </a:p>
          <a:p>
            <a:r>
              <a:rPr lang="fr-CA" sz="2400" dirty="0" smtClean="0"/>
              <a:t>Moyenne est de 2.54 et écart-type de 4.25 ( toutes années confondues)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988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Santé </a:t>
            </a:r>
            <a:endParaRPr lang="en-CA" dirty="0"/>
          </a:p>
        </p:txBody>
      </p:sp>
      <p:sp>
        <p:nvSpPr>
          <p:cNvPr id="170" name="TextBox 169"/>
          <p:cNvSpPr txBox="1"/>
          <p:nvPr/>
        </p:nvSpPr>
        <p:spPr>
          <a:xfrm>
            <a:off x="9466033" y="1223888"/>
            <a:ext cx="2238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 Pour bonne santé et santé « </a:t>
            </a:r>
            <a:r>
              <a:rPr lang="fr-CA" dirty="0" err="1" smtClean="0"/>
              <a:t>fair</a:t>
            </a:r>
            <a:r>
              <a:rPr lang="fr-CA" dirty="0" smtClean="0"/>
              <a:t> »</a:t>
            </a:r>
          </a:p>
          <a:p>
            <a:r>
              <a:rPr lang="fr-CA" dirty="0" smtClean="0"/>
              <a:t>4% de 1996 à 1998</a:t>
            </a:r>
          </a:p>
          <a:p>
            <a:endParaRPr lang="fr-CA" dirty="0"/>
          </a:p>
          <a:p>
            <a:r>
              <a:rPr lang="fr-CA" dirty="0" smtClean="0"/>
              <a:t>Pour mauvaise santé:</a:t>
            </a:r>
          </a:p>
          <a:p>
            <a:r>
              <a:rPr lang="fr-CA" dirty="0" smtClean="0"/>
              <a:t>10%</a:t>
            </a:r>
          </a:p>
          <a:p>
            <a:endParaRPr lang="fr-CA" dirty="0"/>
          </a:p>
          <a:p>
            <a:r>
              <a:rPr lang="fr-CA" dirty="0" smtClean="0"/>
              <a:t>****</a:t>
            </a:r>
          </a:p>
          <a:p>
            <a:r>
              <a:rPr lang="fr-CA" dirty="0" smtClean="0"/>
              <a:t>Contredit </a:t>
            </a:r>
            <a:r>
              <a:rPr lang="fr-CA" dirty="0" err="1" smtClean="0"/>
              <a:t>Winkelmann</a:t>
            </a:r>
            <a:endParaRPr lang="fr-CA" dirty="0" smtClean="0"/>
          </a:p>
          <a:p>
            <a:endParaRPr lang="fr-CA" dirty="0" smtClean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en-CA" dirty="0"/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093976"/>
            <a:ext cx="7885453" cy="373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Femmes vs hommes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18" y="1728337"/>
            <a:ext cx="5578356" cy="40754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212" y="285446"/>
            <a:ext cx="3944710" cy="2885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175" y="3370415"/>
            <a:ext cx="4011747" cy="293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Par catégorie d’années d’éducation</a:t>
            </a:r>
            <a:br>
              <a:rPr lang="fr-CA" dirty="0" smtClean="0"/>
            </a:b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100" y="1631225"/>
            <a:ext cx="5813547" cy="423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408</Words>
  <Application>Microsoft Office PowerPoint</Application>
  <PresentationFormat>Personnalisé</PresentationFormat>
  <Paragraphs>121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Wood Type</vt:lpstr>
      <vt:lpstr>Réforme système santé en Allemagne- ticket modérateur</vt:lpstr>
      <vt:lpstr>Introduction</vt:lpstr>
      <vt:lpstr>notre analyse</vt:lpstr>
      <vt:lpstr>Revues littéraires</vt:lpstr>
      <vt:lpstr>Réforme en Allemagne</vt:lpstr>
      <vt:lpstr>Données et statistiques descriptives</vt:lpstr>
      <vt:lpstr>Santé </vt:lpstr>
      <vt:lpstr>Femmes vs hommes</vt:lpstr>
      <vt:lpstr>Par catégorie d’années d’éducation </vt:lpstr>
      <vt:lpstr>Emploi vs sans emploi</vt:lpstr>
      <vt:lpstr>Régressions Linéaire et à effet fixes</vt:lpstr>
      <vt:lpstr>Présentation PowerPoint</vt:lpstr>
      <vt:lpstr>Tests joints d’année en année</vt:lpstr>
      <vt:lpstr>Groupes contrôlé par les 3 catégories</vt:lpstr>
      <vt:lpstr>Tests joints pour tendance emploi</vt:lpstr>
      <vt:lpstr>CONTEXTE QUÉBECOIS</vt:lpstr>
      <vt:lpstr>CONCLUSION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Réforme système santé en allemagne- ticket modérateur</dc:title>
  <dc:creator>Maricarmen</dc:creator>
  <cp:lastModifiedBy>Profil</cp:lastModifiedBy>
  <cp:revision>81</cp:revision>
  <dcterms:created xsi:type="dcterms:W3CDTF">2015-12-11T21:36:09Z</dcterms:created>
  <dcterms:modified xsi:type="dcterms:W3CDTF">2015-12-14T18:00:19Z</dcterms:modified>
</cp:coreProperties>
</file>