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Контрольная группа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Общая</c:v>
                </c:pt>
                <c:pt idx="1">
                  <c:v>Активного пользователя</c:v>
                </c:pt>
                <c:pt idx="2">
                  <c:v>Сегмента Математика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9.64</c:v>
                </c:pt>
                <c:pt idx="1">
                  <c:v>12.6</c:v>
                </c:pt>
                <c:pt idx="2">
                  <c:v>16.329999999999998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Тестовая группа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Общая</c:v>
                </c:pt>
                <c:pt idx="1">
                  <c:v>Активного пользователя</c:v>
                </c:pt>
                <c:pt idx="2">
                  <c:v>Сегмента Математика</c:v>
                </c:pt>
              </c:strCache>
            </c:strRef>
          </c:cat>
          <c:val>
            <c:numRef>
              <c:f>Лист1!$C$2:$C$4</c:f>
              <c:numCache>
                <c:formatCode>General</c:formatCode>
                <c:ptCount val="3"/>
                <c:pt idx="0">
                  <c:v>22.6</c:v>
                </c:pt>
                <c:pt idx="1">
                  <c:v>34.380000000000003</c:v>
                </c:pt>
                <c:pt idx="2">
                  <c:v>38.1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48079376"/>
        <c:axId val="348076632"/>
      </c:barChart>
      <c:catAx>
        <c:axId val="34807937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48076632"/>
        <c:crosses val="autoZero"/>
        <c:auto val="1"/>
        <c:lblAlgn val="ctr"/>
        <c:lblOffset val="100"/>
        <c:noMultiLvlLbl val="0"/>
      </c:catAx>
      <c:valAx>
        <c:axId val="348076632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348079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Контрольная группа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Лист1!$A$2:$A$3</c:f>
              <c:strCache>
                <c:ptCount val="2"/>
                <c:pt idx="0">
                  <c:v>Общий</c:v>
                </c:pt>
                <c:pt idx="1">
                  <c:v>Активного пользователя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356506</c:v>
                </c:pt>
                <c:pt idx="1">
                  <c:v>451654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Тестовая группа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Лист1!$A$2:$A$3</c:f>
              <c:strCache>
                <c:ptCount val="2"/>
                <c:pt idx="0">
                  <c:v>Общий</c:v>
                </c:pt>
                <c:pt idx="1">
                  <c:v>Активного пользователя</c:v>
                </c:pt>
              </c:strCache>
            </c:strRef>
          </c:cat>
          <c:val>
            <c:numRef>
              <c:f>Лист1!$C$2:$C$3</c:f>
              <c:numCache>
                <c:formatCode>General</c:formatCode>
                <c:ptCount val="2"/>
                <c:pt idx="0">
                  <c:v>1080903</c:v>
                </c:pt>
                <c:pt idx="1">
                  <c:v>1589219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48077808"/>
        <c:axId val="348078200"/>
      </c:barChart>
      <c:catAx>
        <c:axId val="34807780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48078200"/>
        <c:crosses val="autoZero"/>
        <c:auto val="1"/>
        <c:lblAlgn val="ctr"/>
        <c:lblOffset val="100"/>
        <c:noMultiLvlLbl val="0"/>
      </c:catAx>
      <c:valAx>
        <c:axId val="34807820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348077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Контрольная группа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Общая</c:v>
                </c:pt>
                <c:pt idx="1">
                  <c:v>Активного пользователя</c:v>
                </c:pt>
                <c:pt idx="2">
                  <c:v>Сегмента Математика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9.64</c:v>
                </c:pt>
                <c:pt idx="1">
                  <c:v>12.6</c:v>
                </c:pt>
                <c:pt idx="2">
                  <c:v>16.329999999999998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Тестовая группа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Общая</c:v>
                </c:pt>
                <c:pt idx="1">
                  <c:v>Активного пользователя</c:v>
                </c:pt>
                <c:pt idx="2">
                  <c:v>Сегмента Математика</c:v>
                </c:pt>
              </c:strCache>
            </c:strRef>
          </c:cat>
          <c:val>
            <c:numRef>
              <c:f>Лист1!$C$2:$C$4</c:f>
              <c:numCache>
                <c:formatCode>General</c:formatCode>
                <c:ptCount val="3"/>
                <c:pt idx="0">
                  <c:v>22.6</c:v>
                </c:pt>
                <c:pt idx="1">
                  <c:v>34.380000000000003</c:v>
                </c:pt>
                <c:pt idx="2">
                  <c:v>38.1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50347856"/>
        <c:axId val="450343544"/>
      </c:barChart>
      <c:catAx>
        <c:axId val="45034785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pPr>
            <a:endParaRPr lang="ru-RU"/>
          </a:p>
        </c:txPr>
        <c:crossAx val="450343544"/>
        <c:crosses val="autoZero"/>
        <c:auto val="1"/>
        <c:lblAlgn val="ctr"/>
        <c:lblOffset val="100"/>
        <c:noMultiLvlLbl val="0"/>
      </c:catAx>
      <c:valAx>
        <c:axId val="450343544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450347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latin typeface="Garamond" panose="02020404030301010803" pitchFamily="18" charset="0"/>
        </a:defRPr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Контрольная группа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Лист1!$A$2:$A$3</c:f>
              <c:strCache>
                <c:ptCount val="2"/>
                <c:pt idx="0">
                  <c:v>Общий</c:v>
                </c:pt>
                <c:pt idx="1">
                  <c:v>Активного пользователя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356506</c:v>
                </c:pt>
                <c:pt idx="1">
                  <c:v>451654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Тестовая группа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Лист1!$A$2:$A$3</c:f>
              <c:strCache>
                <c:ptCount val="2"/>
                <c:pt idx="0">
                  <c:v>Общий</c:v>
                </c:pt>
                <c:pt idx="1">
                  <c:v>Активного пользователя</c:v>
                </c:pt>
              </c:strCache>
            </c:strRef>
          </c:cat>
          <c:val>
            <c:numRef>
              <c:f>Лист1!$C$2:$C$3</c:f>
              <c:numCache>
                <c:formatCode>General</c:formatCode>
                <c:ptCount val="2"/>
                <c:pt idx="0">
                  <c:v>1080902</c:v>
                </c:pt>
                <c:pt idx="1">
                  <c:v>1589219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48804088"/>
        <c:axId val="448808400"/>
      </c:barChart>
      <c:catAx>
        <c:axId val="44880408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pPr>
            <a:endParaRPr lang="ru-RU"/>
          </a:p>
        </c:txPr>
        <c:crossAx val="448808400"/>
        <c:crosses val="autoZero"/>
        <c:auto val="1"/>
        <c:lblAlgn val="ctr"/>
        <c:lblOffset val="100"/>
        <c:noMultiLvlLbl val="0"/>
      </c:catAx>
      <c:valAx>
        <c:axId val="44880840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448804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latin typeface="Garamond" panose="02020404030301010803" pitchFamily="18" charset="0"/>
        </a:defRPr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03B7-B421-49D9-8AB2-C5116CD0BE59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1E927-B479-4BD6-B253-F545F9942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283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03B7-B421-49D9-8AB2-C5116CD0BE59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1E927-B479-4BD6-B253-F545F9942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178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03B7-B421-49D9-8AB2-C5116CD0BE59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1E927-B479-4BD6-B253-F545F9942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076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03B7-B421-49D9-8AB2-C5116CD0BE59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1E927-B479-4BD6-B253-F545F9942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49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03B7-B421-49D9-8AB2-C5116CD0BE59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1E927-B479-4BD6-B253-F545F9942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823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03B7-B421-49D9-8AB2-C5116CD0BE59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1E927-B479-4BD6-B253-F545F9942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113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03B7-B421-49D9-8AB2-C5116CD0BE59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1E927-B479-4BD6-B253-F545F9942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003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03B7-B421-49D9-8AB2-C5116CD0BE59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1E927-B479-4BD6-B253-F545F9942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5875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03B7-B421-49D9-8AB2-C5116CD0BE59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1E927-B479-4BD6-B253-F545F9942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304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03B7-B421-49D9-8AB2-C5116CD0BE59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1E927-B479-4BD6-B253-F545F9942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8569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03B7-B421-49D9-8AB2-C5116CD0BE59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1E927-B479-4BD6-B253-F545F9942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325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303B7-B421-49D9-8AB2-C5116CD0BE59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1E927-B479-4BD6-B253-F545F9942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256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Конверсии, %</a:t>
            </a:r>
            <a:endParaRPr lang="ru-RU" dirty="0"/>
          </a:p>
        </p:txBody>
      </p:sp>
      <p:graphicFrame>
        <p:nvGraphicFramePr>
          <p:cNvPr id="9" name="Объект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5203048"/>
              </p:ext>
            </p:extLst>
          </p:nvPr>
        </p:nvGraphicFramePr>
        <p:xfrm>
          <a:off x="2103120" y="1906905"/>
          <a:ext cx="781304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33588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ARPU</a:t>
            </a:r>
            <a:r>
              <a:rPr lang="ru-RU" dirty="0" smtClean="0"/>
              <a:t>, у.е.</a:t>
            </a:r>
            <a:endParaRPr lang="ru-RU" dirty="0"/>
          </a:p>
        </p:txBody>
      </p:sp>
      <p:graphicFrame>
        <p:nvGraphicFramePr>
          <p:cNvPr id="5" name="Объект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1341055"/>
              </p:ext>
            </p:extLst>
          </p:nvPr>
        </p:nvGraphicFramePr>
        <p:xfrm>
          <a:off x="2103120" y="1906905"/>
          <a:ext cx="781304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22334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4508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3088257"/>
            <a:ext cx="12192000" cy="5998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0" y="1837426"/>
            <a:ext cx="12192000" cy="12508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04210" y="543485"/>
            <a:ext cx="9144000" cy="2387600"/>
          </a:xfrm>
        </p:spPr>
        <p:txBody>
          <a:bodyPr/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Impact" panose="020B0806030902050204" pitchFamily="34" charset="0"/>
              </a:rPr>
              <a:t>Новый экран оплаты</a:t>
            </a:r>
            <a:endParaRPr lang="ru-RU" dirty="0">
              <a:solidFill>
                <a:schemeClr val="tx2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0210" y="3146512"/>
            <a:ext cx="12192000" cy="69874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Impact" panose="020B0806030902050204" pitchFamily="34" charset="0"/>
              </a:rPr>
              <a:t>А/В тест</a:t>
            </a:r>
            <a:endParaRPr lang="ru-RU" dirty="0">
              <a:solidFill>
                <a:schemeClr val="tx2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842" y="4137707"/>
            <a:ext cx="3483979" cy="24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43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580866"/>
            <a:ext cx="12192000" cy="894080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Impact" panose="020B0806030902050204" pitchFamily="34" charset="0"/>
              </a:rPr>
              <a:t>Усердные студенты</a:t>
            </a:r>
            <a:endParaRPr lang="ru-RU" dirty="0">
              <a:solidFill>
                <a:schemeClr val="tx2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1896" y="1825625"/>
            <a:ext cx="10748204" cy="4351338"/>
          </a:xfrm>
        </p:spPr>
        <p:txBody>
          <a:bodyPr>
            <a:normAutofit/>
          </a:bodyPr>
          <a:lstStyle/>
          <a:p>
            <a:pPr algn="just"/>
            <a:r>
              <a:rPr lang="ru-RU" sz="4000" dirty="0">
                <a:latin typeface="Garamond" panose="02020404030301010803" pitchFamily="18" charset="0"/>
              </a:rPr>
              <a:t>136 студентов</a:t>
            </a:r>
          </a:p>
          <a:p>
            <a:pPr algn="just"/>
            <a:r>
              <a:rPr lang="ru-RU" sz="4000" dirty="0">
                <a:latin typeface="Garamond" panose="02020404030301010803" pitchFamily="18" charset="0"/>
              </a:rPr>
              <a:t>В этом месяце</a:t>
            </a:r>
          </a:p>
          <a:p>
            <a:pPr algn="just"/>
            <a:r>
              <a:rPr lang="ru-RU" sz="4000" dirty="0">
                <a:latin typeface="Garamond" panose="02020404030301010803" pitchFamily="18" charset="0"/>
              </a:rPr>
              <a:t>Сделали 20 задач и больше</a:t>
            </a:r>
          </a:p>
        </p:txBody>
      </p:sp>
    </p:spTree>
    <p:extLst>
      <p:ext uri="{BB962C8B-B14F-4D97-AF65-F5344CB8AC3E}">
        <p14:creationId xmlns:p14="http://schemas.microsoft.com/office/powerpoint/2010/main" val="345667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580866"/>
            <a:ext cx="12192000" cy="894080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Impact" panose="020B0806030902050204" pitchFamily="34" charset="0"/>
              </a:rPr>
              <a:t>Конверси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Impact" panose="020B0806030902050204" pitchFamily="34" charset="0"/>
              </a:rPr>
              <a:t>и по группам, %</a:t>
            </a:r>
            <a:endParaRPr lang="ru-RU" dirty="0">
              <a:solidFill>
                <a:schemeClr val="tx2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aphicFrame>
        <p:nvGraphicFramePr>
          <p:cNvPr id="8" name="Объект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3692149"/>
              </p:ext>
            </p:extLst>
          </p:nvPr>
        </p:nvGraphicFramePr>
        <p:xfrm>
          <a:off x="838200" y="190690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0936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580866"/>
            <a:ext cx="12192000" cy="894080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Impact" panose="020B0806030902050204" pitchFamily="34" charset="0"/>
              </a:rPr>
              <a:t>ARPU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Impact" panose="020B0806030902050204" pitchFamily="34" charset="0"/>
              </a:rPr>
              <a:t> по группам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Impact" panose="020B0806030902050204" pitchFamily="34" charset="0"/>
              </a:rPr>
              <a:t>,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  <a:latin typeface="Impact" panose="020B0806030902050204" pitchFamily="34" charset="0"/>
              </a:rPr>
              <a:t>у.е</a:t>
            </a:r>
            <a:endParaRPr lang="ru-RU" dirty="0">
              <a:solidFill>
                <a:schemeClr val="tx2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aphicFrame>
        <p:nvGraphicFramePr>
          <p:cNvPr id="8" name="Объект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4386514"/>
              </p:ext>
            </p:extLst>
          </p:nvPr>
        </p:nvGraphicFramePr>
        <p:xfrm>
          <a:off x="994611" y="1906905"/>
          <a:ext cx="10359189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3449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580866"/>
            <a:ext cx="12192000" cy="894080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Impact" panose="020B0806030902050204" pitchFamily="34" charset="0"/>
              </a:rPr>
              <a:t>Выводы</a:t>
            </a:r>
            <a:endParaRPr lang="ru-RU" dirty="0">
              <a:solidFill>
                <a:schemeClr val="tx2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1653" y="1854679"/>
            <a:ext cx="959257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Garamond" panose="02020404030301010803" pitchFamily="18" charset="0"/>
              </a:rPr>
              <a:t>Новый экран оплаты  привел к:</a:t>
            </a:r>
          </a:p>
          <a:p>
            <a:endParaRPr lang="ru-RU" dirty="0">
              <a:latin typeface="Garamond" panose="02020404030301010803" pitchFamily="18" charset="0"/>
            </a:endParaRPr>
          </a:p>
          <a:p>
            <a:r>
              <a:rPr lang="ru-RU" dirty="0" smtClean="0">
                <a:latin typeface="Garamond" panose="02020404030301010803" pitchFamily="18" charset="0"/>
              </a:rPr>
              <a:t>Увеличению общей конверсии</a:t>
            </a:r>
          </a:p>
          <a:p>
            <a:r>
              <a:rPr lang="ru-RU" dirty="0" smtClean="0">
                <a:latin typeface="Garamond" panose="02020404030301010803" pitchFamily="18" charset="0"/>
              </a:rPr>
              <a:t>Увеличению </a:t>
            </a:r>
            <a:r>
              <a:rPr lang="ru-RU" dirty="0">
                <a:latin typeface="Garamond" panose="02020404030301010803" pitchFamily="18" charset="0"/>
              </a:rPr>
              <a:t>конверсии </a:t>
            </a:r>
            <a:r>
              <a:rPr lang="ru-RU" dirty="0" smtClean="0">
                <a:latin typeface="Garamond" panose="02020404030301010803" pitchFamily="18" charset="0"/>
              </a:rPr>
              <a:t>активных пользователей</a:t>
            </a:r>
          </a:p>
          <a:p>
            <a:r>
              <a:rPr lang="ru-RU" dirty="0">
                <a:latin typeface="Garamond" panose="02020404030301010803" pitchFamily="18" charset="0"/>
              </a:rPr>
              <a:t>Увеличению </a:t>
            </a:r>
            <a:r>
              <a:rPr lang="ru-RU" dirty="0" smtClean="0">
                <a:latin typeface="Garamond" panose="02020404030301010803" pitchFamily="18" charset="0"/>
              </a:rPr>
              <a:t>конверсии сегмента «Математика»</a:t>
            </a:r>
          </a:p>
          <a:p>
            <a:r>
              <a:rPr lang="ru-RU" dirty="0" smtClean="0">
                <a:latin typeface="Garamond" panose="02020404030301010803" pitchFamily="18" charset="0"/>
              </a:rPr>
              <a:t>Увеличению общего </a:t>
            </a:r>
            <a:r>
              <a:rPr lang="en-US" dirty="0" smtClean="0">
                <a:latin typeface="Garamond" panose="02020404030301010803" pitchFamily="18" charset="0"/>
              </a:rPr>
              <a:t>ARPU </a:t>
            </a:r>
            <a:endParaRPr lang="ru-RU" dirty="0" smtClean="0">
              <a:latin typeface="Garamond" panose="02020404030301010803" pitchFamily="18" charset="0"/>
            </a:endParaRPr>
          </a:p>
          <a:p>
            <a:r>
              <a:rPr lang="ru-RU" dirty="0" smtClean="0">
                <a:latin typeface="Garamond" panose="02020404030301010803" pitchFamily="18" charset="0"/>
              </a:rPr>
              <a:t>Увеличению </a:t>
            </a:r>
            <a:r>
              <a:rPr lang="en-US" dirty="0">
                <a:latin typeface="Garamond" panose="02020404030301010803" pitchFamily="18" charset="0"/>
              </a:rPr>
              <a:t>ARPU </a:t>
            </a:r>
            <a:r>
              <a:rPr lang="ru-RU" dirty="0" smtClean="0">
                <a:latin typeface="Garamond" panose="02020404030301010803" pitchFamily="18" charset="0"/>
              </a:rPr>
              <a:t>активных пользователей</a:t>
            </a:r>
          </a:p>
          <a:p>
            <a:endParaRPr lang="ru-RU" dirty="0">
              <a:latin typeface="Garamond" panose="02020404030301010803" pitchFamily="18" charset="0"/>
            </a:endParaRPr>
          </a:p>
          <a:p>
            <a:r>
              <a:rPr lang="ru-RU" dirty="0" smtClean="0">
                <a:latin typeface="Garamond" panose="02020404030301010803" pitchFamily="18" charset="0"/>
              </a:rPr>
              <a:t>Необходимо посчитать юнит-экономику и в случае превышения доходов над расходами можно вводить новый </a:t>
            </a:r>
            <a:r>
              <a:rPr lang="ru-RU" smtClean="0">
                <a:latin typeface="Garamond" panose="02020404030301010803" pitchFamily="18" charset="0"/>
              </a:rPr>
              <a:t>экран оплаты</a:t>
            </a:r>
            <a:endParaRPr lang="ru-RU" dirty="0">
              <a:latin typeface="Garamond" panose="02020404030301010803" pitchFamily="18" charset="0"/>
            </a:endParaRPr>
          </a:p>
          <a:p>
            <a:endParaRPr lang="ru-RU" dirty="0">
              <a:latin typeface="Garamond" panose="02020404030301010803" pitchFamily="18" charset="0"/>
            </a:endParaRPr>
          </a:p>
          <a:p>
            <a:endParaRPr lang="ru-RU" dirty="0">
              <a:latin typeface="Garamond" panose="02020404030301010803" pitchFamily="18" charset="0"/>
            </a:endParaRPr>
          </a:p>
          <a:p>
            <a:r>
              <a:rPr lang="ru-RU" dirty="0" smtClean="0">
                <a:latin typeface="Garamond" panose="02020404030301010803" pitchFamily="18" charset="0"/>
              </a:rPr>
              <a:t> </a:t>
            </a:r>
            <a:endParaRPr lang="ru-RU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45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77</Words>
  <Application>Microsoft Office PowerPoint</Application>
  <PresentationFormat>Широкоэкранный</PresentationFormat>
  <Paragraphs>23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Garamond</vt:lpstr>
      <vt:lpstr>Impact</vt:lpstr>
      <vt:lpstr>Тема Office</vt:lpstr>
      <vt:lpstr>Конверсии, %</vt:lpstr>
      <vt:lpstr>ARPU, у.е.</vt:lpstr>
      <vt:lpstr>Презентация PowerPoint</vt:lpstr>
      <vt:lpstr>Новый экран оплаты</vt:lpstr>
      <vt:lpstr>Усердные студенты</vt:lpstr>
      <vt:lpstr>Конверсии по группам, %</vt:lpstr>
      <vt:lpstr>ARPU по группам, у.е</vt:lpstr>
      <vt:lpstr>Выводы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Учетная запись Майкрософт</cp:lastModifiedBy>
  <cp:revision>11</cp:revision>
  <dcterms:created xsi:type="dcterms:W3CDTF">2023-04-29T13:00:42Z</dcterms:created>
  <dcterms:modified xsi:type="dcterms:W3CDTF">2023-05-02T16:26:25Z</dcterms:modified>
</cp:coreProperties>
</file>