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Группа 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5.07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Группа 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4.62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303000"/>
        <c:axId val="452870640"/>
      </c:barChart>
      <c:catAx>
        <c:axId val="451303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2870640"/>
        <c:crosses val="autoZero"/>
        <c:auto val="1"/>
        <c:lblAlgn val="ctr"/>
        <c:lblOffset val="100"/>
        <c:noMultiLvlLbl val="0"/>
      </c:catAx>
      <c:valAx>
        <c:axId val="452870640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51303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Группа 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933.6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Группа 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1257.9000000000001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870248"/>
        <c:axId val="452873776"/>
      </c:barChart>
      <c:catAx>
        <c:axId val="452870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2873776"/>
        <c:crosses val="autoZero"/>
        <c:auto val="1"/>
        <c:lblAlgn val="ctr"/>
        <c:lblOffset val="100"/>
        <c:noMultiLvlLbl val="0"/>
      </c:catAx>
      <c:valAx>
        <c:axId val="452873776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52870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aramond" panose="02020404030301010803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9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2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1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9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14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71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8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10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4939-C167-4916-BC2B-3F270BA7A69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E8ED-7345-48CB-AD37-08FDCFC4D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088257"/>
            <a:ext cx="12192000" cy="599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837426"/>
            <a:ext cx="12192000" cy="1250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210" y="543485"/>
            <a:ext cx="9144000" cy="23876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Новая механика оплаты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210" y="3146512"/>
            <a:ext cx="12192000" cy="69874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А/В тест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42" y="4137707"/>
            <a:ext cx="3483979" cy="24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80866"/>
            <a:ext cx="12192000" cy="8940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Конверсия новой и старой механики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97310" y="1825625"/>
            <a:ext cx="4872789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200" dirty="0">
                <a:latin typeface="Garamond" panose="02020404030301010803" pitchFamily="18" charset="0"/>
              </a:rPr>
              <a:t>Цифры конверсии</a:t>
            </a:r>
          </a:p>
          <a:p>
            <a:pPr algn="just"/>
            <a:r>
              <a:rPr lang="ru-RU" sz="3200" dirty="0">
                <a:latin typeface="Garamond" panose="02020404030301010803" pitchFamily="18" charset="0"/>
              </a:rPr>
              <a:t>Группа А – (78 из 1538)</a:t>
            </a:r>
          </a:p>
          <a:p>
            <a:pPr algn="just"/>
            <a:r>
              <a:rPr lang="ru-RU" sz="3200" dirty="0">
                <a:latin typeface="Garamond" panose="02020404030301010803" pitchFamily="18" charset="0"/>
              </a:rPr>
              <a:t>Группа В –  (314 из 6803)</a:t>
            </a:r>
          </a:p>
          <a:p>
            <a:pPr algn="just"/>
            <a:endParaRPr lang="ru-RU" sz="3200" dirty="0">
              <a:latin typeface="Garamond" panose="02020404030301010803" pitchFamily="18" charset="0"/>
            </a:endParaRPr>
          </a:p>
          <a:p>
            <a:pPr algn="just"/>
            <a:r>
              <a:rPr lang="ru-RU" sz="3200" dirty="0">
                <a:latin typeface="Garamond" panose="02020404030301010803" pitchFamily="18" charset="0"/>
              </a:rPr>
              <a:t>Новая механика </a:t>
            </a:r>
            <a:r>
              <a:rPr lang="ru-RU" sz="3200" dirty="0" smtClean="0">
                <a:latin typeface="Garamond" panose="02020404030301010803" pitchFamily="18" charset="0"/>
              </a:rPr>
              <a:t>положительно не повлияла на </a:t>
            </a:r>
            <a:r>
              <a:rPr lang="ru-RU" sz="3200" dirty="0">
                <a:latin typeface="Garamond" panose="02020404030301010803" pitchFamily="18" charset="0"/>
              </a:rPr>
              <a:t>конверсию активного пользователя в </a:t>
            </a:r>
            <a:r>
              <a:rPr lang="ru-RU" sz="3200" dirty="0" smtClean="0">
                <a:latin typeface="Garamond" panose="02020404030301010803" pitchFamily="18" charset="0"/>
              </a:rPr>
              <a:t>покупателя (</a:t>
            </a:r>
            <a:r>
              <a:rPr lang="ru-RU" sz="3200" dirty="0" err="1" smtClean="0">
                <a:latin typeface="Garamond" panose="02020404030301010803" pitchFamily="18" charset="0"/>
              </a:rPr>
              <a:t>статзначимых</a:t>
            </a:r>
            <a:r>
              <a:rPr lang="ru-RU" sz="3200" dirty="0" smtClean="0">
                <a:latin typeface="Garamond" panose="02020404030301010803" pitchFamily="18" charset="0"/>
              </a:rPr>
              <a:t> различий нет)</a:t>
            </a:r>
            <a:endParaRPr lang="ru-RU" sz="3200" dirty="0">
              <a:latin typeface="Garamond" panose="02020404030301010803" pitchFamily="18" charset="0"/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790168622"/>
              </p:ext>
            </p:extLst>
          </p:nvPr>
        </p:nvGraphicFramePr>
        <p:xfrm>
          <a:off x="1023668" y="1577430"/>
          <a:ext cx="4692770" cy="455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80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80866"/>
            <a:ext cx="12192000" cy="8940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Размеры и частота платежей по группам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6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3" y="1903263"/>
            <a:ext cx="7061085" cy="4351338"/>
          </a:xfrm>
        </p:spPr>
      </p:pic>
      <p:sp>
        <p:nvSpPr>
          <p:cNvPr id="8" name="TextBox 7"/>
          <p:cNvSpPr txBox="1"/>
          <p:nvPr/>
        </p:nvSpPr>
        <p:spPr>
          <a:xfrm>
            <a:off x="8212347" y="2139351"/>
            <a:ext cx="2950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Garamond" panose="02020404030301010803" pitchFamily="18" charset="0"/>
              </a:rPr>
              <a:t>Новая </a:t>
            </a:r>
            <a:r>
              <a:rPr lang="ru-RU" sz="2800" dirty="0" smtClean="0">
                <a:latin typeface="Garamond" panose="02020404030301010803" pitchFamily="18" charset="0"/>
              </a:rPr>
              <a:t>механика </a:t>
            </a:r>
            <a:r>
              <a:rPr lang="ru-RU" sz="2800" dirty="0" smtClean="0">
                <a:latin typeface="Garamond" panose="02020404030301010803" pitchFamily="18" charset="0"/>
              </a:rPr>
              <a:t>создала 2</a:t>
            </a:r>
            <a:r>
              <a:rPr lang="ru-RU" sz="2800" dirty="0" smtClean="0">
                <a:latin typeface="Garamond" panose="02020404030301010803" pitchFamily="18" charset="0"/>
              </a:rPr>
              <a:t> </a:t>
            </a:r>
            <a:r>
              <a:rPr lang="ru-RU" sz="2800" dirty="0" smtClean="0">
                <a:latin typeface="Garamond" panose="02020404030301010803" pitchFamily="18" charset="0"/>
              </a:rPr>
              <a:t>моды на оплату услуг (возможно 2 сегмента клиентов) и...</a:t>
            </a:r>
            <a:endParaRPr lang="ru-RU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80866"/>
            <a:ext cx="12192000" cy="8940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ARPPU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377239646"/>
              </p:ext>
            </p:extLst>
          </p:nvPr>
        </p:nvGraphicFramePr>
        <p:xfrm>
          <a:off x="1023668" y="1585755"/>
          <a:ext cx="4692770" cy="455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290099" y="1690688"/>
            <a:ext cx="4518804" cy="4351338"/>
          </a:xfrm>
        </p:spPr>
        <p:txBody>
          <a:bodyPr/>
          <a:lstStyle/>
          <a:p>
            <a:pPr algn="just"/>
            <a:r>
              <a:rPr lang="ru-RU" dirty="0" smtClean="0">
                <a:latin typeface="Garamond" panose="02020404030301010803" pitchFamily="18" charset="0"/>
              </a:rPr>
              <a:t>Новая </a:t>
            </a:r>
            <a:r>
              <a:rPr lang="ru-RU" dirty="0" smtClean="0">
                <a:latin typeface="Garamond" panose="02020404030301010803" pitchFamily="18" charset="0"/>
              </a:rPr>
              <a:t>механика значительно </a:t>
            </a:r>
            <a:r>
              <a:rPr lang="ru-RU" dirty="0" smtClean="0">
                <a:latin typeface="Garamond" panose="02020404030301010803" pitchFamily="18" charset="0"/>
              </a:rPr>
              <a:t>увеличила средний чек на 1 активного пользователя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80866"/>
            <a:ext cx="12192000" cy="8940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Выводы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8158" cy="435133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Garamond" panose="02020404030301010803" pitchFamily="18" charset="0"/>
              </a:rPr>
              <a:t>1) Эксперимент показал неоднозначные результаты: </a:t>
            </a:r>
            <a:r>
              <a:rPr lang="ru-RU" sz="3200" dirty="0" smtClean="0">
                <a:latin typeface="Garamond" panose="02020404030301010803" pitchFamily="18" charset="0"/>
              </a:rPr>
              <a:t>не привел </a:t>
            </a:r>
            <a:r>
              <a:rPr lang="ru-RU" sz="3200" dirty="0">
                <a:latin typeface="Garamond" panose="02020404030301010803" pitchFamily="18" charset="0"/>
              </a:rPr>
              <a:t>к </a:t>
            </a:r>
            <a:r>
              <a:rPr lang="ru-RU" sz="3200" dirty="0" smtClean="0">
                <a:latin typeface="Garamond" panose="02020404030301010803" pitchFamily="18" charset="0"/>
              </a:rPr>
              <a:t>увеличению </a:t>
            </a:r>
            <a:r>
              <a:rPr lang="ru-RU" sz="3200" dirty="0">
                <a:latin typeface="Garamond" panose="02020404030301010803" pitchFamily="18" charset="0"/>
              </a:rPr>
              <a:t>конверсии (CR), но увеличил средний доход с платящего пользователя (ARPPU</a:t>
            </a:r>
            <a:r>
              <a:rPr lang="ru-RU" sz="3200" dirty="0" smtClean="0">
                <a:latin typeface="Garamond" panose="02020404030301010803" pitchFamily="18" charset="0"/>
              </a:rPr>
              <a:t>)</a:t>
            </a:r>
            <a:endParaRPr lang="ru-RU" sz="3200" dirty="0">
              <a:latin typeface="Garamond" panose="02020404030301010803" pitchFamily="18" charset="0"/>
            </a:endParaRPr>
          </a:p>
          <a:p>
            <a:pPr algn="just"/>
            <a:r>
              <a:rPr lang="ru-RU" sz="3200" dirty="0">
                <a:latin typeface="Garamond" panose="02020404030301010803" pitchFamily="18" charset="0"/>
              </a:rPr>
              <a:t>2) Новая механика оплаты генерирует больше средних </a:t>
            </a:r>
            <a:r>
              <a:rPr lang="ru-RU" sz="3200" dirty="0" smtClean="0">
                <a:latin typeface="Garamond" panose="02020404030301010803" pitchFamily="18" charset="0"/>
              </a:rPr>
              <a:t>чеков</a:t>
            </a:r>
            <a:r>
              <a:rPr lang="ru-RU" sz="3200" dirty="0">
                <a:latin typeface="Garamond" panose="02020404030301010803" pitchFamily="18" charset="0"/>
              </a:rPr>
              <a:t>, меньше - маленьких, по сравнению с контрольной группой. Средний чек в группе А - 1257 у.е., в группе В - 933 у.е.</a:t>
            </a:r>
          </a:p>
          <a:p>
            <a:pPr algn="just"/>
            <a:r>
              <a:rPr lang="ru-RU" sz="3200" dirty="0">
                <a:latin typeface="Garamond" panose="02020404030301010803" pitchFamily="18" charset="0"/>
              </a:rPr>
              <a:t>3) Необходимо </a:t>
            </a:r>
            <a:r>
              <a:rPr lang="ru-RU" sz="3200" dirty="0" smtClean="0">
                <a:latin typeface="Garamond" panose="02020404030301010803" pitchFamily="18" charset="0"/>
              </a:rPr>
              <a:t>рассчитать </a:t>
            </a:r>
            <a:r>
              <a:rPr lang="ru-RU" sz="3200" dirty="0">
                <a:latin typeface="Garamond" panose="02020404030301010803" pitchFamily="18" charset="0"/>
              </a:rPr>
              <a:t>юнит-экономику и после этого принять решение о переходе на новую систему оплаты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ru-RU" sz="32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155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Impact</vt:lpstr>
      <vt:lpstr>Тема Office</vt:lpstr>
      <vt:lpstr>Новая механика оплаты</vt:lpstr>
      <vt:lpstr>Конверсия новой и старой механики</vt:lpstr>
      <vt:lpstr>Размеры и частота платежей по группам</vt:lpstr>
      <vt:lpstr>ARPPU</vt:lpstr>
      <vt:lpstr>Выводы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повысить прибыль?</dc:title>
  <dc:creator>Учетная запись Майкрософт</dc:creator>
  <cp:lastModifiedBy>Учетная запись Майкрософт</cp:lastModifiedBy>
  <cp:revision>15</cp:revision>
  <dcterms:created xsi:type="dcterms:W3CDTF">2023-04-03T17:19:40Z</dcterms:created>
  <dcterms:modified xsi:type="dcterms:W3CDTF">2023-05-02T15:57:19Z</dcterms:modified>
</cp:coreProperties>
</file>