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Economica-italic.fntdata"/><Relationship Id="rId6" Type="http://schemas.openxmlformats.org/officeDocument/2006/relationships/slide" Target="slides/slide2.xml"/><Relationship Id="rId18" Type="http://schemas.openxmlformats.org/officeDocument/2006/relationships/font" Target="fonts/Economic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Economica"/>
                <a:ea typeface="Economica"/>
                <a:cs typeface="Economica"/>
                <a:sym typeface="Economica"/>
              </a:defRPr>
            </a:lvl1pPr>
            <a:lvl2pPr lvl="1" algn="r">
              <a:spcBef>
                <a:spcPts val="0"/>
              </a:spcBef>
              <a:buNone/>
              <a:defRPr sz="1000">
                <a:solidFill>
                  <a:schemeClr val="dk1"/>
                </a:solidFill>
                <a:latin typeface="Economica"/>
                <a:ea typeface="Economica"/>
                <a:cs typeface="Economica"/>
                <a:sym typeface="Economica"/>
              </a:defRPr>
            </a:lvl2pPr>
            <a:lvl3pPr lvl="2" algn="r">
              <a:spcBef>
                <a:spcPts val="0"/>
              </a:spcBef>
              <a:buNone/>
              <a:defRPr sz="1000">
                <a:solidFill>
                  <a:schemeClr val="dk1"/>
                </a:solidFill>
                <a:latin typeface="Economica"/>
                <a:ea typeface="Economica"/>
                <a:cs typeface="Economica"/>
                <a:sym typeface="Economica"/>
              </a:defRPr>
            </a:lvl3pPr>
            <a:lvl4pPr lvl="3" algn="r">
              <a:spcBef>
                <a:spcPts val="0"/>
              </a:spcBef>
              <a:buNone/>
              <a:defRPr sz="1000">
                <a:solidFill>
                  <a:schemeClr val="dk1"/>
                </a:solidFill>
                <a:latin typeface="Economica"/>
                <a:ea typeface="Economica"/>
                <a:cs typeface="Economica"/>
                <a:sym typeface="Economica"/>
              </a:defRPr>
            </a:lvl4pPr>
            <a:lvl5pPr lvl="4" algn="r">
              <a:spcBef>
                <a:spcPts val="0"/>
              </a:spcBef>
              <a:buNone/>
              <a:defRPr sz="1000">
                <a:solidFill>
                  <a:schemeClr val="dk1"/>
                </a:solidFill>
                <a:latin typeface="Economica"/>
                <a:ea typeface="Economica"/>
                <a:cs typeface="Economica"/>
                <a:sym typeface="Economica"/>
              </a:defRPr>
            </a:lvl5pPr>
            <a:lvl6pPr lvl="5" algn="r">
              <a:spcBef>
                <a:spcPts val="0"/>
              </a:spcBef>
              <a:buNone/>
              <a:defRPr sz="1000">
                <a:solidFill>
                  <a:schemeClr val="dk1"/>
                </a:solidFill>
                <a:latin typeface="Economica"/>
                <a:ea typeface="Economica"/>
                <a:cs typeface="Economica"/>
                <a:sym typeface="Economica"/>
              </a:defRPr>
            </a:lvl6pPr>
            <a:lvl7pPr lvl="6" algn="r">
              <a:spcBef>
                <a:spcPts val="0"/>
              </a:spcBef>
              <a:buNone/>
              <a:defRPr sz="1000">
                <a:solidFill>
                  <a:schemeClr val="dk1"/>
                </a:solidFill>
                <a:latin typeface="Economica"/>
                <a:ea typeface="Economica"/>
                <a:cs typeface="Economica"/>
                <a:sym typeface="Economica"/>
              </a:defRPr>
            </a:lvl7pPr>
            <a:lvl8pPr lvl="7" algn="r">
              <a:spcBef>
                <a:spcPts val="0"/>
              </a:spcBef>
              <a:buNone/>
              <a:defRPr sz="1000">
                <a:solidFill>
                  <a:schemeClr val="dk1"/>
                </a:solidFill>
                <a:latin typeface="Economica"/>
                <a:ea typeface="Economica"/>
                <a:cs typeface="Economica"/>
                <a:sym typeface="Economica"/>
              </a:defRPr>
            </a:lvl8pPr>
            <a:lvl9pPr lvl="8" algn="r">
              <a:spcBef>
                <a:spcPts val="0"/>
              </a:spcBef>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Package Principles</a:t>
            </a:r>
            <a:endParaRPr/>
          </a:p>
        </p:txBody>
      </p:sp>
      <p:sp>
        <p:nvSpPr>
          <p:cNvPr id="63" name="Shape 6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Principles of Object Oriented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t>The Stable Dependency Principle (SDP)</a:t>
            </a:r>
            <a:endParaRPr sz="4800"/>
          </a:p>
        </p:txBody>
      </p:sp>
      <p:sp>
        <p:nvSpPr>
          <p:cNvPr id="116" name="Shape 1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dependencies between packages should be in the direction of the stability of the packages. A package should only depend upon packages that are more stable than it is. </a:t>
            </a:r>
            <a:endParaRPr/>
          </a:p>
          <a:p>
            <a:pPr indent="0" lvl="0" marL="0">
              <a:spcBef>
                <a:spcPts val="1600"/>
              </a:spcBef>
              <a:spcAft>
                <a:spcPts val="0"/>
              </a:spcAft>
              <a:buClr>
                <a:schemeClr val="dk1"/>
              </a:buClr>
              <a:buSzPts val="1100"/>
              <a:buFont typeface="Arial"/>
              <a:buNone/>
            </a:pPr>
            <a:r>
              <a:rPr lang="en-GB"/>
              <a:t>"Stable" roughly means "hard to change", whereas "instable" means "easy to change". </a:t>
            </a:r>
            <a:endParaRPr/>
          </a:p>
          <a:p>
            <a:pPr indent="0" lvl="0" marL="0">
              <a:spcBef>
                <a:spcPts val="1600"/>
              </a:spcBef>
              <a:spcAft>
                <a:spcPts val="1600"/>
              </a:spcAft>
              <a:buNone/>
            </a:pPr>
            <a:r>
              <a:rPr lang="en-GB" sz="1400"/>
              <a:t>With those definitions, you don't want to maximize stability of all packages. You need instable packages, or your software cannot change easily. If you're doing your job well, the hard-to-change packages will be the ones you never need to change, and the easy-to-change packages will be the ones you have to change frequently. The principle is that no package should be dependent on packages that are more likely to change than it is.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t>The Stable Abstraction Principle (SAP)</a:t>
            </a:r>
            <a:endParaRPr sz="4800"/>
          </a:p>
        </p:txBody>
      </p:sp>
      <p:sp>
        <p:nvSpPr>
          <p:cNvPr id="122" name="Shape 1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Packages that are maximally stable should be maximally abstract. Unstable packages should be concrete. The abstractness of a package should be in proportion to its stability. </a:t>
            </a:r>
            <a:endParaRPr/>
          </a:p>
          <a:p>
            <a:pPr indent="0" lvl="0" marL="0">
              <a:spcBef>
                <a:spcPts val="1600"/>
              </a:spcBef>
              <a:spcAft>
                <a:spcPts val="0"/>
              </a:spcAft>
              <a:buNone/>
            </a:pPr>
            <a:r>
              <a:rPr lang="en-GB"/>
              <a:t>Measuring Abstraction: </a:t>
            </a:r>
            <a:endParaRPr/>
          </a:p>
          <a:p>
            <a:pPr indent="0" lvl="0" marL="0">
              <a:spcBef>
                <a:spcPts val="1600"/>
              </a:spcBef>
              <a:spcAft>
                <a:spcPts val="0"/>
              </a:spcAft>
              <a:buNone/>
            </a:pPr>
            <a:r>
              <a:rPr lang="en-GB"/>
              <a:t>The A metric is a measure of the abstractness of a package. Its value is simply the ratio of abstract classes in a package to the total number of classes in the package.</a:t>
            </a:r>
            <a:endParaRPr/>
          </a:p>
          <a:p>
            <a:pPr indent="0" lvl="0" marL="0">
              <a:spcBef>
                <a:spcPts val="1600"/>
              </a:spcBef>
              <a:spcAft>
                <a:spcPts val="0"/>
              </a:spcAft>
              <a:buClr>
                <a:schemeClr val="dk1"/>
              </a:buClr>
              <a:buSzPts val="1100"/>
              <a:buFont typeface="Arial"/>
              <a:buNone/>
            </a:pPr>
            <a:r>
              <a:rPr lang="en-GB"/>
              <a:t>A = abstractClasses / totalClasses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GB"/>
              <a:t>SPASIBO ZA VNIMANIE</a:t>
            </a:r>
            <a:endParaRPr/>
          </a:p>
        </p:txBody>
      </p:sp>
      <p:sp>
        <p:nvSpPr>
          <p:cNvPr id="128" name="Shape 1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GB"/>
              <a:t>What is package principles? </a:t>
            </a:r>
            <a:endParaRPr/>
          </a:p>
        </p:txBody>
      </p:sp>
      <p:sp>
        <p:nvSpPr>
          <p:cNvPr id="69" name="Shape 69"/>
          <p:cNvSpPr txBox="1"/>
          <p:nvPr>
            <p:ph idx="1" type="body"/>
          </p:nvPr>
        </p:nvSpPr>
        <p:spPr>
          <a:xfrm>
            <a:off x="311700" y="1225225"/>
            <a:ext cx="8520600" cy="3354000"/>
          </a:xfrm>
          <a:prstGeom prst="rect">
            <a:avLst/>
          </a:prstGeom>
          <a:solidFill>
            <a:srgbClr val="FFFFFF"/>
          </a:solidFill>
        </p:spPr>
        <p:txBody>
          <a:bodyPr anchorCtr="0" anchor="t" bIns="91425" lIns="91425" spcFirstLastPara="1" rIns="91425" wrap="square" tIns="91425">
            <a:noAutofit/>
          </a:bodyPr>
          <a:lstStyle/>
          <a:p>
            <a:pPr indent="0" lvl="0" marL="0">
              <a:spcBef>
                <a:spcPts val="0"/>
              </a:spcBef>
              <a:spcAft>
                <a:spcPts val="0"/>
              </a:spcAft>
              <a:buNone/>
            </a:pPr>
            <a:r>
              <a:rPr b="1" lang="en-GB">
                <a:solidFill>
                  <a:srgbClr val="222222"/>
                </a:solidFill>
              </a:rPr>
              <a:t>Package principles</a:t>
            </a:r>
            <a:r>
              <a:rPr lang="en-GB">
                <a:solidFill>
                  <a:srgbClr val="222222"/>
                </a:solidFill>
                <a:highlight>
                  <a:srgbClr val="FFFFFF"/>
                </a:highlight>
              </a:rPr>
              <a:t> are a way of organizing classes in larger systems to make them more organized and manageable. They help to understand, which classes should go into which packages – (package cohesion – ) and how these packages should relate with one another – (package coupling). </a:t>
            </a:r>
            <a:endParaRPr>
              <a:solidFill>
                <a:srgbClr val="222222"/>
              </a:solidFill>
              <a:highlight>
                <a:srgbClr val="FFFFFF"/>
              </a:highlight>
            </a:endParaRPr>
          </a:p>
          <a:p>
            <a:pPr indent="0" lvl="0" marL="0">
              <a:spcBef>
                <a:spcPts val="1600"/>
              </a:spcBef>
              <a:spcAft>
                <a:spcPts val="1600"/>
              </a:spcAft>
              <a:buNone/>
            </a:pPr>
            <a:r>
              <a:rPr b="1" lang="en-GB" sz="2400" u="sng">
                <a:highlight>
                  <a:srgbClr val="FFFFFF"/>
                </a:highlight>
              </a:rPr>
              <a:t>In this context a package is a binary deliverable like a .jar file, or a dll as opposed to a namespace like a java package or a C++ namespace.</a:t>
            </a:r>
            <a:endParaRPr b="1" sz="2400" u="sng">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Cohesion package principles</a:t>
            </a:r>
            <a:endParaRPr/>
          </a:p>
        </p:txBody>
      </p:sp>
      <p:sp>
        <p:nvSpPr>
          <p:cNvPr id="75" name="Shape 75"/>
          <p:cNvSpPr txBox="1"/>
          <p:nvPr>
            <p:ph idx="1" type="body"/>
          </p:nvPr>
        </p:nvSpPr>
        <p:spPr>
          <a:xfrm>
            <a:off x="311700" y="1225225"/>
            <a:ext cx="8520600" cy="36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to put inside package?</a:t>
            </a:r>
            <a:endParaRPr/>
          </a:p>
          <a:p>
            <a:pPr indent="-342900" lvl="0" marL="457200" rtl="0">
              <a:spcBef>
                <a:spcPts val="1600"/>
              </a:spcBef>
              <a:spcAft>
                <a:spcPts val="0"/>
              </a:spcAft>
              <a:buSzPts val="1800"/>
              <a:buChar char="●"/>
            </a:pPr>
            <a:r>
              <a:rPr lang="en-GB"/>
              <a:t>The Release Reuse </a:t>
            </a:r>
            <a:r>
              <a:rPr lang="en-GB"/>
              <a:t>Equivalency</a:t>
            </a:r>
            <a:r>
              <a:rPr lang="en-GB"/>
              <a:t> Principle (REP)</a:t>
            </a:r>
            <a:endParaRPr/>
          </a:p>
          <a:p>
            <a:pPr indent="457200" lvl="0" marL="0" rtl="0">
              <a:spcBef>
                <a:spcPts val="1600"/>
              </a:spcBef>
              <a:spcAft>
                <a:spcPts val="0"/>
              </a:spcAft>
              <a:buNone/>
            </a:pPr>
            <a:r>
              <a:rPr i="1" lang="en-GB"/>
              <a:t>The granule of reuse is the granule of release.</a:t>
            </a:r>
            <a:endParaRPr i="1"/>
          </a:p>
          <a:p>
            <a:pPr indent="-342900" lvl="0" marL="457200" rtl="0">
              <a:spcBef>
                <a:spcPts val="1600"/>
              </a:spcBef>
              <a:spcAft>
                <a:spcPts val="0"/>
              </a:spcAft>
              <a:buSzPts val="1800"/>
              <a:buChar char="●"/>
            </a:pPr>
            <a:r>
              <a:rPr lang="en-GB"/>
              <a:t>The Common Closure Principle (CCP)</a:t>
            </a:r>
            <a:endParaRPr/>
          </a:p>
          <a:p>
            <a:pPr indent="0" lvl="0" marL="0">
              <a:spcBef>
                <a:spcPts val="1600"/>
              </a:spcBef>
              <a:spcAft>
                <a:spcPts val="0"/>
              </a:spcAft>
              <a:buNone/>
            </a:pPr>
            <a:r>
              <a:rPr i="1" lang="en-GB"/>
              <a:t>	Classes that changes together are packaged together.</a:t>
            </a:r>
            <a:endParaRPr i="1"/>
          </a:p>
          <a:p>
            <a:pPr indent="-342900" lvl="0" marL="457200" rtl="0">
              <a:spcBef>
                <a:spcPts val="1600"/>
              </a:spcBef>
              <a:spcAft>
                <a:spcPts val="0"/>
              </a:spcAft>
              <a:buSzPts val="1800"/>
              <a:buChar char="●"/>
            </a:pPr>
            <a:r>
              <a:rPr lang="en-GB"/>
              <a:t>The Common Reuse Principle (CRP)</a:t>
            </a:r>
            <a:endParaRPr/>
          </a:p>
          <a:p>
            <a:pPr indent="0" lvl="0" marL="0">
              <a:spcBef>
                <a:spcPts val="1600"/>
              </a:spcBef>
              <a:spcAft>
                <a:spcPts val="1600"/>
              </a:spcAft>
              <a:buNone/>
            </a:pPr>
            <a:r>
              <a:rPr i="1" lang="en-GB"/>
              <a:t>	Classes that are used together are packaged together.</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solidFill>
                  <a:srgbClr val="222222"/>
                </a:solidFill>
                <a:highlight>
                  <a:srgbClr val="FFFFFF"/>
                </a:highlight>
              </a:rPr>
              <a:t>Reuse-release equivalence principle (REP)</a:t>
            </a:r>
            <a:endParaRPr sz="4800"/>
          </a:p>
        </p:txBody>
      </p:sp>
      <p:sp>
        <p:nvSpPr>
          <p:cNvPr id="81" name="Shape 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granule of reuse is the granule of release. Only components that are released through a tracking system can effectively be reused. This granule is the package. </a:t>
            </a:r>
            <a:endParaRPr/>
          </a:p>
          <a:p>
            <a:pPr indent="0" lvl="0" marL="0">
              <a:spcBef>
                <a:spcPts val="1600"/>
              </a:spcBef>
              <a:spcAft>
                <a:spcPts val="1600"/>
              </a:spcAft>
              <a:buNone/>
            </a:pPr>
            <a:r>
              <a:rPr lang="en-GB"/>
              <a:t>This means that in order to effectively reuse code it must arrive in a complete, black-box, package that is to be used but not changed. Users of the code are shielded from changes to it because they can choose when to integrate changes from the package into their own code. While this supports code ownership, and even promotes it, it does not enforce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t>Common Closure Principle (CCP)</a:t>
            </a:r>
            <a:endParaRPr sz="4800"/>
          </a:p>
        </p:txBody>
      </p:sp>
      <p:sp>
        <p:nvSpPr>
          <p:cNvPr id="87" name="Shape 8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Classes within a released component should share common closure. That is, if one needs to be changed, they all are likely to need to be changed. What affects one, affects all. </a:t>
            </a:r>
            <a:endParaRPr/>
          </a:p>
          <a:p>
            <a:pPr indent="0" lvl="0" marL="0">
              <a:spcBef>
                <a:spcPts val="1600"/>
              </a:spcBef>
              <a:spcAft>
                <a:spcPts val="0"/>
              </a:spcAft>
              <a:buNone/>
            </a:pPr>
            <a:r>
              <a:rPr lang="en-GB"/>
              <a:t>More important than reusability, is maintainability.</a:t>
            </a:r>
            <a:endParaRPr/>
          </a:p>
          <a:p>
            <a:pPr indent="0" lvl="0" marL="0">
              <a:spcBef>
                <a:spcPts val="1600"/>
              </a:spcBef>
              <a:spcAft>
                <a:spcPts val="1600"/>
              </a:spcAft>
              <a:buNone/>
            </a:pPr>
            <a:r>
              <a:rPr lang="en-GB"/>
              <a:t>The CCP is an attempt to gather together in one place all the classes that are likely to change for the same reasons. If two classes are so tightly bound, either physically or conceptually, such that they almost always change together; then they belong in the same package.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t>The common reuse principle (CRP)</a:t>
            </a:r>
            <a:endParaRPr sz="4800"/>
          </a:p>
        </p:txBody>
      </p:sp>
      <p:sp>
        <p:nvSpPr>
          <p:cNvPr id="93" name="Shape 9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classes in a package are reused together. If you reuse one of the classes in a package, you reuse them all.</a:t>
            </a:r>
            <a:endParaRPr/>
          </a:p>
          <a:p>
            <a:pPr indent="0" lvl="0" marL="0">
              <a:spcBef>
                <a:spcPts val="1600"/>
              </a:spcBef>
              <a:spcAft>
                <a:spcPts val="1600"/>
              </a:spcAft>
              <a:buNone/>
            </a:pPr>
            <a:r>
              <a:rPr lang="en-GB"/>
              <a:t>Сlients of a class will have compile, link, and/or testing dependencies on an entire package instead of just the classes it directly uses. What it means is that if a client relies on one class in a package then it should rely on all of them. It tries to push classes that aren't reused together into separate packages.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Principles of coupling between packages.</a:t>
            </a:r>
            <a:endParaRPr/>
          </a:p>
        </p:txBody>
      </p:sp>
      <p:sp>
        <p:nvSpPr>
          <p:cNvPr id="99" name="Shape 99"/>
          <p:cNvSpPr txBox="1"/>
          <p:nvPr>
            <p:ph idx="1" type="body"/>
          </p:nvPr>
        </p:nvSpPr>
        <p:spPr>
          <a:xfrm>
            <a:off x="311700" y="1225225"/>
            <a:ext cx="8520600" cy="3504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highlight>
                  <a:srgbClr val="FAFAFE"/>
                </a:highlight>
              </a:rPr>
              <a:t>Metrics that evaluate the package structure of a system.</a:t>
            </a:r>
            <a:endParaRPr/>
          </a:p>
          <a:p>
            <a:pPr indent="-342900" lvl="0" marL="457200" rtl="0">
              <a:spcBef>
                <a:spcPts val="1600"/>
              </a:spcBef>
              <a:spcAft>
                <a:spcPts val="0"/>
              </a:spcAft>
              <a:buSzPts val="1800"/>
              <a:buChar char="●"/>
            </a:pPr>
            <a:r>
              <a:rPr lang="en-GB"/>
              <a:t>The Acyclic Dependency Principle (ADP)</a:t>
            </a:r>
            <a:endParaRPr/>
          </a:p>
          <a:p>
            <a:pPr indent="457200" lvl="0" marL="0" rtl="0">
              <a:spcBef>
                <a:spcPts val="1600"/>
              </a:spcBef>
              <a:spcAft>
                <a:spcPts val="0"/>
              </a:spcAft>
              <a:buNone/>
            </a:pPr>
            <a:r>
              <a:rPr i="1" lang="en-GB"/>
              <a:t>The </a:t>
            </a:r>
            <a:r>
              <a:rPr i="1" lang="en-GB"/>
              <a:t>dependency</a:t>
            </a:r>
            <a:r>
              <a:rPr i="1" lang="en-GB"/>
              <a:t> graph of  packages must have no cycles.</a:t>
            </a:r>
            <a:endParaRPr i="1"/>
          </a:p>
          <a:p>
            <a:pPr indent="-342900" lvl="0" marL="457200" rtl="0">
              <a:spcBef>
                <a:spcPts val="1600"/>
              </a:spcBef>
              <a:spcAft>
                <a:spcPts val="0"/>
              </a:spcAft>
              <a:buSzPts val="1800"/>
              <a:buChar char="●"/>
            </a:pPr>
            <a:r>
              <a:rPr lang="en-GB"/>
              <a:t>The Stable Dependency Principle (SDP)</a:t>
            </a:r>
            <a:endParaRPr/>
          </a:p>
          <a:p>
            <a:pPr indent="0" lvl="0" marL="0" rtl="0">
              <a:spcBef>
                <a:spcPts val="1600"/>
              </a:spcBef>
              <a:spcAft>
                <a:spcPts val="0"/>
              </a:spcAft>
              <a:buNone/>
            </a:pPr>
            <a:r>
              <a:rPr lang="en-GB"/>
              <a:t>	</a:t>
            </a:r>
            <a:r>
              <a:rPr i="1" lang="en-GB"/>
              <a:t>Depend in the direction of stability. </a:t>
            </a:r>
            <a:endParaRPr i="1"/>
          </a:p>
          <a:p>
            <a:pPr indent="-342900" lvl="0" marL="457200" rtl="0">
              <a:spcBef>
                <a:spcPts val="1600"/>
              </a:spcBef>
              <a:spcAft>
                <a:spcPts val="0"/>
              </a:spcAft>
              <a:buSzPts val="1800"/>
              <a:buChar char="●"/>
            </a:pPr>
            <a:r>
              <a:rPr lang="en-GB"/>
              <a:t>The Stable abstractions Principle (SAP)</a:t>
            </a:r>
            <a:endParaRPr/>
          </a:p>
          <a:p>
            <a:pPr indent="0" lvl="0" marL="0">
              <a:spcBef>
                <a:spcPts val="1600"/>
              </a:spcBef>
              <a:spcAft>
                <a:spcPts val="1600"/>
              </a:spcAft>
              <a:buNone/>
            </a:pPr>
            <a:r>
              <a:rPr i="1" lang="en-GB"/>
              <a:t>	Abstractness increases with stability.</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4800"/>
              <a:t>The Acyclic Dependency Principle (ADP)</a:t>
            </a:r>
            <a:endParaRPr sz="4800"/>
          </a:p>
        </p:txBody>
      </p:sp>
      <p:sp>
        <p:nvSpPr>
          <p:cNvPr id="105" name="Shape 1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sz="3000"/>
              <a:t>The dependency structure between packages must not contain cyclic dependencies.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794575" y="98200"/>
            <a:ext cx="7163875" cy="4817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