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9" r:id="rId3"/>
    <p:sldId id="258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62" r:id="rId12"/>
    <p:sldId id="261" r:id="rId13"/>
    <p:sldId id="26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  <a:noFill/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ru-RU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ru-RU" sz="5200" dirty="0" smtClean="0">
                <a:latin typeface="Candara" pitchFamily="34" charset="0"/>
              </a:rPr>
              <a:t>JPA</a:t>
            </a:r>
            <a:endParaRPr lang="ru-RU" sz="52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 		</a:t>
            </a: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	</a:t>
            </a:r>
            <a:r>
              <a:rPr lang="en-US" sz="3300" dirty="0" smtClean="0">
                <a:latin typeface="Century Gothic" pitchFamily="34" charset="0"/>
              </a:rPr>
              <a:t>	</a:t>
            </a:r>
            <a:r>
              <a:rPr lang="ru-RU" sz="3300" dirty="0" smtClean="0">
                <a:latin typeface="Candara" pitchFamily="34" charset="0"/>
              </a:rPr>
              <a:t>JPA (</a:t>
            </a:r>
            <a:r>
              <a:rPr lang="ru-RU" sz="3300" dirty="0" err="1" smtClean="0">
                <a:latin typeface="Candara" pitchFamily="34" charset="0"/>
              </a:rPr>
              <a:t>Java</a:t>
            </a:r>
            <a:r>
              <a:rPr lang="ru-RU" sz="3300" dirty="0" smtClean="0">
                <a:latin typeface="Candara" pitchFamily="34" charset="0"/>
              </a:rPr>
              <a:t> </a:t>
            </a:r>
            <a:r>
              <a:rPr lang="ru-RU" sz="3300" dirty="0" err="1" smtClean="0">
                <a:latin typeface="Candara" pitchFamily="34" charset="0"/>
              </a:rPr>
              <a:t>Persistence</a:t>
            </a:r>
            <a:r>
              <a:rPr lang="ru-RU" sz="3300" dirty="0" smtClean="0">
                <a:latin typeface="Candara" pitchFamily="34" charset="0"/>
              </a:rPr>
              <a:t> API) — это спецификация </a:t>
            </a:r>
            <a:r>
              <a:rPr lang="ru-RU" sz="3300" dirty="0" err="1" smtClean="0">
                <a:latin typeface="Candara" pitchFamily="34" charset="0"/>
              </a:rPr>
              <a:t>Java</a:t>
            </a:r>
            <a:r>
              <a:rPr lang="ru-RU" sz="3300" dirty="0" smtClean="0">
                <a:latin typeface="Candara" pitchFamily="34" charset="0"/>
              </a:rPr>
              <a:t> EE и </a:t>
            </a:r>
            <a:r>
              <a:rPr lang="ru-RU" sz="3300" dirty="0" err="1" smtClean="0">
                <a:latin typeface="Candara" pitchFamily="34" charset="0"/>
              </a:rPr>
              <a:t>Java</a:t>
            </a:r>
            <a:r>
              <a:rPr lang="ru-RU" sz="3300" dirty="0" smtClean="0">
                <a:latin typeface="Candara" pitchFamily="34" charset="0"/>
              </a:rPr>
              <a:t> SE, описывающая систему управления  и </a:t>
            </a:r>
            <a:r>
              <a:rPr lang="ru-RU" sz="3300" dirty="0" err="1" smtClean="0">
                <a:latin typeface="Candara" pitchFamily="34" charset="0"/>
              </a:rPr>
              <a:t>сохранени</a:t>
            </a:r>
            <a:r>
              <a:rPr lang="uk-UA" sz="3300" dirty="0" smtClean="0">
                <a:latin typeface="Candara" pitchFamily="34" charset="0"/>
              </a:rPr>
              <a:t>я</a:t>
            </a:r>
            <a:r>
              <a:rPr lang="ru-RU" sz="3300" dirty="0" smtClean="0">
                <a:latin typeface="Candara" pitchFamily="34" charset="0"/>
              </a:rPr>
              <a:t> </a:t>
            </a:r>
            <a:r>
              <a:rPr lang="en-US" sz="3300" dirty="0" smtClean="0">
                <a:latin typeface="Candara" pitchFamily="34" charset="0"/>
              </a:rPr>
              <a:t>J</a:t>
            </a:r>
            <a:r>
              <a:rPr lang="ru-RU" sz="3300" dirty="0" smtClean="0">
                <a:latin typeface="Candara" pitchFamily="34" charset="0"/>
              </a:rPr>
              <a:t>ava-объектов в таблиц</a:t>
            </a:r>
            <a:r>
              <a:rPr lang="uk-UA" sz="3300" dirty="0" smtClean="0">
                <a:latin typeface="Candara" pitchFamily="34" charset="0"/>
              </a:rPr>
              <a:t>ах</a:t>
            </a:r>
            <a:r>
              <a:rPr lang="ru-RU" sz="3300" dirty="0" smtClean="0">
                <a:latin typeface="Candara" pitchFamily="34" charset="0"/>
              </a:rPr>
              <a:t> реляционных баз данных. </a:t>
            </a:r>
            <a:r>
              <a:rPr lang="ru-RU" sz="3300" dirty="0" err="1" smtClean="0">
                <a:latin typeface="Candara" pitchFamily="34" charset="0"/>
              </a:rPr>
              <a:t>Java</a:t>
            </a:r>
            <a:r>
              <a:rPr lang="ru-RU" sz="3300" dirty="0" smtClean="0">
                <a:latin typeface="Candara" pitchFamily="34" charset="0"/>
              </a:rPr>
              <a:t> не содержит реализации JPA, однако существует множество реализаций –  ORM систем.</a:t>
            </a:r>
          </a:p>
          <a:p>
            <a:pPr>
              <a:buNone/>
            </a:pPr>
            <a:endParaRPr lang="uk-UA" dirty="0" smtClean="0">
              <a:latin typeface="Century Gothic" pitchFamily="34" charset="0"/>
            </a:endParaRPr>
          </a:p>
          <a:p>
            <a:pPr>
              <a:buNone/>
            </a:pPr>
            <a:r>
              <a:rPr lang="uk-UA" dirty="0" smtClean="0">
                <a:latin typeface="Century Gothic" pitchFamily="34" charset="0"/>
              </a:rPr>
              <a:t>	</a:t>
            </a:r>
          </a:p>
          <a:p>
            <a:pPr>
              <a:buNone/>
            </a:pPr>
            <a:r>
              <a:rPr lang="uk-UA" dirty="0" smtClean="0">
                <a:latin typeface="Century Gothic" pitchFamily="34" charset="0"/>
              </a:rPr>
              <a:t>		</a:t>
            </a:r>
            <a:endParaRPr lang="ru-RU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/>
            </a:r>
            <a:br>
              <a:rPr lang="en-US" dirty="0" smtClean="0">
                <a:latin typeface="Century Gothic" pitchFamily="34" charset="0"/>
              </a:rPr>
            </a:b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ndara" pitchFamily="34" charset="0"/>
              </a:rPr>
              <a:t>Состояние </a:t>
            </a:r>
            <a:r>
              <a:rPr lang="en-US" dirty="0" smtClean="0">
                <a:latin typeface="Candara" pitchFamily="34" charset="0"/>
              </a:rPr>
              <a:t>bean-</a:t>
            </a:r>
            <a:r>
              <a:rPr lang="uk-UA" dirty="0" err="1" smtClean="0">
                <a:latin typeface="Candara" pitchFamily="34" charset="0"/>
              </a:rPr>
              <a:t>ов</a:t>
            </a:r>
            <a:endParaRPr lang="ru-RU" dirty="0">
              <a:latin typeface="Candar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Candara" pitchFamily="34" charset="0"/>
              </a:rPr>
              <a:t>Transient – </a:t>
            </a:r>
            <a:r>
              <a:rPr lang="ru-RU" dirty="0" smtClean="0">
                <a:latin typeface="Candara" pitchFamily="34" charset="0"/>
              </a:rPr>
              <a:t>объект никогда не был связан с какой-либо сессией и не является </a:t>
            </a:r>
            <a:r>
              <a:rPr lang="ru-RU" dirty="0" err="1" smtClean="0">
                <a:latin typeface="Candara" pitchFamily="34" charset="0"/>
              </a:rPr>
              <a:t>персистеным</a:t>
            </a:r>
            <a:r>
              <a:rPr lang="ru-RU" dirty="0" smtClean="0">
                <a:latin typeface="Candara" pitchFamily="34" charset="0"/>
              </a:rPr>
              <a:t>.</a:t>
            </a:r>
            <a:br>
              <a:rPr lang="ru-RU" dirty="0" smtClean="0">
                <a:latin typeface="Candara" pitchFamily="34" charset="0"/>
              </a:rPr>
            </a:br>
            <a:r>
              <a:rPr lang="ru-RU" dirty="0" err="1" smtClean="0">
                <a:latin typeface="Candara" pitchFamily="34" charset="0"/>
              </a:rPr>
              <a:t>Персистентность</a:t>
            </a:r>
            <a:r>
              <a:rPr lang="ru-RU" dirty="0" smtClean="0">
                <a:latin typeface="Candara" pitchFamily="34" charset="0"/>
              </a:rPr>
              <a:t> – это способность объекта существовать дольше процесса, создавшего объект.</a:t>
            </a:r>
          </a:p>
          <a:p>
            <a:pPr>
              <a:buFontTx/>
              <a:buChar char="-"/>
            </a:pPr>
            <a:r>
              <a:rPr lang="en-US" dirty="0" smtClean="0">
                <a:latin typeface="Candara" pitchFamily="34" charset="0"/>
              </a:rPr>
              <a:t>Persistent – </a:t>
            </a:r>
            <a:r>
              <a:rPr lang="ru-RU" dirty="0" smtClean="0">
                <a:latin typeface="Candara" pitchFamily="34" charset="0"/>
              </a:rPr>
              <a:t>объект связан с уникальной сессией.</a:t>
            </a:r>
          </a:p>
          <a:p>
            <a:pPr>
              <a:buFontTx/>
              <a:buChar char="-"/>
            </a:pPr>
            <a:r>
              <a:rPr lang="en-US" dirty="0" smtClean="0">
                <a:latin typeface="Candara" pitchFamily="34" charset="0"/>
              </a:rPr>
              <a:t>Detached – </a:t>
            </a:r>
            <a:r>
              <a:rPr lang="ru-RU" dirty="0" smtClean="0">
                <a:latin typeface="Candara" pitchFamily="34" charset="0"/>
              </a:rPr>
              <a:t>объект был персистентным, а сейчас не связан ни с какой сессией.</a:t>
            </a:r>
            <a:endParaRPr lang="ru-RU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ndara" pitchFamily="34" charset="0"/>
              </a:rPr>
              <a:t>Требование к </a:t>
            </a:r>
            <a:r>
              <a:rPr lang="en-US" dirty="0" smtClean="0">
                <a:latin typeface="Candara" pitchFamily="34" charset="0"/>
              </a:rPr>
              <a:t>Entity-</a:t>
            </a:r>
            <a:r>
              <a:rPr lang="ru-RU" dirty="0" smtClean="0">
                <a:latin typeface="Candara" pitchFamily="34" charset="0"/>
              </a:rPr>
              <a:t>классу</a:t>
            </a:r>
            <a:endParaRPr lang="ru-RU" dirty="0">
              <a:latin typeface="Candar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>
                <a:latin typeface="+mj-lt"/>
              </a:rPr>
              <a:t>	</a:t>
            </a:r>
            <a:r>
              <a:rPr lang="ru-RU" dirty="0" smtClean="0">
                <a:latin typeface="Candara" pitchFamily="34" charset="0"/>
              </a:rPr>
              <a:t>Единственное строгое требование для сохраняемого класса — наличие </a:t>
            </a:r>
            <a:r>
              <a:rPr lang="uk-UA" dirty="0" smtClean="0">
                <a:latin typeface="Candara" pitchFamily="34" charset="0"/>
              </a:rPr>
              <a:t>конструктора </a:t>
            </a:r>
            <a:r>
              <a:rPr lang="uk-UA" dirty="0" smtClean="0">
                <a:latin typeface="Candara" pitchFamily="34" charset="0"/>
              </a:rPr>
              <a:t>по </a:t>
            </a:r>
            <a:r>
              <a:rPr lang="uk-UA" dirty="0" err="1" smtClean="0">
                <a:latin typeface="Candara" pitchFamily="34" charset="0"/>
              </a:rPr>
              <a:t>умолчанию</a:t>
            </a:r>
            <a:r>
              <a:rPr lang="ru-RU" dirty="0" smtClean="0">
                <a:latin typeface="Candara" pitchFamily="34" charset="0"/>
              </a:rPr>
              <a:t> (без параметров</a:t>
            </a:r>
            <a:r>
              <a:rPr lang="ru-RU" dirty="0" smtClean="0">
                <a:latin typeface="Candara" pitchFamily="34" charset="0"/>
              </a:rPr>
              <a:t>). </a:t>
            </a:r>
            <a:r>
              <a:rPr lang="en-US" dirty="0" smtClean="0">
                <a:latin typeface="Candara" pitchFamily="34" charset="0"/>
              </a:rPr>
              <a:t>Hibernate </a:t>
            </a:r>
            <a:r>
              <a:rPr lang="ru-RU" dirty="0" smtClean="0">
                <a:latin typeface="Candara" pitchFamily="34" charset="0"/>
              </a:rPr>
              <a:t>использует рефлексию для создания экземпляров </a:t>
            </a:r>
            <a:r>
              <a:rPr lang="en-US" dirty="0" smtClean="0">
                <a:latin typeface="Candara" pitchFamily="34" charset="0"/>
              </a:rPr>
              <a:t>bean-</a:t>
            </a:r>
            <a:r>
              <a:rPr lang="uk-UA" dirty="0" err="1" smtClean="0">
                <a:latin typeface="Candara" pitchFamily="34" charset="0"/>
              </a:rPr>
              <a:t>ов</a:t>
            </a:r>
            <a:r>
              <a:rPr lang="uk-UA" dirty="0" smtClean="0">
                <a:latin typeface="Candara" pitchFamily="34" charset="0"/>
              </a:rPr>
              <a:t> с </a:t>
            </a:r>
            <a:r>
              <a:rPr lang="uk-UA" dirty="0" err="1" smtClean="0">
                <a:latin typeface="Candara" pitchFamily="34" charset="0"/>
              </a:rPr>
              <a:t>помощью</a:t>
            </a:r>
            <a:r>
              <a:rPr lang="uk-UA" dirty="0" smtClean="0">
                <a:latin typeface="Candara" pitchFamily="34" charset="0"/>
              </a:rPr>
              <a:t> метода </a:t>
            </a:r>
            <a:r>
              <a:rPr lang="en-US" dirty="0" err="1" smtClean="0">
                <a:latin typeface="Candara" pitchFamily="34" charset="0"/>
              </a:rPr>
              <a:t>Class.newInstance</a:t>
            </a:r>
            <a:r>
              <a:rPr lang="en-US" dirty="0" smtClean="0">
                <a:latin typeface="Candara" pitchFamily="34" charset="0"/>
              </a:rPr>
              <a:t>().</a:t>
            </a:r>
            <a:r>
              <a:rPr lang="ru-RU" dirty="0" smtClean="0">
                <a:latin typeface="Candara" pitchFamily="34" charset="0"/>
              </a:rPr>
              <a:t> Рефлексия – это механизм исследования данных в программе во время ее выполнения.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	</a:t>
            </a:r>
            <a:r>
              <a:rPr lang="ru-RU" dirty="0" smtClean="0">
                <a:latin typeface="Candara" pitchFamily="34" charset="0"/>
              </a:rPr>
              <a:t>Если требованием </a:t>
            </a:r>
            <a:r>
              <a:rPr lang="ru-RU" dirty="0" err="1" smtClean="0">
                <a:latin typeface="Candara" pitchFamily="34" charset="0"/>
              </a:rPr>
              <a:t>принебречь</a:t>
            </a:r>
            <a:r>
              <a:rPr lang="ru-RU" dirty="0" smtClean="0">
                <a:latin typeface="Candara" pitchFamily="34" charset="0"/>
              </a:rPr>
              <a:t>,</a:t>
            </a:r>
            <a:r>
              <a:rPr lang="en-US" dirty="0" smtClean="0">
                <a:latin typeface="Candara" pitchFamily="34" charset="0"/>
              </a:rPr>
              <a:t>Hibernate </a:t>
            </a:r>
            <a:r>
              <a:rPr lang="ru-RU" dirty="0" smtClean="0">
                <a:latin typeface="Candara" pitchFamily="34" charset="0"/>
              </a:rPr>
              <a:t>выбросит </a:t>
            </a:r>
            <a:r>
              <a:rPr lang="en-US" dirty="0" err="1" smtClean="0">
                <a:latin typeface="Candara" pitchFamily="34" charset="0"/>
              </a:rPr>
              <a:t>HibernateException</a:t>
            </a:r>
            <a:r>
              <a:rPr lang="en-US" dirty="0" smtClean="0">
                <a:latin typeface="Candara" pitchFamily="34" charset="0"/>
              </a:rPr>
              <a:t>.</a:t>
            </a:r>
            <a:r>
              <a:rPr lang="ru-RU" dirty="0" smtClean="0">
                <a:latin typeface="Candara" pitchFamily="34" charset="0"/>
              </a:rPr>
              <a:t/>
            </a:r>
            <a:br>
              <a:rPr lang="ru-RU" dirty="0" smtClean="0">
                <a:latin typeface="Candara" pitchFamily="34" charset="0"/>
              </a:rPr>
            </a:br>
            <a:r>
              <a:rPr lang="ru-RU" dirty="0" smtClean="0">
                <a:latin typeface="Candara" pitchFamily="34" charset="0"/>
              </a:rPr>
              <a:t>	Также класс не должен быть </a:t>
            </a:r>
            <a:r>
              <a:rPr lang="en-US" dirty="0" smtClean="0">
                <a:latin typeface="Candara" pitchFamily="34" charset="0"/>
              </a:rPr>
              <a:t>final, </a:t>
            </a:r>
            <a:r>
              <a:rPr lang="uk-UA" dirty="0" err="1" smtClean="0">
                <a:latin typeface="Candara" pitchFamily="34" charset="0"/>
              </a:rPr>
              <a:t>что</a:t>
            </a:r>
            <a:r>
              <a:rPr lang="uk-UA" dirty="0" smtClean="0">
                <a:latin typeface="Candara" pitchFamily="34" charset="0"/>
              </a:rPr>
              <a:t> </a:t>
            </a:r>
            <a:r>
              <a:rPr lang="uk-UA" dirty="0" err="1" smtClean="0">
                <a:latin typeface="Candara" pitchFamily="34" charset="0"/>
              </a:rPr>
              <a:t>связано</a:t>
            </a:r>
            <a:r>
              <a:rPr lang="uk-UA" dirty="0" smtClean="0">
                <a:latin typeface="Candara" pitchFamily="34" charset="0"/>
              </a:rPr>
              <a:t> с </a:t>
            </a:r>
            <a:r>
              <a:rPr lang="uk-UA" dirty="0" err="1" smtClean="0">
                <a:latin typeface="Candara" pitchFamily="34" charset="0"/>
              </a:rPr>
              <a:t>ленивой</a:t>
            </a:r>
            <a:r>
              <a:rPr lang="uk-UA" dirty="0" smtClean="0">
                <a:latin typeface="Candara" pitchFamily="34" charset="0"/>
              </a:rPr>
              <a:t> </a:t>
            </a:r>
            <a:r>
              <a:rPr lang="uk-UA" dirty="0" err="1" smtClean="0">
                <a:latin typeface="Candara" pitchFamily="34" charset="0"/>
              </a:rPr>
              <a:t>загрузкой</a:t>
            </a:r>
            <a:r>
              <a:rPr lang="uk-UA" dirty="0" smtClean="0">
                <a:latin typeface="Candara" pitchFamily="34" charset="0"/>
              </a:rPr>
              <a:t>.</a:t>
            </a:r>
            <a:endParaRPr lang="ru-RU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ndara" pitchFamily="34" charset="0"/>
              </a:rPr>
              <a:t>Add JPA facet</a:t>
            </a:r>
            <a:endParaRPr lang="ru-RU" dirty="0">
              <a:latin typeface="Candara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40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ndara" pitchFamily="34" charset="0"/>
              </a:rPr>
              <a:t>Generate persistence mapping</a:t>
            </a:r>
            <a:endParaRPr lang="ru-RU" dirty="0">
              <a:latin typeface="Candara" pitchFamily="34" charset="0"/>
            </a:endParaRP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1556812"/>
            <a:ext cx="8604448" cy="568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ndara" pitchFamily="34" charset="0"/>
              </a:rPr>
              <a:t>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		</a:t>
            </a:r>
            <a:r>
              <a:rPr lang="ru-RU" dirty="0" smtClean="0">
                <a:latin typeface="Candara" pitchFamily="34" charset="0"/>
              </a:rPr>
              <a:t>ORM («</a:t>
            </a:r>
            <a:r>
              <a:rPr lang="ru-RU" dirty="0" err="1" smtClean="0">
                <a:latin typeface="Candara" pitchFamily="34" charset="0"/>
              </a:rPr>
              <a:t>Object-relational</a:t>
            </a:r>
            <a:r>
              <a:rPr lang="ru-RU" dirty="0" smtClean="0">
                <a:latin typeface="Candara" pitchFamily="34" charset="0"/>
              </a:rPr>
              <a:t> </a:t>
            </a:r>
            <a:r>
              <a:rPr lang="ru-RU" dirty="0" err="1" smtClean="0">
                <a:latin typeface="Candara" pitchFamily="34" charset="0"/>
              </a:rPr>
              <a:t>mapping</a:t>
            </a:r>
            <a:r>
              <a:rPr lang="ru-RU" dirty="0" smtClean="0">
                <a:latin typeface="Candara" pitchFamily="34" charset="0"/>
              </a:rPr>
              <a:t>», «Объектно-реляционное отображение») –  технология программирования, которая связывает базы данных с концепциями объектно-ориентированных языков программирования. </a:t>
            </a:r>
          </a:p>
          <a:p>
            <a:pPr>
              <a:buNone/>
            </a:pPr>
            <a:r>
              <a:rPr lang="ru-RU" dirty="0" smtClean="0">
                <a:latin typeface="Candara" pitchFamily="34" charset="0"/>
              </a:rPr>
              <a:t>		Т.е. ORM — прослойка между базой данных и кодом, которая позволяет созданные в программе объекты складывать/получать в/из базы.</a:t>
            </a:r>
            <a:endParaRPr lang="ru-RU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latin typeface="Candara" pitchFamily="34" charset="0"/>
              </a:rPr>
              <a:t>Hibernate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	</a:t>
            </a:r>
            <a:r>
              <a:rPr lang="ru-RU" dirty="0" smtClean="0">
                <a:latin typeface="Candara" pitchFamily="34" charset="0"/>
              </a:rPr>
              <a:t>	</a:t>
            </a:r>
            <a:r>
              <a:rPr lang="ru-RU" dirty="0" err="1" smtClean="0">
                <a:latin typeface="Candara" pitchFamily="34" charset="0"/>
              </a:rPr>
              <a:t>Hibernate</a:t>
            </a:r>
            <a:r>
              <a:rPr lang="ru-RU" dirty="0" smtClean="0">
                <a:latin typeface="Candara" pitchFamily="34" charset="0"/>
              </a:rPr>
              <a:t> — это </a:t>
            </a:r>
            <a:r>
              <a:rPr lang="ru-RU" dirty="0" err="1" smtClean="0">
                <a:latin typeface="Candara" pitchFamily="34" charset="0"/>
              </a:rPr>
              <a:t>framework</a:t>
            </a:r>
            <a:r>
              <a:rPr lang="ru-RU" dirty="0" smtClean="0">
                <a:latin typeface="Candara" pitchFamily="34" charset="0"/>
              </a:rPr>
              <a:t> для связи ООП и реляционной базы данных.</a:t>
            </a:r>
            <a:br>
              <a:rPr lang="ru-RU" dirty="0" smtClean="0">
                <a:latin typeface="Candara" pitchFamily="34" charset="0"/>
              </a:rPr>
            </a:br>
            <a:r>
              <a:rPr lang="ru-RU" dirty="0" smtClean="0">
                <a:latin typeface="Candara" pitchFamily="34" charset="0"/>
              </a:rPr>
              <a:t>	 </a:t>
            </a:r>
            <a:r>
              <a:rPr lang="ru-RU" dirty="0" err="1" smtClean="0">
                <a:latin typeface="Candara" pitchFamily="34" charset="0"/>
              </a:rPr>
              <a:t>Hibernate</a:t>
            </a:r>
            <a:r>
              <a:rPr lang="ru-RU" dirty="0" smtClean="0">
                <a:latin typeface="Candara" pitchFamily="34" charset="0"/>
              </a:rPr>
              <a:t> — одна из самых популярных реализаций спецификации JPA. То </a:t>
            </a:r>
            <a:r>
              <a:rPr lang="ru-RU" dirty="0" smtClean="0">
                <a:latin typeface="Candara" pitchFamily="34" charset="0"/>
              </a:rPr>
              <a:t>есть, </a:t>
            </a:r>
            <a:r>
              <a:rPr lang="ru-RU" dirty="0" smtClean="0">
                <a:latin typeface="Candara" pitchFamily="34" charset="0"/>
              </a:rPr>
              <a:t>JPA только описывает правила и API, а </a:t>
            </a:r>
            <a:r>
              <a:rPr lang="ru-RU" dirty="0" err="1" smtClean="0">
                <a:latin typeface="Candara" pitchFamily="34" charset="0"/>
              </a:rPr>
              <a:t>Hibernate</a:t>
            </a:r>
            <a:r>
              <a:rPr lang="ru-RU" dirty="0" smtClean="0">
                <a:latin typeface="Candara" pitchFamily="34" charset="0"/>
              </a:rPr>
              <a:t> реализует эти описания, впрочем у </a:t>
            </a:r>
            <a:r>
              <a:rPr lang="ru-RU" dirty="0" err="1" smtClean="0">
                <a:latin typeface="Candara" pitchFamily="34" charset="0"/>
              </a:rPr>
              <a:t>Hibernate</a:t>
            </a:r>
            <a:r>
              <a:rPr lang="ru-RU" dirty="0" smtClean="0">
                <a:latin typeface="Candara" pitchFamily="34" charset="0"/>
              </a:rPr>
              <a:t> (как и у многих других реализаций JPA) есть дополнительные возможности, не описанные в JPA (и не переносимые на другие реализации JPA). </a:t>
            </a:r>
            <a:r>
              <a:rPr lang="en-US" dirty="0" smtClean="0">
                <a:latin typeface="Century Gothic" pitchFamily="34" charset="0"/>
              </a:rPr>
              <a:t/>
            </a:r>
            <a:br>
              <a:rPr lang="en-US" dirty="0" smtClean="0">
                <a:latin typeface="Century Gothic" pitchFamily="34" charset="0"/>
              </a:rPr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ndara" pitchFamily="34" charset="0"/>
              </a:rPr>
              <a:t>Преимущества </a:t>
            </a:r>
            <a:r>
              <a:rPr lang="en-US" dirty="0" smtClean="0">
                <a:latin typeface="Candara" pitchFamily="34" charset="0"/>
              </a:rPr>
              <a:t>Hibernate</a:t>
            </a:r>
            <a:endParaRPr lang="ru-RU" dirty="0">
              <a:latin typeface="Candar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ru-RU" dirty="0" smtClean="0">
                <a:latin typeface="Candara" pitchFamily="34" charset="0"/>
              </a:rPr>
              <a:t>у</a:t>
            </a:r>
            <a:r>
              <a:rPr lang="ru-RU" dirty="0" smtClean="0">
                <a:latin typeface="Candara" pitchFamily="34" charset="0"/>
              </a:rPr>
              <a:t>страняет спагетти-код, скрывает множество кода, необходимого для управления ресурсами, позволяет сосредоточиться на бизнес логике;</a:t>
            </a:r>
          </a:p>
          <a:p>
            <a:pPr>
              <a:buFontTx/>
              <a:buChar char="-"/>
            </a:pPr>
            <a:r>
              <a:rPr lang="ru-RU" dirty="0" smtClean="0">
                <a:latin typeface="Candara" pitchFamily="34" charset="0"/>
              </a:rPr>
              <a:t> поддерживает </a:t>
            </a:r>
            <a:r>
              <a:rPr lang="en-US" dirty="0" smtClean="0">
                <a:latin typeface="Candara" pitchFamily="34" charset="0"/>
              </a:rPr>
              <a:t>XML </a:t>
            </a:r>
            <a:r>
              <a:rPr lang="ru-RU" dirty="0" smtClean="0">
                <a:latin typeface="Candara" pitchFamily="34" charset="0"/>
              </a:rPr>
              <a:t>и аннотации, что позволяет сделать реализацию кода более независимой;</a:t>
            </a:r>
          </a:p>
          <a:p>
            <a:pPr>
              <a:buFontTx/>
              <a:buChar char="-"/>
            </a:pPr>
            <a:r>
              <a:rPr lang="ru-RU" dirty="0" smtClean="0">
                <a:latin typeface="Candara" pitchFamily="34" charset="0"/>
              </a:rPr>
              <a:t>предоставляет собственный язык запросов (</a:t>
            </a:r>
            <a:r>
              <a:rPr lang="en-US" dirty="0" smtClean="0">
                <a:latin typeface="Candara" pitchFamily="34" charset="0"/>
              </a:rPr>
              <a:t>HQL</a:t>
            </a:r>
            <a:r>
              <a:rPr lang="ru-RU" dirty="0" smtClean="0">
                <a:latin typeface="Candara" pitchFamily="34" charset="0"/>
              </a:rPr>
              <a:t>)</a:t>
            </a:r>
            <a:r>
              <a:rPr lang="en-US" dirty="0" smtClean="0">
                <a:latin typeface="Candara" pitchFamily="34" charset="0"/>
              </a:rPr>
              <a:t>, </a:t>
            </a:r>
            <a:r>
              <a:rPr lang="ru-RU" dirty="0" smtClean="0">
                <a:latin typeface="Candara" pitchFamily="34" charset="0"/>
              </a:rPr>
              <a:t>который является объектно-ориентированным и понимает такие принципы как наследование, полиморфизм и ассоциация.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andara" pitchFamily="34" charset="0"/>
              </a:rPr>
              <a:t>Преимущества </a:t>
            </a:r>
            <a:r>
              <a:rPr lang="en-US" dirty="0" smtClean="0">
                <a:latin typeface="Candara" pitchFamily="34" charset="0"/>
              </a:rPr>
              <a:t>Hibernate</a:t>
            </a:r>
            <a:r>
              <a:rPr lang="ru-RU" dirty="0" smtClean="0">
                <a:latin typeface="Candara" pitchFamily="34" charset="0"/>
              </a:rPr>
              <a:t> (продолжение)</a:t>
            </a:r>
            <a:endParaRPr lang="ru-RU" dirty="0">
              <a:latin typeface="Candar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Candara" pitchFamily="34" charset="0"/>
              </a:rPr>
              <a:t>open source;</a:t>
            </a:r>
          </a:p>
          <a:p>
            <a:pPr>
              <a:buFontTx/>
              <a:buChar char="-"/>
            </a:pPr>
            <a:r>
              <a:rPr lang="ru-RU" dirty="0" smtClean="0">
                <a:latin typeface="Candara" pitchFamily="34" charset="0"/>
              </a:rPr>
              <a:t>интегрируется с другими </a:t>
            </a:r>
            <a:r>
              <a:rPr lang="ru-RU" dirty="0" err="1" smtClean="0">
                <a:latin typeface="Candara" pitchFamily="34" charset="0"/>
              </a:rPr>
              <a:t>фреймворками</a:t>
            </a:r>
            <a:r>
              <a:rPr lang="ru-RU" dirty="0" smtClean="0">
                <a:latin typeface="Candara" pitchFamily="34" charset="0"/>
              </a:rPr>
              <a:t>;</a:t>
            </a:r>
          </a:p>
          <a:p>
            <a:pPr>
              <a:buFontTx/>
              <a:buChar char="-"/>
            </a:pPr>
            <a:r>
              <a:rPr lang="ru-RU" dirty="0" smtClean="0">
                <a:latin typeface="Candara" pitchFamily="34" charset="0"/>
              </a:rPr>
              <a:t> поддерживает ленивую инициализацию, которая выполняет запросы к базе только по необходимости;</a:t>
            </a:r>
          </a:p>
          <a:p>
            <a:pPr>
              <a:buFontTx/>
              <a:buChar char="-"/>
            </a:pPr>
            <a:r>
              <a:rPr lang="ru-RU" dirty="0" smtClean="0">
                <a:latin typeface="Candara" pitchFamily="34" charset="0"/>
              </a:rPr>
              <a:t>поддерживает разные уровни кэширования;</a:t>
            </a:r>
          </a:p>
          <a:p>
            <a:pPr>
              <a:buFontTx/>
              <a:buChar char="-"/>
            </a:pPr>
            <a:r>
              <a:rPr lang="ru-RU" dirty="0" smtClean="0">
                <a:latin typeface="Candara" pitchFamily="34" charset="0"/>
              </a:rPr>
              <a:t>может использовать чистый </a:t>
            </a:r>
            <a:r>
              <a:rPr lang="en-US" dirty="0" smtClean="0">
                <a:latin typeface="Candara" pitchFamily="34" charset="0"/>
              </a:rPr>
              <a:t>SQL, </a:t>
            </a:r>
            <a:r>
              <a:rPr lang="ru-RU" dirty="0" smtClean="0">
                <a:latin typeface="Candara" pitchFamily="34" charset="0"/>
              </a:rPr>
              <a:t>поддерживает работу с разными </a:t>
            </a:r>
            <a:r>
              <a:rPr lang="ru-RU" dirty="0" err="1" smtClean="0">
                <a:latin typeface="Candara" pitchFamily="34" charset="0"/>
              </a:rPr>
              <a:t>вендорами</a:t>
            </a:r>
            <a:r>
              <a:rPr lang="ru-RU" dirty="0" smtClean="0">
                <a:latin typeface="Candara" pitchFamily="34" charset="0"/>
              </a:rPr>
              <a:t> баз данных. </a:t>
            </a:r>
            <a:r>
              <a:rPr lang="en-US" dirty="0" smtClean="0">
                <a:latin typeface="Candara" pitchFamily="34" charset="0"/>
              </a:rPr>
              <a:t> </a:t>
            </a:r>
            <a:endParaRPr lang="ru-RU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ndara" pitchFamily="34" charset="0"/>
              </a:rPr>
              <a:t>Интерфейсы </a:t>
            </a:r>
            <a:r>
              <a:rPr lang="en-US" dirty="0" smtClean="0">
                <a:latin typeface="Candara" pitchFamily="34" charset="0"/>
              </a:rPr>
              <a:t>Hibernate</a:t>
            </a:r>
            <a:endParaRPr lang="ru-RU" dirty="0">
              <a:latin typeface="Candar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err="1" smtClean="0">
                <a:latin typeface="Candara" pitchFamily="34" charset="0"/>
              </a:rPr>
              <a:t>SessionFactory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ru-RU" dirty="0" smtClean="0">
                <a:latin typeface="Candara" pitchFamily="34" charset="0"/>
              </a:rPr>
              <a:t>– </a:t>
            </a:r>
            <a:r>
              <a:rPr lang="en-US" dirty="0" smtClean="0">
                <a:latin typeface="Candara" pitchFamily="34" charset="0"/>
              </a:rPr>
              <a:t>immutable, </a:t>
            </a:r>
            <a:r>
              <a:rPr lang="ru-RU" dirty="0" smtClean="0">
                <a:latin typeface="Candara" pitchFamily="34" charset="0"/>
              </a:rPr>
              <a:t>а значит, </a:t>
            </a:r>
            <a:r>
              <a:rPr lang="ru-RU" dirty="0" err="1" smtClean="0">
                <a:latin typeface="Candara" pitchFamily="34" charset="0"/>
              </a:rPr>
              <a:t>потокобезопасный</a:t>
            </a:r>
            <a:r>
              <a:rPr lang="ru-RU" dirty="0" smtClean="0">
                <a:latin typeface="Candara" pitchFamily="34" charset="0"/>
              </a:rPr>
              <a:t> объект для одной базы данных. Отвечает за конфигурацию и соединение с базой данных. Инициализируется только один раз для получения  объектов </a:t>
            </a:r>
            <a:r>
              <a:rPr lang="en-US" dirty="0" smtClean="0">
                <a:latin typeface="Candara" pitchFamily="34" charset="0"/>
              </a:rPr>
              <a:t>Session</a:t>
            </a:r>
            <a:r>
              <a:rPr lang="ru-RU" dirty="0" smtClean="0">
                <a:latin typeface="Candara" pitchFamily="34" charset="0"/>
              </a:rPr>
              <a:t>.</a:t>
            </a:r>
            <a:endParaRPr lang="en-US" dirty="0" smtClean="0">
              <a:latin typeface="Candar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ndara" pitchFamily="34" charset="0"/>
              </a:rPr>
              <a:t>Session</a:t>
            </a:r>
            <a:r>
              <a:rPr lang="ru-RU" dirty="0" smtClean="0">
                <a:latin typeface="Candara" pitchFamily="34" charset="0"/>
              </a:rPr>
              <a:t> – однопоточный объект для связи между объектами приложения и базой данных. Используется как фабрика для </a:t>
            </a:r>
            <a:r>
              <a:rPr lang="en-US" dirty="0" smtClean="0">
                <a:latin typeface="Candara" pitchFamily="34" charset="0"/>
              </a:rPr>
              <a:t>Transaction</a:t>
            </a:r>
            <a:r>
              <a:rPr lang="ru-RU" dirty="0" smtClean="0">
                <a:latin typeface="Candara" pitchFamily="34" charset="0"/>
              </a:rPr>
              <a:t>. Необходимо закрыть </a:t>
            </a:r>
            <a:r>
              <a:rPr lang="en-US" dirty="0" smtClean="0">
                <a:latin typeface="Candara" pitchFamily="34" charset="0"/>
              </a:rPr>
              <a:t>Session</a:t>
            </a:r>
            <a:r>
              <a:rPr lang="ru-RU" dirty="0" smtClean="0">
                <a:latin typeface="Candara" pitchFamily="34" charset="0"/>
              </a:rPr>
              <a:t> </a:t>
            </a:r>
            <a:r>
              <a:rPr lang="ru-RU" dirty="0" smtClean="0">
                <a:latin typeface="Candara" pitchFamily="34" charset="0"/>
              </a:rPr>
              <a:t> сразу после использования.</a:t>
            </a:r>
            <a:endParaRPr lang="en-US" dirty="0" smtClean="0">
              <a:latin typeface="Candar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ndara" pitchFamily="34" charset="0"/>
              </a:rPr>
              <a:t>Transaction </a:t>
            </a:r>
            <a:r>
              <a:rPr lang="ru-RU" dirty="0" smtClean="0">
                <a:latin typeface="Candara" pitchFamily="34" charset="0"/>
              </a:rPr>
              <a:t>– однопоточный объект для атомарных операций.</a:t>
            </a: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ndara" pitchFamily="34" charset="0"/>
              </a:rPr>
              <a:t>Кэширование в </a:t>
            </a:r>
            <a:r>
              <a:rPr lang="en-US" dirty="0" smtClean="0">
                <a:latin typeface="Candara" pitchFamily="34" charset="0"/>
              </a:rPr>
              <a:t>Hibernate</a:t>
            </a:r>
            <a:endParaRPr lang="ru-RU" dirty="0">
              <a:latin typeface="Candar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>
                <a:latin typeface="Candara" pitchFamily="34" charset="0"/>
                <a:cs typeface="Aharoni" pitchFamily="2" charset="-79"/>
              </a:rPr>
              <a:t>	</a:t>
            </a:r>
            <a:r>
              <a:rPr lang="ru-RU" dirty="0" smtClean="0">
                <a:latin typeface="Century Gothic" pitchFamily="34" charset="0"/>
                <a:cs typeface="Aharoni" pitchFamily="2" charset="-79"/>
              </a:rPr>
              <a:t>	</a:t>
            </a:r>
            <a:r>
              <a:rPr lang="en-US" dirty="0" smtClean="0">
                <a:latin typeface="Candara" pitchFamily="34" charset="0"/>
                <a:cs typeface="Aharoni" pitchFamily="2" charset="-79"/>
              </a:rPr>
              <a:t>Hibernate</a:t>
            </a:r>
            <a:r>
              <a:rPr lang="ru-RU" dirty="0" smtClean="0">
                <a:latin typeface="Candara" pitchFamily="34" charset="0"/>
                <a:cs typeface="Aharoni" pitchFamily="2" charset="-79"/>
              </a:rPr>
              <a:t> использует кэширование для производительности. Идея заключается в уменьшении количества запросов к базе данных.</a:t>
            </a:r>
          </a:p>
          <a:p>
            <a:pPr>
              <a:buNone/>
            </a:pPr>
            <a:r>
              <a:rPr lang="ru-RU" dirty="0" smtClean="0">
                <a:latin typeface="Candara" pitchFamily="34" charset="0"/>
                <a:cs typeface="Aharoni" pitchFamily="2" charset="-79"/>
              </a:rPr>
              <a:t>	</a:t>
            </a:r>
            <a:r>
              <a:rPr lang="ru-RU" dirty="0" smtClean="0">
                <a:latin typeface="Candara" pitchFamily="34" charset="0"/>
                <a:cs typeface="Aharoni" pitchFamily="2" charset="-79"/>
              </a:rPr>
              <a:t>	Кэш первого уровня связан с объектом </a:t>
            </a:r>
            <a:r>
              <a:rPr lang="en-US" dirty="0" smtClean="0">
                <a:latin typeface="Candara" pitchFamily="34" charset="0"/>
                <a:cs typeface="Aharoni" pitchFamily="2" charset="-79"/>
              </a:rPr>
              <a:t>Session </a:t>
            </a:r>
            <a:r>
              <a:rPr lang="uk-UA" dirty="0" smtClean="0">
                <a:latin typeface="Candara" pitchFamily="34" charset="0"/>
                <a:cs typeface="Aharoni" pitchFamily="2" charset="-79"/>
              </a:rPr>
              <a:t>и </a:t>
            </a:r>
            <a:r>
              <a:rPr lang="uk-UA" dirty="0" err="1" smtClean="0">
                <a:latin typeface="Candara" pitchFamily="34" charset="0"/>
                <a:cs typeface="Aharoni" pitchFamily="2" charset="-79"/>
              </a:rPr>
              <a:t>включен</a:t>
            </a:r>
            <a:r>
              <a:rPr lang="uk-UA" dirty="0" smtClean="0">
                <a:latin typeface="Candara" pitchFamily="34" charset="0"/>
                <a:cs typeface="Aharoni" pitchFamily="2" charset="-79"/>
              </a:rPr>
              <a:t> </a:t>
            </a:r>
            <a:r>
              <a:rPr lang="uk-UA" dirty="0" err="1" smtClean="0">
                <a:latin typeface="Candara" pitchFamily="34" charset="0"/>
                <a:cs typeface="Aharoni" pitchFamily="2" charset="-79"/>
              </a:rPr>
              <a:t>автоматически</a:t>
            </a:r>
            <a:r>
              <a:rPr lang="uk-UA" dirty="0" smtClean="0">
                <a:latin typeface="Candara" pitchFamily="34" charset="0"/>
                <a:cs typeface="Aharoni" pitchFamily="2" charset="-79"/>
              </a:rPr>
              <a:t>, </a:t>
            </a:r>
            <a:r>
              <a:rPr lang="uk-UA" dirty="0" err="1" smtClean="0">
                <a:latin typeface="Candara" pitchFamily="34" charset="0"/>
                <a:cs typeface="Aharoni" pitchFamily="2" charset="-79"/>
              </a:rPr>
              <a:t>его</a:t>
            </a:r>
            <a:r>
              <a:rPr lang="uk-UA" dirty="0" smtClean="0">
                <a:latin typeface="Candara" pitchFamily="34" charset="0"/>
                <a:cs typeface="Aharoni" pitchFamily="2" charset="-79"/>
              </a:rPr>
              <a:t> </a:t>
            </a:r>
            <a:r>
              <a:rPr lang="uk-UA" dirty="0" err="1" smtClean="0">
                <a:latin typeface="Candara" pitchFamily="34" charset="0"/>
                <a:cs typeface="Aharoni" pitchFamily="2" charset="-79"/>
              </a:rPr>
              <a:t>нельзя</a:t>
            </a:r>
            <a:r>
              <a:rPr lang="uk-UA" dirty="0" smtClean="0">
                <a:latin typeface="Candara" pitchFamily="34" charset="0"/>
                <a:cs typeface="Aharoni" pitchFamily="2" charset="-79"/>
              </a:rPr>
              <a:t> </a:t>
            </a:r>
            <a:r>
              <a:rPr lang="uk-UA" dirty="0" err="1" smtClean="0">
                <a:latin typeface="Candara" pitchFamily="34" charset="0"/>
                <a:cs typeface="Aharoni" pitchFamily="2" charset="-79"/>
              </a:rPr>
              <a:t>отключить</a:t>
            </a:r>
            <a:r>
              <a:rPr lang="uk-UA" dirty="0" smtClean="0">
                <a:latin typeface="Candara" pitchFamily="34" charset="0"/>
                <a:cs typeface="Aharoni" pitchFamily="2" charset="-79"/>
              </a:rPr>
              <a:t>. </a:t>
            </a:r>
            <a:r>
              <a:rPr lang="uk-UA" dirty="0" err="1" smtClean="0">
                <a:latin typeface="Candara" pitchFamily="34" charset="0"/>
                <a:cs typeface="Aharoni" pitchFamily="2" charset="-79"/>
              </a:rPr>
              <a:t>Однако</a:t>
            </a:r>
            <a:r>
              <a:rPr lang="uk-UA" dirty="0" smtClean="0">
                <a:latin typeface="Candara" pitchFamily="34" charset="0"/>
                <a:cs typeface="Aharoni" pitchFamily="2" charset="-79"/>
              </a:rPr>
              <a:t> </a:t>
            </a:r>
            <a:r>
              <a:rPr lang="uk-UA" dirty="0" err="1" smtClean="0">
                <a:latin typeface="Candara" pitchFamily="34" charset="0"/>
                <a:cs typeface="Aharoni" pitchFamily="2" charset="-79"/>
              </a:rPr>
              <a:t>из</a:t>
            </a:r>
            <a:r>
              <a:rPr lang="uk-UA" dirty="0" smtClean="0">
                <a:latin typeface="Candara" pitchFamily="34" charset="0"/>
                <a:cs typeface="Aharoni" pitchFamily="2" charset="-79"/>
              </a:rPr>
              <a:t> </a:t>
            </a:r>
            <a:r>
              <a:rPr lang="ru-RU" dirty="0" smtClean="0">
                <a:latin typeface="Candara" pitchFamily="34" charset="0"/>
                <a:cs typeface="Aharoni" pitchFamily="2" charset="-79"/>
              </a:rPr>
              <a:t>данного </a:t>
            </a:r>
            <a:r>
              <a:rPr lang="ru-RU" dirty="0" err="1" smtClean="0">
                <a:latin typeface="Candara" pitchFamily="34" charset="0"/>
                <a:cs typeface="Aharoni" pitchFamily="2" charset="-79"/>
              </a:rPr>
              <a:t>кэша</a:t>
            </a:r>
            <a:r>
              <a:rPr lang="ru-RU" dirty="0" smtClean="0">
                <a:latin typeface="Candara" pitchFamily="34" charset="0"/>
                <a:cs typeface="Aharoni" pitchFamily="2" charset="-79"/>
              </a:rPr>
              <a:t> можно удалять объекты или полностью очистить кэш.</a:t>
            </a:r>
            <a:br>
              <a:rPr lang="ru-RU" dirty="0" smtClean="0">
                <a:latin typeface="Candara" pitchFamily="34" charset="0"/>
                <a:cs typeface="Aharoni" pitchFamily="2" charset="-79"/>
              </a:rPr>
            </a:br>
            <a:r>
              <a:rPr lang="ru-RU" dirty="0" smtClean="0">
                <a:latin typeface="Candara" pitchFamily="34" charset="0"/>
                <a:cs typeface="Aharoni" pitchFamily="2" charset="-79"/>
              </a:rPr>
              <a:t>	Любой объект, </a:t>
            </a:r>
            <a:r>
              <a:rPr lang="ru-RU" dirty="0" err="1" smtClean="0">
                <a:latin typeface="Candara" pitchFamily="34" charset="0"/>
                <a:cs typeface="Aharoni" pitchFamily="2" charset="-79"/>
              </a:rPr>
              <a:t>закэшированный</a:t>
            </a:r>
            <a:r>
              <a:rPr lang="ru-RU" dirty="0" smtClean="0">
                <a:latin typeface="Candara" pitchFamily="34" charset="0"/>
                <a:cs typeface="Aharoni" pitchFamily="2" charset="-79"/>
              </a:rPr>
              <a:t> в </a:t>
            </a:r>
            <a:r>
              <a:rPr lang="en-US" dirty="0" smtClean="0">
                <a:latin typeface="Candara" pitchFamily="34" charset="0"/>
                <a:cs typeface="Aharoni" pitchFamily="2" charset="-79"/>
              </a:rPr>
              <a:t>Session</a:t>
            </a:r>
            <a:r>
              <a:rPr lang="ru-RU" dirty="0" smtClean="0">
                <a:latin typeface="Candara" pitchFamily="34" charset="0"/>
                <a:cs typeface="Aharoni" pitchFamily="2" charset="-79"/>
              </a:rPr>
              <a:t>,</a:t>
            </a:r>
            <a:r>
              <a:rPr lang="en-US" dirty="0" smtClean="0">
                <a:latin typeface="Candara" pitchFamily="34" charset="0"/>
                <a:cs typeface="Aharoni" pitchFamily="2" charset="-79"/>
              </a:rPr>
              <a:t> </a:t>
            </a:r>
            <a:r>
              <a:rPr lang="ru-RU" dirty="0" smtClean="0">
                <a:latin typeface="Candara" pitchFamily="34" charset="0"/>
                <a:cs typeface="Aharoni" pitchFamily="2" charset="-79"/>
              </a:rPr>
              <a:t> не виден другим объектам в ней. После закрытия </a:t>
            </a:r>
            <a:r>
              <a:rPr lang="en-US" dirty="0" smtClean="0">
                <a:latin typeface="Candara" pitchFamily="34" charset="0"/>
                <a:cs typeface="Aharoni" pitchFamily="2" charset="-79"/>
              </a:rPr>
              <a:t>Session </a:t>
            </a:r>
            <a:r>
              <a:rPr lang="ru-RU" dirty="0" smtClean="0">
                <a:latin typeface="Candara" pitchFamily="34" charset="0"/>
                <a:cs typeface="Aharoni" pitchFamily="2" charset="-79"/>
              </a:rPr>
              <a:t> все объекты в </a:t>
            </a:r>
            <a:r>
              <a:rPr lang="ru-RU" dirty="0" err="1" smtClean="0">
                <a:latin typeface="Candara" pitchFamily="34" charset="0"/>
                <a:cs typeface="Aharoni" pitchFamily="2" charset="-79"/>
              </a:rPr>
              <a:t>кэше</a:t>
            </a:r>
            <a:r>
              <a:rPr lang="ru-RU" dirty="0" smtClean="0">
                <a:latin typeface="Candara" pitchFamily="34" charset="0"/>
                <a:cs typeface="Aharoni" pitchFamily="2" charset="-79"/>
              </a:rPr>
              <a:t> будут потеряны.</a:t>
            </a:r>
            <a:endParaRPr lang="ru-RU" dirty="0">
              <a:latin typeface="Candara" pitchFamily="34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andara" pitchFamily="34" charset="0"/>
              </a:rPr>
              <a:t>Кэширование в </a:t>
            </a:r>
            <a:r>
              <a:rPr lang="en-US" dirty="0" smtClean="0">
                <a:latin typeface="Candara" pitchFamily="34" charset="0"/>
              </a:rPr>
              <a:t>Hibernate</a:t>
            </a:r>
            <a:r>
              <a:rPr lang="ru-RU" dirty="0" smtClean="0">
                <a:latin typeface="Candara" pitchFamily="34" charset="0"/>
              </a:rPr>
              <a:t>(продолжение)</a:t>
            </a:r>
            <a:endParaRPr lang="ru-RU" dirty="0">
              <a:latin typeface="Candar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		</a:t>
            </a:r>
            <a:r>
              <a:rPr lang="ru-RU" dirty="0" smtClean="0">
                <a:latin typeface="Candara" pitchFamily="34" charset="0"/>
              </a:rPr>
              <a:t>Кэш второго уровня привязан к объекту </a:t>
            </a:r>
            <a:r>
              <a:rPr lang="en-US" dirty="0" err="1" smtClean="0">
                <a:latin typeface="Candara" pitchFamily="34" charset="0"/>
              </a:rPr>
              <a:t>SessionFactory</a:t>
            </a:r>
            <a:r>
              <a:rPr lang="en-US" dirty="0" smtClean="0">
                <a:latin typeface="Candara" pitchFamily="34" charset="0"/>
              </a:rPr>
              <a:t>. </a:t>
            </a:r>
            <a:r>
              <a:rPr lang="ru-RU" dirty="0" smtClean="0">
                <a:latin typeface="Candara" pitchFamily="34" charset="0"/>
              </a:rPr>
              <a:t>При этом </a:t>
            </a:r>
            <a:r>
              <a:rPr lang="en-US" dirty="0" smtClean="0">
                <a:latin typeface="Candara" pitchFamily="34" charset="0"/>
              </a:rPr>
              <a:t>Hibernate</a:t>
            </a:r>
            <a:r>
              <a:rPr lang="ru-RU" dirty="0" smtClean="0">
                <a:latin typeface="Candara" pitchFamily="34" charset="0"/>
              </a:rPr>
              <a:t> не хранит в </a:t>
            </a:r>
            <a:r>
              <a:rPr lang="ru-RU" dirty="0" err="1" smtClean="0">
                <a:latin typeface="Candara" pitchFamily="34" charset="0"/>
              </a:rPr>
              <a:t>кэше</a:t>
            </a:r>
            <a:r>
              <a:rPr lang="ru-RU" dirty="0" smtClean="0">
                <a:latin typeface="Candara" pitchFamily="34" charset="0"/>
              </a:rPr>
              <a:t> сами объекты и их зависимости, а хранит только информацию о них, указателем на которую выступает идентификатор объекта. Чтение из </a:t>
            </a:r>
            <a:r>
              <a:rPr lang="ru-RU" dirty="0" err="1" smtClean="0">
                <a:latin typeface="Candara" pitchFamily="34" charset="0"/>
              </a:rPr>
              <a:t>кэша</a:t>
            </a:r>
            <a:r>
              <a:rPr lang="ru-RU" dirty="0" smtClean="0">
                <a:latin typeface="Candara" pitchFamily="34" charset="0"/>
              </a:rPr>
              <a:t> второго уровня происходит только в случае </a:t>
            </a:r>
            <a:r>
              <a:rPr lang="ru-RU" dirty="0" err="1" smtClean="0">
                <a:latin typeface="Candara" pitchFamily="34" charset="0"/>
              </a:rPr>
              <a:t>отсутсвия</a:t>
            </a:r>
            <a:r>
              <a:rPr lang="ru-RU" dirty="0" smtClean="0">
                <a:latin typeface="Candara" pitchFamily="34" charset="0"/>
              </a:rPr>
              <a:t> объекта в </a:t>
            </a:r>
            <a:r>
              <a:rPr lang="ru-RU" dirty="0" err="1" smtClean="0">
                <a:latin typeface="Candara" pitchFamily="34" charset="0"/>
              </a:rPr>
              <a:t>кэше</a:t>
            </a:r>
            <a:r>
              <a:rPr lang="ru-RU" dirty="0" smtClean="0">
                <a:latin typeface="Candara" pitchFamily="34" charset="0"/>
              </a:rPr>
              <a:t> первого уровня. </a:t>
            </a:r>
          </a:p>
          <a:p>
            <a:pPr>
              <a:buNone/>
            </a:pPr>
            <a:r>
              <a:rPr lang="ru-RU" dirty="0" smtClean="0">
                <a:latin typeface="Candara" pitchFamily="34" charset="0"/>
              </a:rPr>
              <a:t>	</a:t>
            </a:r>
            <a:r>
              <a:rPr lang="ru-RU" dirty="0" smtClean="0">
                <a:latin typeface="Candara" pitchFamily="34" charset="0"/>
              </a:rPr>
              <a:t>	Для организации кэширования второго уровня используется </a:t>
            </a:r>
            <a:r>
              <a:rPr lang="en-US" dirty="0" err="1" smtClean="0">
                <a:latin typeface="Candara" pitchFamily="34" charset="0"/>
              </a:rPr>
              <a:t>EHCache</a:t>
            </a:r>
            <a:r>
              <a:rPr lang="en-US" dirty="0" smtClean="0">
                <a:latin typeface="Candara" pitchFamily="34" charset="0"/>
              </a:rPr>
              <a:t>. </a:t>
            </a:r>
            <a:r>
              <a:rPr lang="ru-RU" dirty="0" smtClean="0">
                <a:latin typeface="Candara" pitchFamily="34" charset="0"/>
              </a:rPr>
              <a:t>Для этого необходимо добавить </a:t>
            </a:r>
            <a:r>
              <a:rPr lang="en-US" dirty="0" smtClean="0">
                <a:latin typeface="Candara" pitchFamily="34" charset="0"/>
              </a:rPr>
              <a:t>dependency </a:t>
            </a:r>
            <a:r>
              <a:rPr lang="uk-UA" dirty="0" smtClean="0">
                <a:latin typeface="Candara" pitchFamily="34" charset="0"/>
              </a:rPr>
              <a:t>в проект, </a:t>
            </a:r>
            <a:r>
              <a:rPr lang="uk-UA" dirty="0" err="1" smtClean="0">
                <a:latin typeface="Candara" pitchFamily="34" charset="0"/>
              </a:rPr>
              <a:t>сконфигурировать</a:t>
            </a:r>
            <a:r>
              <a:rPr lang="uk-UA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EHCache</a:t>
            </a:r>
            <a:r>
              <a:rPr lang="uk-UA" dirty="0" smtClean="0">
                <a:latin typeface="Candara" pitchFamily="34" charset="0"/>
              </a:rPr>
              <a:t> и </a:t>
            </a:r>
            <a:r>
              <a:rPr lang="uk-UA" dirty="0" err="1" smtClean="0">
                <a:latin typeface="Candara" pitchFamily="34" charset="0"/>
              </a:rPr>
              <a:t>использовать</a:t>
            </a:r>
            <a:r>
              <a:rPr lang="uk-UA" dirty="0" smtClean="0">
                <a:latin typeface="Candara" pitchFamily="34" charset="0"/>
              </a:rPr>
              <a:t> </a:t>
            </a:r>
            <a:r>
              <a:rPr lang="uk-UA" dirty="0" err="1" smtClean="0">
                <a:latin typeface="Candara" pitchFamily="34" charset="0"/>
              </a:rPr>
              <a:t>аннотацию</a:t>
            </a:r>
            <a:r>
              <a:rPr lang="uk-UA" dirty="0" smtClean="0">
                <a:latin typeface="Candara" pitchFamily="34" charset="0"/>
              </a:rPr>
              <a:t> </a:t>
            </a:r>
            <a:r>
              <a:rPr lang="en-US" dirty="0" smtClean="0">
                <a:latin typeface="Candara" pitchFamily="34" charset="0"/>
              </a:rPr>
              <a:t>@Cache </a:t>
            </a:r>
            <a:r>
              <a:rPr lang="uk-UA" dirty="0" smtClean="0">
                <a:latin typeface="Candara" pitchFamily="34" charset="0"/>
              </a:rPr>
              <a:t>для </a:t>
            </a:r>
            <a:r>
              <a:rPr lang="uk-UA" dirty="0" err="1" smtClean="0">
                <a:latin typeface="Candara" pitchFamily="34" charset="0"/>
              </a:rPr>
              <a:t>указания</a:t>
            </a:r>
            <a:r>
              <a:rPr lang="uk-UA" dirty="0" smtClean="0">
                <a:latin typeface="Candara" pitchFamily="34" charset="0"/>
              </a:rPr>
              <a:t> настройки </a:t>
            </a:r>
            <a:r>
              <a:rPr lang="uk-UA" dirty="0" err="1" smtClean="0">
                <a:latin typeface="Candara" pitchFamily="34" charset="0"/>
              </a:rPr>
              <a:t>стратегии</a:t>
            </a:r>
            <a:r>
              <a:rPr lang="uk-UA" dirty="0" smtClean="0">
                <a:latin typeface="Candara" pitchFamily="34" charset="0"/>
              </a:rPr>
              <a:t> </a:t>
            </a:r>
            <a:r>
              <a:rPr lang="uk-UA" dirty="0" err="1" smtClean="0">
                <a:latin typeface="Candara" pitchFamily="34" charset="0"/>
              </a:rPr>
              <a:t>кэширования</a:t>
            </a:r>
            <a:r>
              <a:rPr lang="uk-UA" dirty="0" smtClean="0">
                <a:latin typeface="Candara" pitchFamily="34" charset="0"/>
              </a:rPr>
              <a:t> над </a:t>
            </a:r>
            <a:r>
              <a:rPr lang="en-US" dirty="0" smtClean="0">
                <a:latin typeface="Candara" pitchFamily="34" charset="0"/>
              </a:rPr>
              <a:t>bean</a:t>
            </a:r>
            <a:r>
              <a:rPr lang="uk-UA" dirty="0" smtClean="0">
                <a:latin typeface="Candara" pitchFamily="34" charset="0"/>
              </a:rPr>
              <a:t>-ом.</a:t>
            </a:r>
            <a:endParaRPr lang="ru-RU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andara" pitchFamily="34" charset="0"/>
              </a:rPr>
              <a:t>Кэширование в </a:t>
            </a:r>
            <a:r>
              <a:rPr lang="en-US" dirty="0" smtClean="0">
                <a:latin typeface="Candara" pitchFamily="34" charset="0"/>
              </a:rPr>
              <a:t>Hibernate</a:t>
            </a:r>
            <a:r>
              <a:rPr lang="ru-RU" dirty="0" smtClean="0">
                <a:latin typeface="Candara" pitchFamily="34" charset="0"/>
              </a:rPr>
              <a:t>(продолжение)</a:t>
            </a:r>
            <a:endParaRPr lang="ru-RU" dirty="0">
              <a:latin typeface="Candar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>
                <a:latin typeface="Candara" pitchFamily="34" charset="0"/>
              </a:rPr>
              <a:t>	Кэширование запросов похоже на кэш второго уровня, только идентификатором в данном случае выступает совокупность параметров запроса. </a:t>
            </a:r>
            <a:r>
              <a:rPr lang="ru-RU" dirty="0" smtClean="0">
                <a:latin typeface="Candara" pitchFamily="34" charset="0"/>
              </a:rPr>
              <a:t>И</a:t>
            </a:r>
            <a:r>
              <a:rPr lang="ru-RU" dirty="0" smtClean="0">
                <a:latin typeface="Candara" pitchFamily="34" charset="0"/>
              </a:rPr>
              <a:t>спользуется с </a:t>
            </a:r>
            <a:r>
              <a:rPr lang="ru-RU" dirty="0" err="1" smtClean="0">
                <a:latin typeface="Candara" pitchFamily="34" charset="0"/>
              </a:rPr>
              <a:t>кэшем</a:t>
            </a:r>
            <a:r>
              <a:rPr lang="ru-RU" dirty="0" smtClean="0">
                <a:latin typeface="Candara" pitchFamily="34" charset="0"/>
              </a:rPr>
              <a:t> второго уровня, так как данные в запросе – это идентификаторы объектов. </a:t>
            </a:r>
            <a:endParaRPr lang="ru-RU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254</TotalTime>
  <Words>214</Words>
  <Application>Microsoft Office PowerPoint</Application>
  <PresentationFormat>Экран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Обычная</vt:lpstr>
      <vt:lpstr>Слайд 1</vt:lpstr>
      <vt:lpstr>ORM</vt:lpstr>
      <vt:lpstr>Hibernate</vt:lpstr>
      <vt:lpstr>Преимущества Hibernate</vt:lpstr>
      <vt:lpstr>Преимущества Hibernate (продолжение)</vt:lpstr>
      <vt:lpstr>Интерфейсы Hibernate</vt:lpstr>
      <vt:lpstr>Кэширование в Hibernate</vt:lpstr>
      <vt:lpstr>Кэширование в Hibernate(продолжение)</vt:lpstr>
      <vt:lpstr>Кэширование в Hibernate(продолжение)</vt:lpstr>
      <vt:lpstr>Состояние bean-ов</vt:lpstr>
      <vt:lpstr>Требование к Entity-классу</vt:lpstr>
      <vt:lpstr>Add JPA facet</vt:lpstr>
      <vt:lpstr>Generate persistence mapping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Госпожа Лена Козинец</dc:creator>
  <cp:lastModifiedBy>User</cp:lastModifiedBy>
  <cp:revision>5</cp:revision>
  <dcterms:created xsi:type="dcterms:W3CDTF">2018-01-31T21:57:04Z</dcterms:created>
  <dcterms:modified xsi:type="dcterms:W3CDTF">2018-02-05T09:34:22Z</dcterms:modified>
</cp:coreProperties>
</file>