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Lst>
  <p:sldSz cy="5143500" cx="9144000"/>
  <p:notesSz cx="6858000" cy="9144000"/>
  <p:embeddedFontLst>
    <p:embeddedFont>
      <p:font typeface="Montserrat"/>
      <p:regular r:id="rId156"/>
      <p:bold r:id="rId157"/>
      <p:italic r:id="rId158"/>
      <p:boldItalic r:id="rId1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F357C15-E70B-4CC4-A094-CE6D20AD347B}">
  <a:tblStyle styleId="{EF357C15-E70B-4CC4-A094-CE6D20AD34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Montserrat-boldItalic.fntdata"/><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font" Target="fonts/Montserrat-italic.fntdata"/><Relationship Id="rId157" Type="http://schemas.openxmlformats.org/officeDocument/2006/relationships/font" Target="fonts/Montserrat-bold.fntdata"/><Relationship Id="rId156" Type="http://schemas.openxmlformats.org/officeDocument/2006/relationships/font" Target="fonts/Montserrat-regular.fntdata"/><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0be94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0be94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dc66adf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dc66adf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g7dc66ae3b3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7dc66ae3b3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8" name="Shape 988"/>
        <p:cNvGrpSpPr/>
        <p:nvPr/>
      </p:nvGrpSpPr>
      <p:grpSpPr>
        <a:xfrm>
          <a:off x="0" y="0"/>
          <a:ext cx="0" cy="0"/>
          <a:chOff x="0" y="0"/>
          <a:chExt cx="0" cy="0"/>
        </a:xfrm>
      </p:grpSpPr>
      <p:sp>
        <p:nvSpPr>
          <p:cNvPr id="989" name="Google Shape;989;g7dc66ae3b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7dc66ae3b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6" name="Shape 996"/>
        <p:cNvGrpSpPr/>
        <p:nvPr/>
      </p:nvGrpSpPr>
      <p:grpSpPr>
        <a:xfrm>
          <a:off x="0" y="0"/>
          <a:ext cx="0" cy="0"/>
          <a:chOff x="0" y="0"/>
          <a:chExt cx="0" cy="0"/>
        </a:xfrm>
      </p:grpSpPr>
      <p:sp>
        <p:nvSpPr>
          <p:cNvPr id="997" name="Google Shape;997;g7dc66ae3b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dc66ae3b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5" name="Shape 1005"/>
        <p:cNvGrpSpPr/>
        <p:nvPr/>
      </p:nvGrpSpPr>
      <p:grpSpPr>
        <a:xfrm>
          <a:off x="0" y="0"/>
          <a:ext cx="0" cy="0"/>
          <a:chOff x="0" y="0"/>
          <a:chExt cx="0" cy="0"/>
        </a:xfrm>
      </p:grpSpPr>
      <p:sp>
        <p:nvSpPr>
          <p:cNvPr id="1006" name="Google Shape;1006;g7dc66ae3b3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dc66ae3b3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4" name="Shape 1014"/>
        <p:cNvGrpSpPr/>
        <p:nvPr/>
      </p:nvGrpSpPr>
      <p:grpSpPr>
        <a:xfrm>
          <a:off x="0" y="0"/>
          <a:ext cx="0" cy="0"/>
          <a:chOff x="0" y="0"/>
          <a:chExt cx="0" cy="0"/>
        </a:xfrm>
      </p:grpSpPr>
      <p:sp>
        <p:nvSpPr>
          <p:cNvPr id="1015" name="Google Shape;1015;g7dc66ae3b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7dc66ae3b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g6f3b82391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6f3b82391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g6f3b82391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6f3b82391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8" name="Shape 1038"/>
        <p:cNvGrpSpPr/>
        <p:nvPr/>
      </p:nvGrpSpPr>
      <p:grpSpPr>
        <a:xfrm>
          <a:off x="0" y="0"/>
          <a:ext cx="0" cy="0"/>
          <a:chOff x="0" y="0"/>
          <a:chExt cx="0" cy="0"/>
        </a:xfrm>
      </p:grpSpPr>
      <p:sp>
        <p:nvSpPr>
          <p:cNvPr id="1039" name="Google Shape;1039;g6f3b82391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6f3b82391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6" name="Shape 1046"/>
        <p:cNvGrpSpPr/>
        <p:nvPr/>
      </p:nvGrpSpPr>
      <p:grpSpPr>
        <a:xfrm>
          <a:off x="0" y="0"/>
          <a:ext cx="0" cy="0"/>
          <a:chOff x="0" y="0"/>
          <a:chExt cx="0" cy="0"/>
        </a:xfrm>
      </p:grpSpPr>
      <p:sp>
        <p:nvSpPr>
          <p:cNvPr id="1047" name="Google Shape;1047;g7dc66ae3b3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7dc66ae3b3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4" name="Shape 1054"/>
        <p:cNvGrpSpPr/>
        <p:nvPr/>
      </p:nvGrpSpPr>
      <p:grpSpPr>
        <a:xfrm>
          <a:off x="0" y="0"/>
          <a:ext cx="0" cy="0"/>
          <a:chOff x="0" y="0"/>
          <a:chExt cx="0" cy="0"/>
        </a:xfrm>
      </p:grpSpPr>
      <p:sp>
        <p:nvSpPr>
          <p:cNvPr id="1055" name="Google Shape;1055;g7dc66ae3b3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dc66ae3b3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dc66adf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dc66adf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2" name="Shape 1062"/>
        <p:cNvGrpSpPr/>
        <p:nvPr/>
      </p:nvGrpSpPr>
      <p:grpSpPr>
        <a:xfrm>
          <a:off x="0" y="0"/>
          <a:ext cx="0" cy="0"/>
          <a:chOff x="0" y="0"/>
          <a:chExt cx="0" cy="0"/>
        </a:xfrm>
      </p:grpSpPr>
      <p:sp>
        <p:nvSpPr>
          <p:cNvPr id="1063" name="Google Shape;1063;g6f3b82391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6f3b82391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0" name="Shape 1070"/>
        <p:cNvGrpSpPr/>
        <p:nvPr/>
      </p:nvGrpSpPr>
      <p:grpSpPr>
        <a:xfrm>
          <a:off x="0" y="0"/>
          <a:ext cx="0" cy="0"/>
          <a:chOff x="0" y="0"/>
          <a:chExt cx="0" cy="0"/>
        </a:xfrm>
      </p:grpSpPr>
      <p:sp>
        <p:nvSpPr>
          <p:cNvPr id="1071" name="Google Shape;1071;g7dc66ae3b3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7dc66ae3b3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9" name="Shape 1079"/>
        <p:cNvGrpSpPr/>
        <p:nvPr/>
      </p:nvGrpSpPr>
      <p:grpSpPr>
        <a:xfrm>
          <a:off x="0" y="0"/>
          <a:ext cx="0" cy="0"/>
          <a:chOff x="0" y="0"/>
          <a:chExt cx="0" cy="0"/>
        </a:xfrm>
      </p:grpSpPr>
      <p:sp>
        <p:nvSpPr>
          <p:cNvPr id="1080" name="Google Shape;1080;g7dc66ae3b3_0_7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1" name="Google Shape;1081;g7dc66ae3b3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7" name="Shape 1087"/>
        <p:cNvGrpSpPr/>
        <p:nvPr/>
      </p:nvGrpSpPr>
      <p:grpSpPr>
        <a:xfrm>
          <a:off x="0" y="0"/>
          <a:ext cx="0" cy="0"/>
          <a:chOff x="0" y="0"/>
          <a:chExt cx="0" cy="0"/>
        </a:xfrm>
      </p:grpSpPr>
      <p:sp>
        <p:nvSpPr>
          <p:cNvPr id="1088" name="Google Shape;1088;g7dc66ae3b3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7dc66ae3b3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5" name="Shape 1095"/>
        <p:cNvGrpSpPr/>
        <p:nvPr/>
      </p:nvGrpSpPr>
      <p:grpSpPr>
        <a:xfrm>
          <a:off x="0" y="0"/>
          <a:ext cx="0" cy="0"/>
          <a:chOff x="0" y="0"/>
          <a:chExt cx="0" cy="0"/>
        </a:xfrm>
      </p:grpSpPr>
      <p:sp>
        <p:nvSpPr>
          <p:cNvPr id="1096" name="Google Shape;1096;g7dc66ae3b3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7dc66ae3b3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g7dc66ae3b3_0_8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5" name="Google Shape;1105;g7dc66ae3b3_0_8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2" name="Shape 1112"/>
        <p:cNvGrpSpPr/>
        <p:nvPr/>
      </p:nvGrpSpPr>
      <p:grpSpPr>
        <a:xfrm>
          <a:off x="0" y="0"/>
          <a:ext cx="0" cy="0"/>
          <a:chOff x="0" y="0"/>
          <a:chExt cx="0" cy="0"/>
        </a:xfrm>
      </p:grpSpPr>
      <p:sp>
        <p:nvSpPr>
          <p:cNvPr id="1113" name="Google Shape;1113;g7dc66ae3b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4" name="Google Shape;1114;g7dc66ae3b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0" name="Shape 1120"/>
        <p:cNvGrpSpPr/>
        <p:nvPr/>
      </p:nvGrpSpPr>
      <p:grpSpPr>
        <a:xfrm>
          <a:off x="0" y="0"/>
          <a:ext cx="0" cy="0"/>
          <a:chOff x="0" y="0"/>
          <a:chExt cx="0" cy="0"/>
        </a:xfrm>
      </p:grpSpPr>
      <p:sp>
        <p:nvSpPr>
          <p:cNvPr id="1121" name="Google Shape;1121;g7dc66ae3b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dc66ae3b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8" name="Shape 1128"/>
        <p:cNvGrpSpPr/>
        <p:nvPr/>
      </p:nvGrpSpPr>
      <p:grpSpPr>
        <a:xfrm>
          <a:off x="0" y="0"/>
          <a:ext cx="0" cy="0"/>
          <a:chOff x="0" y="0"/>
          <a:chExt cx="0" cy="0"/>
        </a:xfrm>
      </p:grpSpPr>
      <p:sp>
        <p:nvSpPr>
          <p:cNvPr id="1129" name="Google Shape;1129;g6f3b82391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6f3b82391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6" name="Shape 1136"/>
        <p:cNvGrpSpPr/>
        <p:nvPr/>
      </p:nvGrpSpPr>
      <p:grpSpPr>
        <a:xfrm>
          <a:off x="0" y="0"/>
          <a:ext cx="0" cy="0"/>
          <a:chOff x="0" y="0"/>
          <a:chExt cx="0" cy="0"/>
        </a:xfrm>
      </p:grpSpPr>
      <p:sp>
        <p:nvSpPr>
          <p:cNvPr id="1137" name="Google Shape;1137;g6f3b82391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8" name="Google Shape;1138;g6f3b82391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7dc66adf7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c66adf7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4" name="Shape 1144"/>
        <p:cNvGrpSpPr/>
        <p:nvPr/>
      </p:nvGrpSpPr>
      <p:grpSpPr>
        <a:xfrm>
          <a:off x="0" y="0"/>
          <a:ext cx="0" cy="0"/>
          <a:chOff x="0" y="0"/>
          <a:chExt cx="0" cy="0"/>
        </a:xfrm>
      </p:grpSpPr>
      <p:sp>
        <p:nvSpPr>
          <p:cNvPr id="1145" name="Google Shape;1145;g7dc66ae3b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7dc66ae3b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2" name="Shape 1152"/>
        <p:cNvGrpSpPr/>
        <p:nvPr/>
      </p:nvGrpSpPr>
      <p:grpSpPr>
        <a:xfrm>
          <a:off x="0" y="0"/>
          <a:ext cx="0" cy="0"/>
          <a:chOff x="0" y="0"/>
          <a:chExt cx="0" cy="0"/>
        </a:xfrm>
      </p:grpSpPr>
      <p:sp>
        <p:nvSpPr>
          <p:cNvPr id="1153" name="Google Shape;1153;g7dc66ae3b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7dc66ae3b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0" name="Shape 1160"/>
        <p:cNvGrpSpPr/>
        <p:nvPr/>
      </p:nvGrpSpPr>
      <p:grpSpPr>
        <a:xfrm>
          <a:off x="0" y="0"/>
          <a:ext cx="0" cy="0"/>
          <a:chOff x="0" y="0"/>
          <a:chExt cx="0" cy="0"/>
        </a:xfrm>
      </p:grpSpPr>
      <p:sp>
        <p:nvSpPr>
          <p:cNvPr id="1161" name="Google Shape;1161;g7dc66ae3b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7dc66ae3b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8" name="Shape 1168"/>
        <p:cNvGrpSpPr/>
        <p:nvPr/>
      </p:nvGrpSpPr>
      <p:grpSpPr>
        <a:xfrm>
          <a:off x="0" y="0"/>
          <a:ext cx="0" cy="0"/>
          <a:chOff x="0" y="0"/>
          <a:chExt cx="0" cy="0"/>
        </a:xfrm>
      </p:grpSpPr>
      <p:sp>
        <p:nvSpPr>
          <p:cNvPr id="1169" name="Google Shape;1169;g6f3b82391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6f3b82391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6" name="Shape 1176"/>
        <p:cNvGrpSpPr/>
        <p:nvPr/>
      </p:nvGrpSpPr>
      <p:grpSpPr>
        <a:xfrm>
          <a:off x="0" y="0"/>
          <a:ext cx="0" cy="0"/>
          <a:chOff x="0" y="0"/>
          <a:chExt cx="0" cy="0"/>
        </a:xfrm>
      </p:grpSpPr>
      <p:sp>
        <p:nvSpPr>
          <p:cNvPr id="1177" name="Google Shape;1177;g6f3b8239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6f3b8239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4" name="Shape 1184"/>
        <p:cNvGrpSpPr/>
        <p:nvPr/>
      </p:nvGrpSpPr>
      <p:grpSpPr>
        <a:xfrm>
          <a:off x="0" y="0"/>
          <a:ext cx="0" cy="0"/>
          <a:chOff x="0" y="0"/>
          <a:chExt cx="0" cy="0"/>
        </a:xfrm>
      </p:grpSpPr>
      <p:sp>
        <p:nvSpPr>
          <p:cNvPr id="1185" name="Google Shape;1185;g6f3b82391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6f3b82391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2" name="Shape 1192"/>
        <p:cNvGrpSpPr/>
        <p:nvPr/>
      </p:nvGrpSpPr>
      <p:grpSpPr>
        <a:xfrm>
          <a:off x="0" y="0"/>
          <a:ext cx="0" cy="0"/>
          <a:chOff x="0" y="0"/>
          <a:chExt cx="0" cy="0"/>
        </a:xfrm>
      </p:grpSpPr>
      <p:sp>
        <p:nvSpPr>
          <p:cNvPr id="1193" name="Google Shape;1193;g6f3b82391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6f3b82391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6f3b82391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f3b82391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8" name="Shape 1208"/>
        <p:cNvGrpSpPr/>
        <p:nvPr/>
      </p:nvGrpSpPr>
      <p:grpSpPr>
        <a:xfrm>
          <a:off x="0" y="0"/>
          <a:ext cx="0" cy="0"/>
          <a:chOff x="0" y="0"/>
          <a:chExt cx="0" cy="0"/>
        </a:xfrm>
      </p:grpSpPr>
      <p:sp>
        <p:nvSpPr>
          <p:cNvPr id="1209" name="Google Shape;1209;g6f3b8239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6f3b8239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6" name="Shape 1216"/>
        <p:cNvGrpSpPr/>
        <p:nvPr/>
      </p:nvGrpSpPr>
      <p:grpSpPr>
        <a:xfrm>
          <a:off x="0" y="0"/>
          <a:ext cx="0" cy="0"/>
          <a:chOff x="0" y="0"/>
          <a:chExt cx="0" cy="0"/>
        </a:xfrm>
      </p:grpSpPr>
      <p:sp>
        <p:nvSpPr>
          <p:cNvPr id="1217" name="Google Shape;1217;g7dc66ae3b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8" name="Google Shape;1218;g7dc66ae3b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dc66adf7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dc66adf7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4" name="Shape 1224"/>
        <p:cNvGrpSpPr/>
        <p:nvPr/>
      </p:nvGrpSpPr>
      <p:grpSpPr>
        <a:xfrm>
          <a:off x="0" y="0"/>
          <a:ext cx="0" cy="0"/>
          <a:chOff x="0" y="0"/>
          <a:chExt cx="0" cy="0"/>
        </a:xfrm>
      </p:grpSpPr>
      <p:sp>
        <p:nvSpPr>
          <p:cNvPr id="1225" name="Google Shape;1225;g7dc66ae3b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6" name="Google Shape;1226;g7dc66ae3b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2" name="Shape 1232"/>
        <p:cNvGrpSpPr/>
        <p:nvPr/>
      </p:nvGrpSpPr>
      <p:grpSpPr>
        <a:xfrm>
          <a:off x="0" y="0"/>
          <a:ext cx="0" cy="0"/>
          <a:chOff x="0" y="0"/>
          <a:chExt cx="0" cy="0"/>
        </a:xfrm>
      </p:grpSpPr>
      <p:sp>
        <p:nvSpPr>
          <p:cNvPr id="1233" name="Google Shape;1233;g6f3b82391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6f3b82391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0" name="Shape 1240"/>
        <p:cNvGrpSpPr/>
        <p:nvPr/>
      </p:nvGrpSpPr>
      <p:grpSpPr>
        <a:xfrm>
          <a:off x="0" y="0"/>
          <a:ext cx="0" cy="0"/>
          <a:chOff x="0" y="0"/>
          <a:chExt cx="0" cy="0"/>
        </a:xfrm>
      </p:grpSpPr>
      <p:sp>
        <p:nvSpPr>
          <p:cNvPr id="1241" name="Google Shape;1241;g6f3b82391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2" name="Google Shape;1242;g6f3b82391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8" name="Shape 1248"/>
        <p:cNvGrpSpPr/>
        <p:nvPr/>
      </p:nvGrpSpPr>
      <p:grpSpPr>
        <a:xfrm>
          <a:off x="0" y="0"/>
          <a:ext cx="0" cy="0"/>
          <a:chOff x="0" y="0"/>
          <a:chExt cx="0" cy="0"/>
        </a:xfrm>
      </p:grpSpPr>
      <p:sp>
        <p:nvSpPr>
          <p:cNvPr id="1249" name="Google Shape;1249;g6f3b823914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6f3b823914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6" name="Shape 1256"/>
        <p:cNvGrpSpPr/>
        <p:nvPr/>
      </p:nvGrpSpPr>
      <p:grpSpPr>
        <a:xfrm>
          <a:off x="0" y="0"/>
          <a:ext cx="0" cy="0"/>
          <a:chOff x="0" y="0"/>
          <a:chExt cx="0" cy="0"/>
        </a:xfrm>
      </p:grpSpPr>
      <p:sp>
        <p:nvSpPr>
          <p:cNvPr id="1257" name="Google Shape;1257;g6f3b823914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6f3b823914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4" name="Shape 1264"/>
        <p:cNvGrpSpPr/>
        <p:nvPr/>
      </p:nvGrpSpPr>
      <p:grpSpPr>
        <a:xfrm>
          <a:off x="0" y="0"/>
          <a:ext cx="0" cy="0"/>
          <a:chOff x="0" y="0"/>
          <a:chExt cx="0" cy="0"/>
        </a:xfrm>
      </p:grpSpPr>
      <p:sp>
        <p:nvSpPr>
          <p:cNvPr id="1265" name="Google Shape;1265;g6f3b82391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6f3b82391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2" name="Shape 1272"/>
        <p:cNvGrpSpPr/>
        <p:nvPr/>
      </p:nvGrpSpPr>
      <p:grpSpPr>
        <a:xfrm>
          <a:off x="0" y="0"/>
          <a:ext cx="0" cy="0"/>
          <a:chOff x="0" y="0"/>
          <a:chExt cx="0" cy="0"/>
        </a:xfrm>
      </p:grpSpPr>
      <p:sp>
        <p:nvSpPr>
          <p:cNvPr id="1273" name="Google Shape;1273;g7dc66ae3b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dc66ae3b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0" name="Shape 1280"/>
        <p:cNvGrpSpPr/>
        <p:nvPr/>
      </p:nvGrpSpPr>
      <p:grpSpPr>
        <a:xfrm>
          <a:off x="0" y="0"/>
          <a:ext cx="0" cy="0"/>
          <a:chOff x="0" y="0"/>
          <a:chExt cx="0" cy="0"/>
        </a:xfrm>
      </p:grpSpPr>
      <p:sp>
        <p:nvSpPr>
          <p:cNvPr id="1281" name="Google Shape;1281;g7dc66ae3b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7dc66ae3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8" name="Shape 1288"/>
        <p:cNvGrpSpPr/>
        <p:nvPr/>
      </p:nvGrpSpPr>
      <p:grpSpPr>
        <a:xfrm>
          <a:off x="0" y="0"/>
          <a:ext cx="0" cy="0"/>
          <a:chOff x="0" y="0"/>
          <a:chExt cx="0" cy="0"/>
        </a:xfrm>
      </p:grpSpPr>
      <p:sp>
        <p:nvSpPr>
          <p:cNvPr id="1289" name="Google Shape;1289;g6f3b82391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6f3b82391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6" name="Shape 1296"/>
        <p:cNvGrpSpPr/>
        <p:nvPr/>
      </p:nvGrpSpPr>
      <p:grpSpPr>
        <a:xfrm>
          <a:off x="0" y="0"/>
          <a:ext cx="0" cy="0"/>
          <a:chOff x="0" y="0"/>
          <a:chExt cx="0" cy="0"/>
        </a:xfrm>
      </p:grpSpPr>
      <p:sp>
        <p:nvSpPr>
          <p:cNvPr id="1297" name="Google Shape;1297;g6f3b82391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8" name="Google Shape;1298;g6f3b82391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dc66adf7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dc66adf7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4" name="Shape 1304"/>
        <p:cNvGrpSpPr/>
        <p:nvPr/>
      </p:nvGrpSpPr>
      <p:grpSpPr>
        <a:xfrm>
          <a:off x="0" y="0"/>
          <a:ext cx="0" cy="0"/>
          <a:chOff x="0" y="0"/>
          <a:chExt cx="0" cy="0"/>
        </a:xfrm>
      </p:grpSpPr>
      <p:sp>
        <p:nvSpPr>
          <p:cNvPr id="1305" name="Google Shape;1305;g6f3b82391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6f3b82391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2" name="Shape 1312"/>
        <p:cNvGrpSpPr/>
        <p:nvPr/>
      </p:nvGrpSpPr>
      <p:grpSpPr>
        <a:xfrm>
          <a:off x="0" y="0"/>
          <a:ext cx="0" cy="0"/>
          <a:chOff x="0" y="0"/>
          <a:chExt cx="0" cy="0"/>
        </a:xfrm>
      </p:grpSpPr>
      <p:sp>
        <p:nvSpPr>
          <p:cNvPr id="1313" name="Google Shape;1313;g6f3b8239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6f3b8239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0" name="Shape 1320"/>
        <p:cNvGrpSpPr/>
        <p:nvPr/>
      </p:nvGrpSpPr>
      <p:grpSpPr>
        <a:xfrm>
          <a:off x="0" y="0"/>
          <a:ext cx="0" cy="0"/>
          <a:chOff x="0" y="0"/>
          <a:chExt cx="0" cy="0"/>
        </a:xfrm>
      </p:grpSpPr>
      <p:sp>
        <p:nvSpPr>
          <p:cNvPr id="1321" name="Google Shape;1321;g6f3b82391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2" name="Google Shape;1322;g6f3b82391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8" name="Shape 1328"/>
        <p:cNvGrpSpPr/>
        <p:nvPr/>
      </p:nvGrpSpPr>
      <p:grpSpPr>
        <a:xfrm>
          <a:off x="0" y="0"/>
          <a:ext cx="0" cy="0"/>
          <a:chOff x="0" y="0"/>
          <a:chExt cx="0" cy="0"/>
        </a:xfrm>
      </p:grpSpPr>
      <p:sp>
        <p:nvSpPr>
          <p:cNvPr id="1329" name="Google Shape;1329;g6f3b823914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6f3b82391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6" name="Shape 1336"/>
        <p:cNvGrpSpPr/>
        <p:nvPr/>
      </p:nvGrpSpPr>
      <p:grpSpPr>
        <a:xfrm>
          <a:off x="0" y="0"/>
          <a:ext cx="0" cy="0"/>
          <a:chOff x="0" y="0"/>
          <a:chExt cx="0" cy="0"/>
        </a:xfrm>
      </p:grpSpPr>
      <p:sp>
        <p:nvSpPr>
          <p:cNvPr id="1337" name="Google Shape;1337;g6f3b82391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6f3b82391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4" name="Shape 1344"/>
        <p:cNvGrpSpPr/>
        <p:nvPr/>
      </p:nvGrpSpPr>
      <p:grpSpPr>
        <a:xfrm>
          <a:off x="0" y="0"/>
          <a:ext cx="0" cy="0"/>
          <a:chOff x="0" y="0"/>
          <a:chExt cx="0" cy="0"/>
        </a:xfrm>
      </p:grpSpPr>
      <p:sp>
        <p:nvSpPr>
          <p:cNvPr id="1345" name="Google Shape;1345;g6f3b82391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6" name="Google Shape;1346;g6f3b82391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2" name="Shape 1352"/>
        <p:cNvGrpSpPr/>
        <p:nvPr/>
      </p:nvGrpSpPr>
      <p:grpSpPr>
        <a:xfrm>
          <a:off x="0" y="0"/>
          <a:ext cx="0" cy="0"/>
          <a:chOff x="0" y="0"/>
          <a:chExt cx="0" cy="0"/>
        </a:xfrm>
      </p:grpSpPr>
      <p:sp>
        <p:nvSpPr>
          <p:cNvPr id="1353" name="Google Shape;1353;g7dc66ae3b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4" name="Google Shape;1354;g7dc66ae3b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0" name="Shape 1360"/>
        <p:cNvGrpSpPr/>
        <p:nvPr/>
      </p:nvGrpSpPr>
      <p:grpSpPr>
        <a:xfrm>
          <a:off x="0" y="0"/>
          <a:ext cx="0" cy="0"/>
          <a:chOff x="0" y="0"/>
          <a:chExt cx="0" cy="0"/>
        </a:xfrm>
      </p:grpSpPr>
      <p:sp>
        <p:nvSpPr>
          <p:cNvPr id="1361" name="Google Shape;1361;g6fd3b2820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6fd3b2820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g6fd3b282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6fd3b282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6" name="Shape 1376"/>
        <p:cNvGrpSpPr/>
        <p:nvPr/>
      </p:nvGrpSpPr>
      <p:grpSpPr>
        <a:xfrm>
          <a:off x="0" y="0"/>
          <a:ext cx="0" cy="0"/>
          <a:chOff x="0" y="0"/>
          <a:chExt cx="0" cy="0"/>
        </a:xfrm>
      </p:grpSpPr>
      <p:sp>
        <p:nvSpPr>
          <p:cNvPr id="1377" name="Google Shape;1377;g6fd3b2820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6fd3b2820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7dc66adf72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dc66adf72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dc66adf7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dc66adf7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7dc66adf72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dc66adf72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7dc66adf72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dc66adf72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dc66ae3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dc66ae3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60be941cc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60be941cc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dc66ae3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dc66ae3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dc66ae3b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dc66ae3b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7dc66ae3b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dc66ae3b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dc66ae3b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dc66ae3b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dc66ae3b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dc66ae3b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7dc66ae3b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dc66ae3b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dc66ae3b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dc66ae3b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dc66ae3b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dc66ae3b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dc66ae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dc66ae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7dc66ae3b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dc66ae3b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dc66adf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dc66adf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7dc66ae3b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dc66ae3b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7dc66ae3b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7dc66ae3b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fd3b282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fd3b282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dc66ae3b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dc66ae3b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7dc66ae3b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7dc66ae3b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7dc66ae3b3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7dc66ae3b3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7dc66ae3b3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dc66ae3b3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5" name="Shape 445"/>
        <p:cNvGrpSpPr/>
        <p:nvPr/>
      </p:nvGrpSpPr>
      <p:grpSpPr>
        <a:xfrm>
          <a:off x="0" y="0"/>
          <a:ext cx="0" cy="0"/>
          <a:chOff x="0" y="0"/>
          <a:chExt cx="0" cy="0"/>
        </a:xfrm>
      </p:grpSpPr>
      <p:sp>
        <p:nvSpPr>
          <p:cNvPr id="446" name="Google Shape;446;g7dc66ae3b3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dc66ae3b3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g7dc66ae3b3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dc66ae3b3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Google Shape;463;g7dc66ae3b3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dc66ae3b3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f062345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f062345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7dc66ae3b3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dc66ae3b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7dc66ae3b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dc66ae3b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7dc66ae3b3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dc66ae3b3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7dc66ae3b3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7dc66ae3b3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7dc66ae3b3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dc66ae3b3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Google Shape;512;g7dc66ae3b3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7dc66ae3b3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7dc66ae3b3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dc66ae3b3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7dc66ae3b3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dc66ae3b3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7dc66ae3b3_0_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dc66ae3b3_0_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7dc66ae3b3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dc66ae3b3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f0623458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f0623458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7dc66ae3b3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dc66ae3b3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7dc66ae3b3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dc66ae3b3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7dc66ae3b3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dc66ae3b3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7dc66ae3b3_0_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dc66ae3b3_0_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8" name="Shape 588"/>
        <p:cNvGrpSpPr/>
        <p:nvPr/>
      </p:nvGrpSpPr>
      <p:grpSpPr>
        <a:xfrm>
          <a:off x="0" y="0"/>
          <a:ext cx="0" cy="0"/>
          <a:chOff x="0" y="0"/>
          <a:chExt cx="0" cy="0"/>
        </a:xfrm>
      </p:grpSpPr>
      <p:sp>
        <p:nvSpPr>
          <p:cNvPr id="589" name="Google Shape;589;g7dc66ae3b3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dc66ae3b3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7dc66ae3b3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c66ae3b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7dc66ae3b3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7dc66ae3b3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7dc66ae3b3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7dc66ae3b3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7dc66ae3b3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7dc66ae3b3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Google Shape;633;g7dc66ae3b3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dc66ae3b3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7dc66adf7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7dc66adf7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3" name="Shape 643"/>
        <p:cNvGrpSpPr/>
        <p:nvPr/>
      </p:nvGrpSpPr>
      <p:grpSpPr>
        <a:xfrm>
          <a:off x="0" y="0"/>
          <a:ext cx="0" cy="0"/>
          <a:chOff x="0" y="0"/>
          <a:chExt cx="0" cy="0"/>
        </a:xfrm>
      </p:grpSpPr>
      <p:sp>
        <p:nvSpPr>
          <p:cNvPr id="644" name="Google Shape;644;g7dc66ae3b3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7dc66ae3b3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3" name="Shape 653"/>
        <p:cNvGrpSpPr/>
        <p:nvPr/>
      </p:nvGrpSpPr>
      <p:grpSpPr>
        <a:xfrm>
          <a:off x="0" y="0"/>
          <a:ext cx="0" cy="0"/>
          <a:chOff x="0" y="0"/>
          <a:chExt cx="0" cy="0"/>
        </a:xfrm>
      </p:grpSpPr>
      <p:sp>
        <p:nvSpPr>
          <p:cNvPr id="654" name="Google Shape;654;g7dc66ae3b3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7dc66ae3b3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7dc66ae3b3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dc66ae3b3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Google Shape;674;g7dc66ae3b3_0_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7dc66ae3b3_0_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2" name="Shape 682"/>
        <p:cNvGrpSpPr/>
        <p:nvPr/>
      </p:nvGrpSpPr>
      <p:grpSpPr>
        <a:xfrm>
          <a:off x="0" y="0"/>
          <a:ext cx="0" cy="0"/>
          <a:chOff x="0" y="0"/>
          <a:chExt cx="0" cy="0"/>
        </a:xfrm>
      </p:grpSpPr>
      <p:sp>
        <p:nvSpPr>
          <p:cNvPr id="683" name="Google Shape;683;g7dc66ae3b3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7dc66ae3b3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0" name="Shape 690"/>
        <p:cNvGrpSpPr/>
        <p:nvPr/>
      </p:nvGrpSpPr>
      <p:grpSpPr>
        <a:xfrm>
          <a:off x="0" y="0"/>
          <a:ext cx="0" cy="0"/>
          <a:chOff x="0" y="0"/>
          <a:chExt cx="0" cy="0"/>
        </a:xfrm>
      </p:grpSpPr>
      <p:sp>
        <p:nvSpPr>
          <p:cNvPr id="691" name="Google Shape;691;g7dc66ae3b3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dc66ae3b3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7dc66ae3b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7dc66ae3b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7dc66ae3b3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7dc66ae3b3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4" name="Shape 714"/>
        <p:cNvGrpSpPr/>
        <p:nvPr/>
      </p:nvGrpSpPr>
      <p:grpSpPr>
        <a:xfrm>
          <a:off x="0" y="0"/>
          <a:ext cx="0" cy="0"/>
          <a:chOff x="0" y="0"/>
          <a:chExt cx="0" cy="0"/>
        </a:xfrm>
      </p:grpSpPr>
      <p:sp>
        <p:nvSpPr>
          <p:cNvPr id="715" name="Google Shape;715;g7dc66ae3b3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dc66ae3b3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7dc66ae3b3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c66ae3b3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dc66adf7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dc66adf7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Google Shape;731;g7dc66ae3b3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7dc66ae3b3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g7dc66ae3b3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dc66ae3b3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6" name="Shape 746"/>
        <p:cNvGrpSpPr/>
        <p:nvPr/>
      </p:nvGrpSpPr>
      <p:grpSpPr>
        <a:xfrm>
          <a:off x="0" y="0"/>
          <a:ext cx="0" cy="0"/>
          <a:chOff x="0" y="0"/>
          <a:chExt cx="0" cy="0"/>
        </a:xfrm>
      </p:grpSpPr>
      <p:sp>
        <p:nvSpPr>
          <p:cNvPr id="747" name="Google Shape;747;g7dc66ae3b3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7dc66ae3b3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7dc66ae3b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dc66ae3b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7dc66ae3b3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7dc66ae3b3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Google Shape;774;g7dc66ae3b3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dc66ae3b3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7dc66ae3b3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dc66ae3b3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Google Shape;792;g7dc66ae3b3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dc66ae3b3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7dc66ae3b3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7dc66ae3b3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7dc66ae3b3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7dc66ae3b3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dc66adf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dc66adf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g7dc66ae3b3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7dc66ae3b3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g7dc66ae3b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dc66ae3b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7dc66ae3b3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7dc66ae3b3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6f3b8239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6f3b8239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9" name="Shape 849"/>
        <p:cNvGrpSpPr/>
        <p:nvPr/>
      </p:nvGrpSpPr>
      <p:grpSpPr>
        <a:xfrm>
          <a:off x="0" y="0"/>
          <a:ext cx="0" cy="0"/>
          <a:chOff x="0" y="0"/>
          <a:chExt cx="0" cy="0"/>
        </a:xfrm>
      </p:grpSpPr>
      <p:sp>
        <p:nvSpPr>
          <p:cNvPr id="850" name="Google Shape;850;g6f3b82391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f3b82391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7dc66ae3b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7dc66ae3b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5" name="Shape 865"/>
        <p:cNvGrpSpPr/>
        <p:nvPr/>
      </p:nvGrpSpPr>
      <p:grpSpPr>
        <a:xfrm>
          <a:off x="0" y="0"/>
          <a:ext cx="0" cy="0"/>
          <a:chOff x="0" y="0"/>
          <a:chExt cx="0" cy="0"/>
        </a:xfrm>
      </p:grpSpPr>
      <p:sp>
        <p:nvSpPr>
          <p:cNvPr id="866" name="Google Shape;866;g7dc66ae3b3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dc66ae3b3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7dc66ae3b3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dc66ae3b3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2" name="Shape 882"/>
        <p:cNvGrpSpPr/>
        <p:nvPr/>
      </p:nvGrpSpPr>
      <p:grpSpPr>
        <a:xfrm>
          <a:off x="0" y="0"/>
          <a:ext cx="0" cy="0"/>
          <a:chOff x="0" y="0"/>
          <a:chExt cx="0" cy="0"/>
        </a:xfrm>
      </p:grpSpPr>
      <p:sp>
        <p:nvSpPr>
          <p:cNvPr id="883" name="Google Shape;883;g7dc66ae3b3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7dc66ae3b3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0" name="Shape 890"/>
        <p:cNvGrpSpPr/>
        <p:nvPr/>
      </p:nvGrpSpPr>
      <p:grpSpPr>
        <a:xfrm>
          <a:off x="0" y="0"/>
          <a:ext cx="0" cy="0"/>
          <a:chOff x="0" y="0"/>
          <a:chExt cx="0" cy="0"/>
        </a:xfrm>
      </p:grpSpPr>
      <p:sp>
        <p:nvSpPr>
          <p:cNvPr id="891" name="Google Shape;891;g7dc66ae3b3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dc66ae3b3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dc66adf7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dc66adf7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g7dc66ae3b3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dc66ae3b3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7" name="Shape 907"/>
        <p:cNvGrpSpPr/>
        <p:nvPr/>
      </p:nvGrpSpPr>
      <p:grpSpPr>
        <a:xfrm>
          <a:off x="0" y="0"/>
          <a:ext cx="0" cy="0"/>
          <a:chOff x="0" y="0"/>
          <a:chExt cx="0" cy="0"/>
        </a:xfrm>
      </p:grpSpPr>
      <p:sp>
        <p:nvSpPr>
          <p:cNvPr id="908" name="Google Shape;908;g7dc66ae3b3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7dc66ae3b3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5" name="Shape 915"/>
        <p:cNvGrpSpPr/>
        <p:nvPr/>
      </p:nvGrpSpPr>
      <p:grpSpPr>
        <a:xfrm>
          <a:off x="0" y="0"/>
          <a:ext cx="0" cy="0"/>
          <a:chOff x="0" y="0"/>
          <a:chExt cx="0" cy="0"/>
        </a:xfrm>
      </p:grpSpPr>
      <p:sp>
        <p:nvSpPr>
          <p:cNvPr id="916" name="Google Shape;916;g7dc66ae3b3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7dc66ae3b3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3" name="Shape 923"/>
        <p:cNvGrpSpPr/>
        <p:nvPr/>
      </p:nvGrpSpPr>
      <p:grpSpPr>
        <a:xfrm>
          <a:off x="0" y="0"/>
          <a:ext cx="0" cy="0"/>
          <a:chOff x="0" y="0"/>
          <a:chExt cx="0" cy="0"/>
        </a:xfrm>
      </p:grpSpPr>
      <p:sp>
        <p:nvSpPr>
          <p:cNvPr id="924" name="Google Shape;924;g7dc66ae3b3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7dc66ae3b3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1" name="Shape 931"/>
        <p:cNvGrpSpPr/>
        <p:nvPr/>
      </p:nvGrpSpPr>
      <p:grpSpPr>
        <a:xfrm>
          <a:off x="0" y="0"/>
          <a:ext cx="0" cy="0"/>
          <a:chOff x="0" y="0"/>
          <a:chExt cx="0" cy="0"/>
        </a:xfrm>
      </p:grpSpPr>
      <p:sp>
        <p:nvSpPr>
          <p:cNvPr id="932" name="Google Shape;932;g7dc66ae3b3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7dc66ae3b3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0" name="Shape 940"/>
        <p:cNvGrpSpPr/>
        <p:nvPr/>
      </p:nvGrpSpPr>
      <p:grpSpPr>
        <a:xfrm>
          <a:off x="0" y="0"/>
          <a:ext cx="0" cy="0"/>
          <a:chOff x="0" y="0"/>
          <a:chExt cx="0" cy="0"/>
        </a:xfrm>
      </p:grpSpPr>
      <p:sp>
        <p:nvSpPr>
          <p:cNvPr id="941" name="Google Shape;941;g7dc66ae3b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dc66ae3b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8" name="Shape 948"/>
        <p:cNvGrpSpPr/>
        <p:nvPr/>
      </p:nvGrpSpPr>
      <p:grpSpPr>
        <a:xfrm>
          <a:off x="0" y="0"/>
          <a:ext cx="0" cy="0"/>
          <a:chOff x="0" y="0"/>
          <a:chExt cx="0" cy="0"/>
        </a:xfrm>
      </p:grpSpPr>
      <p:sp>
        <p:nvSpPr>
          <p:cNvPr id="949" name="Google Shape;949;g7dc66ae3b3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dc66ae3b3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6" name="Shape 956"/>
        <p:cNvGrpSpPr/>
        <p:nvPr/>
      </p:nvGrpSpPr>
      <p:grpSpPr>
        <a:xfrm>
          <a:off x="0" y="0"/>
          <a:ext cx="0" cy="0"/>
          <a:chOff x="0" y="0"/>
          <a:chExt cx="0" cy="0"/>
        </a:xfrm>
      </p:grpSpPr>
      <p:sp>
        <p:nvSpPr>
          <p:cNvPr id="957" name="Google Shape;957;g7dc66ae3b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7dc66ae3b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g7dc66ae3b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7dc66ae3b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Google Shape;973;g7dc66ae3b3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dc66ae3b3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1.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jp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1.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1.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1.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1.jpg"/><Relationship Id="rId4" Type="http://schemas.openxmlformats.org/officeDocument/2006/relationships/image" Target="../media/image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1.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1.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1.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1.jpg"/><Relationship Id="rId4" Type="http://schemas.openxmlformats.org/officeDocument/2006/relationships/image" Target="../media/image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1.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1.jp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1.jp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1.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1.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1.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1.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1.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1.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1.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1.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1.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1.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1.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1.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1.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1.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1.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1.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1.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postgresql.org/docs/12/functions-matching.html" TargetMode="External"/><Relationship Id="rId4" Type="http://schemas.openxmlformats.org/officeDocument/2006/relationships/image" Target="../media/image1.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1.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6.xml"/><Relationship Id="rId3" Type="http://schemas.openxmlformats.org/officeDocument/2006/relationships/image" Target="../media/image1.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1.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1.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1.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1.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1.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1.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jpg"/><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1.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1.jpg"/><Relationship Id="rId4" Type="http://schemas.openxmlformats.org/officeDocument/2006/relationships/image" Target="../media/image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1.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1.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 name="Google Shape;137;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38" name="Google Shape;138;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9" name="Google Shape;139;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0" name="Google Shape;140;p22"/>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2"/>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42" name="Google Shape;142;p22"/>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2"/>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44" name="Google Shape;144;p22"/>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2"/>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46" name="Google Shape;146;p22"/>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48" name="Google Shape;148;p22"/>
          <p:cNvGraphicFramePr/>
          <p:nvPr/>
        </p:nvGraphicFramePr>
        <p:xfrm>
          <a:off x="1513075"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49" name="Google Shape;149;p22"/>
          <p:cNvGraphicFramePr/>
          <p:nvPr/>
        </p:nvGraphicFramePr>
        <p:xfrm>
          <a:off x="3834850" y="27249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50" name="Google Shape;150;p22"/>
          <p:cNvGraphicFramePr/>
          <p:nvPr/>
        </p:nvGraphicFramePr>
        <p:xfrm>
          <a:off x="6101550"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sp>
        <p:nvSpPr>
          <p:cNvPr id="984" name="Google Shape;984;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85" name="Google Shape;985;p11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ORDER BY towards the end of a query, since we want to do any selection and filtering first, before finally sorting.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86" name="Google Shape;986;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7" name="Google Shape;987;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Google Shape;992;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93" name="Google Shape;993;p11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ASC to sort in ascending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DESC to sort in descending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leave it blank, ORDER BY uses ASC by default.</a:t>
            </a:r>
            <a:endParaRPr sz="2900">
              <a:solidFill>
                <a:srgbClr val="434343"/>
              </a:solidFill>
              <a:latin typeface="Montserrat"/>
              <a:ea typeface="Montserrat"/>
              <a:cs typeface="Montserrat"/>
              <a:sym typeface="Montserrat"/>
            </a:endParaRPr>
          </a:p>
        </p:txBody>
      </p:sp>
      <p:pic>
        <p:nvPicPr>
          <p:cNvPr descr="watermark.jpg" id="994" name="Google Shape;994;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5" name="Google Shape;995;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9" name="Shape 999"/>
        <p:cNvGrpSpPr/>
        <p:nvPr/>
      </p:nvGrpSpPr>
      <p:grpSpPr>
        <a:xfrm>
          <a:off x="0" y="0"/>
          <a:ext cx="0" cy="0"/>
          <a:chOff x="0" y="0"/>
          <a:chExt cx="0" cy="0"/>
        </a:xfrm>
      </p:grpSpPr>
      <p:sp>
        <p:nvSpPr>
          <p:cNvPr id="1000" name="Google Shape;1000;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01" name="Google Shape;1001;p1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ORDER BY multiple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makes sense when one column has duplicate entries.</a:t>
            </a:r>
            <a:endParaRPr sz="2900">
              <a:solidFill>
                <a:srgbClr val="434343"/>
              </a:solidFill>
              <a:latin typeface="Montserrat"/>
              <a:ea typeface="Montserrat"/>
              <a:cs typeface="Montserrat"/>
              <a:sym typeface="Montserrat"/>
            </a:endParaRPr>
          </a:p>
        </p:txBody>
      </p:sp>
      <p:pic>
        <p:nvPicPr>
          <p:cNvPr descr="watermark.jpg" id="1002" name="Google Shape;1002;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03" name="Google Shape;1003;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04" name="Google Shape;1004;p114"/>
          <p:cNvGraphicFramePr/>
          <p:nvPr/>
        </p:nvGraphicFramePr>
        <p:xfrm>
          <a:off x="2239625" y="2640875"/>
          <a:ext cx="3000000" cy="3000000"/>
        </p:xfrm>
        <a:graphic>
          <a:graphicData uri="http://schemas.openxmlformats.org/drawingml/2006/table">
            <a:tbl>
              <a:tblPr>
                <a:noFill/>
                <a:tableStyleId>{EF357C15-E70B-4CC4-A094-CE6D20AD347B}</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8" name="Shape 1008"/>
        <p:cNvGrpSpPr/>
        <p:nvPr/>
      </p:nvGrpSpPr>
      <p:grpSpPr>
        <a:xfrm>
          <a:off x="0" y="0"/>
          <a:ext cx="0" cy="0"/>
          <a:chOff x="0" y="0"/>
          <a:chExt cx="0" cy="0"/>
        </a:xfrm>
      </p:grpSpPr>
      <p:sp>
        <p:nvSpPr>
          <p:cNvPr id="1009" name="Google Shape;1009;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0" name="Google Shape;1010;p1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company,name,sales</a:t>
            </a:r>
            <a:r>
              <a:rPr b="1" lang="en" sz="2900">
                <a:solidFill>
                  <a:srgbClr val="434343"/>
                </a:solidFill>
                <a:latin typeface="Montserrat"/>
                <a:ea typeface="Montserrat"/>
                <a:cs typeface="Montserrat"/>
                <a:sym typeface="Montserrat"/>
              </a:rPr>
              <a:t> FROM</a:t>
            </a:r>
            <a:r>
              <a:rPr lang="en" sz="2900">
                <a:solidFill>
                  <a:srgbClr val="434343"/>
                </a:solidFill>
                <a:latin typeface="Montserrat"/>
                <a:ea typeface="Montserrat"/>
                <a:cs typeface="Montserrat"/>
                <a:sym typeface="Montserrat"/>
              </a:rPr>
              <a:t> table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company,sales</a:t>
            </a:r>
            <a:endParaRPr sz="2900">
              <a:solidFill>
                <a:srgbClr val="434343"/>
              </a:solidFill>
              <a:latin typeface="Montserrat"/>
              <a:ea typeface="Montserrat"/>
              <a:cs typeface="Montserrat"/>
              <a:sym typeface="Montserrat"/>
            </a:endParaRPr>
          </a:p>
        </p:txBody>
      </p:sp>
      <p:pic>
        <p:nvPicPr>
          <p:cNvPr descr="watermark.jpg" id="1011" name="Google Shape;1011;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013" name="Google Shape;1013;p115"/>
          <p:cNvGraphicFramePr/>
          <p:nvPr/>
        </p:nvGraphicFramePr>
        <p:xfrm>
          <a:off x="2239625" y="2494875"/>
          <a:ext cx="3000000" cy="3000000"/>
        </p:xfrm>
        <a:graphic>
          <a:graphicData uri="http://schemas.openxmlformats.org/drawingml/2006/table">
            <a:tbl>
              <a:tblPr>
                <a:noFill/>
                <a:tableStyleId>{EF357C15-E70B-4CC4-A094-CE6D20AD347B}</a:tableStyleId>
              </a:tblPr>
              <a:tblGrid>
                <a:gridCol w="1649450"/>
                <a:gridCol w="1649450"/>
                <a:gridCol w="1649450"/>
              </a:tblGrid>
              <a:tr h="409425">
                <a:tc>
                  <a:txBody>
                    <a:bodyPr/>
                    <a:lstStyle/>
                    <a:p>
                      <a:pPr indent="0" lvl="0" marL="0" rtl="0" algn="ctr">
                        <a:spcBef>
                          <a:spcPts val="0"/>
                        </a:spcBef>
                        <a:spcAft>
                          <a:spcPts val="0"/>
                        </a:spcAft>
                        <a:buNone/>
                      </a:pPr>
                      <a:r>
                        <a:rPr b="1" lang="en"/>
                        <a:t>Company</a:t>
                      </a:r>
                      <a:endParaRPr b="1"/>
                    </a:p>
                  </a:txBody>
                  <a:tcPr marT="91425" marB="91425" marR="91425" marL="91425">
                    <a:lnL cap="flat" cmpd="sng" w="19050">
                      <a:solidFill>
                        <a:srgbClr val="9E9E9E"/>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b="1" lang="en"/>
                        <a:t>Name</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99999"/>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99999"/>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b="1" lang="en"/>
                        <a:t>Sales</a:t>
                      </a:r>
                      <a:endParaRPr b="1"/>
                    </a:p>
                  </a:txBody>
                  <a:tcPr marT="91425" marB="91425" marR="91425" marL="91425">
                    <a:lnL cap="flat" cmpd="sng" w="19050">
                      <a:solidFill>
                        <a:srgbClr val="999999"/>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CE5CD"/>
                    </a:solidFill>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Andrew</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99999"/>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Apple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Zach</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300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Claire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2</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Google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David</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5</a:t>
                      </a:r>
                      <a:r>
                        <a:rPr lang="en"/>
                        <a:t>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409425">
                <a:tc>
                  <a:txBody>
                    <a:bodyPr/>
                    <a:lstStyle/>
                    <a:p>
                      <a:pPr indent="0" lvl="0" marL="0" rtl="0" algn="ctr">
                        <a:spcBef>
                          <a:spcPts val="0"/>
                        </a:spcBef>
                        <a:spcAft>
                          <a:spcPts val="0"/>
                        </a:spcAft>
                        <a:buNone/>
                      </a:pPr>
                      <a:r>
                        <a:rPr lang="en"/>
                        <a:t>Xerox</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Steven</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100</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7" name="Shape 1017"/>
        <p:cNvGrpSpPr/>
        <p:nvPr/>
      </p:nvGrpSpPr>
      <p:grpSpPr>
        <a:xfrm>
          <a:off x="0" y="0"/>
          <a:ext cx="0" cy="0"/>
          <a:chOff x="0" y="0"/>
          <a:chExt cx="0" cy="0"/>
        </a:xfrm>
      </p:grpSpPr>
      <p:sp>
        <p:nvSpPr>
          <p:cNvPr id="1018" name="Google Shape;1018;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19" name="Google Shape;1019;p1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1020" name="Google Shape;1020;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1" name="Google Shape;1021;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1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LIMIT</a:t>
            </a:r>
            <a:endParaRPr b="1">
              <a:latin typeface="Montserrat"/>
              <a:ea typeface="Montserrat"/>
              <a:cs typeface="Montserrat"/>
              <a:sym typeface="Montserrat"/>
            </a:endParaRPr>
          </a:p>
        </p:txBody>
      </p:sp>
      <p:sp>
        <p:nvSpPr>
          <p:cNvPr id="1027" name="Google Shape;1027;p1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028" name="Google Shape;1028;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29" name="Google Shape;1029;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3" name="Shape 1033"/>
        <p:cNvGrpSpPr/>
        <p:nvPr/>
      </p:nvGrpSpPr>
      <p:grpSpPr>
        <a:xfrm>
          <a:off x="0" y="0"/>
          <a:ext cx="0" cy="0"/>
          <a:chOff x="0" y="0"/>
          <a:chExt cx="0" cy="0"/>
        </a:xfrm>
      </p:grpSpPr>
      <p:sp>
        <p:nvSpPr>
          <p:cNvPr id="1034" name="Google Shape;1034;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5" name="Google Shape;1035;p1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LIMIT command allows us to limit the number of rows returned for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Useful for not wanting to return every single row in a table, but only view the top few rows to get an idea of the table layout.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also becomes useful in combination with ORDER BY </a:t>
            </a:r>
            <a:endParaRPr sz="2900">
              <a:solidFill>
                <a:srgbClr val="434343"/>
              </a:solidFill>
              <a:latin typeface="Montserrat"/>
              <a:ea typeface="Montserrat"/>
              <a:cs typeface="Montserrat"/>
              <a:sym typeface="Montserrat"/>
            </a:endParaRPr>
          </a:p>
        </p:txBody>
      </p:sp>
      <p:pic>
        <p:nvPicPr>
          <p:cNvPr descr="watermark.jpg" id="1036" name="Google Shape;1036;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7" name="Google Shape;1037;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1" name="Shape 1041"/>
        <p:cNvGrpSpPr/>
        <p:nvPr/>
      </p:nvGrpSpPr>
      <p:grpSpPr>
        <a:xfrm>
          <a:off x="0" y="0"/>
          <a:ext cx="0" cy="0"/>
          <a:chOff x="0" y="0"/>
          <a:chExt cx="0" cy="0"/>
        </a:xfrm>
      </p:grpSpPr>
      <p:sp>
        <p:nvSpPr>
          <p:cNvPr id="1042" name="Google Shape;1042;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43" name="Google Shape;1043;p1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LIMIT goes at the very end of a query request and is the last command to be executed.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learn the basic syntax of LIMIT through some examples. </a:t>
            </a:r>
            <a:endParaRPr sz="2900">
              <a:solidFill>
                <a:srgbClr val="434343"/>
              </a:solidFill>
              <a:latin typeface="Montserrat"/>
              <a:ea typeface="Montserrat"/>
              <a:cs typeface="Montserrat"/>
              <a:sym typeface="Montserrat"/>
            </a:endParaRPr>
          </a:p>
        </p:txBody>
      </p:sp>
      <p:pic>
        <p:nvPicPr>
          <p:cNvPr descr="watermark.jpg" id="1044" name="Google Shape;1044;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5" name="Google Shape;1045;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9" name="Shape 1049"/>
        <p:cNvGrpSpPr/>
        <p:nvPr/>
      </p:nvGrpSpPr>
      <p:grpSpPr>
        <a:xfrm>
          <a:off x="0" y="0"/>
          <a:ext cx="0" cy="0"/>
          <a:chOff x="0" y="0"/>
          <a:chExt cx="0" cy="0"/>
        </a:xfrm>
      </p:grpSpPr>
      <p:sp>
        <p:nvSpPr>
          <p:cNvPr id="1050" name="Google Shape;1050;p1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1051" name="Google Shape;1051;p1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1052" name="Google Shape;1052;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3" name="Google Shape;1053;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7" name="Shape 1057"/>
        <p:cNvGrpSpPr/>
        <p:nvPr/>
      </p:nvGrpSpPr>
      <p:grpSpPr>
        <a:xfrm>
          <a:off x="0" y="0"/>
          <a:ext cx="0" cy="0"/>
          <a:chOff x="0" y="0"/>
          <a:chExt cx="0" cy="0"/>
        </a:xfrm>
      </p:grpSpPr>
      <p:sp>
        <p:nvSpPr>
          <p:cNvPr id="1058" name="Google Shape;1058;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59" name="Google Shape;1059;p1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 / Business 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1060" name="Google Shape;1060;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1" name="Google Shape;1061;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56" name="Google Shape;156;p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57" name="Google Shape;157;p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9" name="Google Shape;159;p23"/>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61" name="Google Shape;161;p23"/>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63" name="Google Shape;163;p23"/>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65" name="Google Shape;165;p23"/>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67" name="Google Shape;167;p23"/>
          <p:cNvGraphicFramePr/>
          <p:nvPr/>
        </p:nvGraphicFramePr>
        <p:xfrm>
          <a:off x="1513075"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8" name="Google Shape;168;p23"/>
          <p:cNvGraphicFramePr/>
          <p:nvPr/>
        </p:nvGraphicFramePr>
        <p:xfrm>
          <a:off x="3834850" y="27249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69" name="Google Shape;169;p23"/>
          <p:cNvGraphicFramePr/>
          <p:nvPr/>
        </p:nvGraphicFramePr>
        <p:xfrm>
          <a:off x="6101550"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70" name="Google Shape;170;p23"/>
          <p:cNvSpPr/>
          <p:nvPr/>
        </p:nvSpPr>
        <p:spPr>
          <a:xfrm>
            <a:off x="6350575" y="1235475"/>
            <a:ext cx="248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1652825" y="2364000"/>
            <a:ext cx="979200" cy="3420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5" name="Shape 1065"/>
        <p:cNvGrpSpPr/>
        <p:nvPr/>
      </p:nvGrpSpPr>
      <p:grpSpPr>
        <a:xfrm>
          <a:off x="0" y="0"/>
          <a:ext cx="0" cy="0"/>
          <a:chOff x="0" y="0"/>
          <a:chExt cx="0" cy="0"/>
        </a:xfrm>
      </p:grpSpPr>
      <p:sp>
        <p:nvSpPr>
          <p:cNvPr id="1066" name="Google Shape;1066;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67" name="Google Shape;1067;p1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reward our first 10 paying customers.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customer ids of the first 10 customers who created a payment?</a:t>
            </a:r>
            <a:endParaRPr sz="2900">
              <a:solidFill>
                <a:srgbClr val="434343"/>
              </a:solidFill>
              <a:latin typeface="Montserrat"/>
              <a:ea typeface="Montserrat"/>
              <a:cs typeface="Montserrat"/>
              <a:sym typeface="Montserrat"/>
            </a:endParaRPr>
          </a:p>
        </p:txBody>
      </p:sp>
      <p:pic>
        <p:nvPicPr>
          <p:cNvPr descr="watermark.jpg" id="1068" name="Google Shape;1068;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69" name="Google Shape;1069;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3" name="Shape 1073"/>
        <p:cNvGrpSpPr/>
        <p:nvPr/>
      </p:nvGrpSpPr>
      <p:grpSpPr>
        <a:xfrm>
          <a:off x="0" y="0"/>
          <a:ext cx="0" cy="0"/>
          <a:chOff x="0" y="0"/>
          <a:chExt cx="0" cy="0"/>
        </a:xfrm>
      </p:grpSpPr>
      <p:sp>
        <p:nvSpPr>
          <p:cNvPr id="1074" name="Google Shape;1074;p1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75" name="Google Shape;1075;p12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76" name="Google Shape;1076;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7" name="Google Shape;1077;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078" name="Google Shape;1078;p123"/>
          <p:cNvPicPr preferRelativeResize="0"/>
          <p:nvPr/>
        </p:nvPicPr>
        <p:blipFill>
          <a:blip r:embed="rId4">
            <a:alphaModFix/>
          </a:blip>
          <a:stretch>
            <a:fillRect/>
          </a:stretch>
        </p:blipFill>
        <p:spPr>
          <a:xfrm>
            <a:off x="4164319" y="1727100"/>
            <a:ext cx="1648981" cy="34164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sp>
        <p:nvSpPr>
          <p:cNvPr id="1083" name="Google Shape;1083;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84" name="Google Shape;1084;p1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payment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will need to use both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you may need to specify ASC or DESC</a:t>
            </a:r>
            <a:endParaRPr sz="2900">
              <a:solidFill>
                <a:srgbClr val="434343"/>
              </a:solidFill>
              <a:latin typeface="Montserrat"/>
              <a:ea typeface="Montserrat"/>
              <a:cs typeface="Montserrat"/>
              <a:sym typeface="Montserrat"/>
            </a:endParaRPr>
          </a:p>
        </p:txBody>
      </p:sp>
      <p:pic>
        <p:nvPicPr>
          <p:cNvPr descr="watermark.jpg" id="1085" name="Google Shape;1085;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6" name="Google Shape;1086;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0" name="Shape 1090"/>
        <p:cNvGrpSpPr/>
        <p:nvPr/>
      </p:nvGrpSpPr>
      <p:grpSpPr>
        <a:xfrm>
          <a:off x="0" y="0"/>
          <a:ext cx="0" cy="0"/>
          <a:chOff x="0" y="0"/>
          <a:chExt cx="0" cy="0"/>
        </a:xfrm>
      </p:grpSpPr>
      <p:sp>
        <p:nvSpPr>
          <p:cNvPr id="1091" name="Google Shape;1091;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92" name="Google Shape;1092;p1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customer_id FROM payment</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payment_date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10;</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093" name="Google Shape;1093;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94" name="Google Shape;1094;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8" name="Shape 1098"/>
        <p:cNvGrpSpPr/>
        <p:nvPr/>
      </p:nvGrpSpPr>
      <p:grpSpPr>
        <a:xfrm>
          <a:off x="0" y="0"/>
          <a:ext cx="0" cy="0"/>
          <a:chOff x="0" y="0"/>
          <a:chExt cx="0" cy="0"/>
        </a:xfrm>
      </p:grpSpPr>
      <p:sp>
        <p:nvSpPr>
          <p:cNvPr id="1099" name="Google Shape;1099;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0" name="Google Shape;1100;p1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quickly rent a video to watch over their short lunch break.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are the titles of the 5 shortest (in length of runtime) movies?</a:t>
            </a:r>
            <a:endParaRPr sz="2900">
              <a:solidFill>
                <a:srgbClr val="434343"/>
              </a:solidFill>
              <a:latin typeface="Montserrat"/>
              <a:ea typeface="Montserrat"/>
              <a:cs typeface="Montserrat"/>
              <a:sym typeface="Montserrat"/>
            </a:endParaRPr>
          </a:p>
        </p:txBody>
      </p:sp>
      <p:pic>
        <p:nvPicPr>
          <p:cNvPr descr="watermark.jpg" id="1101" name="Google Shape;1101;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2" name="Google Shape;1102;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sp>
        <p:nvSpPr>
          <p:cNvPr id="1107" name="Google Shape;1107;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08" name="Google Shape;1108;p1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p:txBody>
      </p:sp>
      <p:pic>
        <p:nvPicPr>
          <p:cNvPr descr="watermark.jpg" id="1109" name="Google Shape;1109;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0" name="Google Shape;1110;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111" name="Google Shape;1111;p127"/>
          <p:cNvPicPr preferRelativeResize="0"/>
          <p:nvPr/>
        </p:nvPicPr>
        <p:blipFill>
          <a:blip r:embed="rId4">
            <a:alphaModFix/>
          </a:blip>
          <a:stretch>
            <a:fillRect/>
          </a:stretch>
        </p:blipFill>
        <p:spPr>
          <a:xfrm>
            <a:off x="2634224" y="1961900"/>
            <a:ext cx="4339200" cy="305665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5" name="Shape 1115"/>
        <p:cNvGrpSpPr/>
        <p:nvPr/>
      </p:nvGrpSpPr>
      <p:grpSpPr>
        <a:xfrm>
          <a:off x="0" y="0"/>
          <a:ext cx="0" cy="0"/>
          <a:chOff x="0" y="0"/>
          <a:chExt cx="0" cy="0"/>
        </a:xfrm>
      </p:grpSpPr>
      <p:sp>
        <p:nvSpPr>
          <p:cNvPr id="1116" name="Google Shape;111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7" name="Google Shape;1117;p1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Take a look at the length column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and LIMIT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Remember to use ASC or DESC to get desired results</a:t>
            </a:r>
            <a:endParaRPr sz="2900">
              <a:solidFill>
                <a:srgbClr val="434343"/>
              </a:solidFill>
              <a:latin typeface="Montserrat"/>
              <a:ea typeface="Montserrat"/>
              <a:cs typeface="Montserrat"/>
              <a:sym typeface="Montserrat"/>
            </a:endParaRPr>
          </a:p>
        </p:txBody>
      </p:sp>
      <p:pic>
        <p:nvPicPr>
          <p:cNvPr descr="watermark.jpg" id="1118" name="Google Shape;111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19" name="Google Shape;111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3" name="Shape 1123"/>
        <p:cNvGrpSpPr/>
        <p:nvPr/>
      </p:nvGrpSpPr>
      <p:grpSpPr>
        <a:xfrm>
          <a:off x="0" y="0"/>
          <a:ext cx="0" cy="0"/>
          <a:chOff x="0" y="0"/>
          <a:chExt cx="0" cy="0"/>
        </a:xfrm>
      </p:grpSpPr>
      <p:sp>
        <p:nvSpPr>
          <p:cNvPr id="1124" name="Google Shape;112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25" name="Google Shape;1125;p1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Solution</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SELECT title,length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ORDER BY length ASC</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LIMIT 5;</a:t>
            </a:r>
            <a:endParaRPr sz="2900">
              <a:solidFill>
                <a:srgbClr val="434343"/>
              </a:solidFill>
              <a:latin typeface="Montserrat"/>
              <a:ea typeface="Montserrat"/>
              <a:cs typeface="Montserrat"/>
              <a:sym typeface="Montserrat"/>
            </a:endParaRPr>
          </a:p>
          <a:p>
            <a:pPr indent="0" lvl="0" marL="9144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26" name="Google Shape;112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7" name="Google Shape;112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1" name="Shape 1131"/>
        <p:cNvGrpSpPr/>
        <p:nvPr/>
      </p:nvGrpSpPr>
      <p:grpSpPr>
        <a:xfrm>
          <a:off x="0" y="0"/>
          <a:ext cx="0" cy="0"/>
          <a:chOff x="0" y="0"/>
          <a:chExt cx="0" cy="0"/>
        </a:xfrm>
      </p:grpSpPr>
      <p:sp>
        <p:nvSpPr>
          <p:cNvPr id="1132" name="Google Shape;1132;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33" name="Google Shape;1133;p1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Quick Bonus Question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previous customer can watch any movie that is 50 minutes or less in run time, how many options does she have?</a:t>
            </a:r>
            <a:endParaRPr sz="2900">
              <a:solidFill>
                <a:srgbClr val="434343"/>
              </a:solidFill>
              <a:latin typeface="Montserrat"/>
              <a:ea typeface="Montserrat"/>
              <a:cs typeface="Montserrat"/>
              <a:sym typeface="Montserrat"/>
            </a:endParaRPr>
          </a:p>
        </p:txBody>
      </p:sp>
      <p:pic>
        <p:nvPicPr>
          <p:cNvPr descr="watermark.jpg" id="1134" name="Google Shape;1134;p1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5" name="Google Shape;1135;p1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9" name="Shape 1139"/>
        <p:cNvGrpSpPr/>
        <p:nvPr/>
      </p:nvGrpSpPr>
      <p:grpSpPr>
        <a:xfrm>
          <a:off x="0" y="0"/>
          <a:ext cx="0" cy="0"/>
          <a:chOff x="0" y="0"/>
          <a:chExt cx="0" cy="0"/>
        </a:xfrm>
      </p:grpSpPr>
      <p:sp>
        <p:nvSpPr>
          <p:cNvPr id="1140" name="Google Shape;1140;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1" name="Google Shape;1141;p13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37</a:t>
            </a:r>
            <a:endParaRPr sz="2900">
              <a:solidFill>
                <a:srgbClr val="434343"/>
              </a:solidFill>
              <a:latin typeface="Montserrat"/>
              <a:ea typeface="Montserrat"/>
              <a:cs typeface="Montserrat"/>
              <a:sym typeface="Montserrat"/>
            </a:endParaRPr>
          </a:p>
        </p:txBody>
      </p:sp>
      <p:pic>
        <p:nvPicPr>
          <p:cNvPr descr="watermark.jpg" id="1142" name="Google Shape;1142;p1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43" name="Google Shape;1143;p1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77" name="Google Shape;177;p2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78" name="Google Shape;178;p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 name="Google Shape;179;p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0" name="Google Shape;180;p24"/>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82" name="Google Shape;182;p24"/>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84" name="Google Shape;184;p24"/>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86" name="Google Shape;186;p24"/>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188" name="Google Shape;188;p24"/>
          <p:cNvGraphicFramePr/>
          <p:nvPr/>
        </p:nvGraphicFramePr>
        <p:xfrm>
          <a:off x="1513075"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89" name="Google Shape;189;p24"/>
          <p:cNvGraphicFramePr/>
          <p:nvPr/>
        </p:nvGraphicFramePr>
        <p:xfrm>
          <a:off x="3834850" y="27249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190" name="Google Shape;190;p24"/>
          <p:cNvGraphicFramePr/>
          <p:nvPr/>
        </p:nvGraphicFramePr>
        <p:xfrm>
          <a:off x="6101550"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191" name="Google Shape;191;p24"/>
          <p:cNvSpPr/>
          <p:nvPr/>
        </p:nvSpPr>
        <p:spPr>
          <a:xfrm>
            <a:off x="2183475" y="1235475"/>
            <a:ext cx="27216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7" name="Shape 1147"/>
        <p:cNvGrpSpPr/>
        <p:nvPr/>
      </p:nvGrpSpPr>
      <p:grpSpPr>
        <a:xfrm>
          <a:off x="0" y="0"/>
          <a:ext cx="0" cy="0"/>
          <a:chOff x="0" y="0"/>
          <a:chExt cx="0" cy="0"/>
        </a:xfrm>
      </p:grpSpPr>
      <p:sp>
        <p:nvSpPr>
          <p:cNvPr id="1148" name="Google Shape;1148;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49" name="Google Shape;1149;p1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COUNT(title) FROM film</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WHERE length &lt;= 50</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a:p>
            <a:pPr indent="0" lvl="0" marL="457200" marR="0" rtl="0" algn="l">
              <a:lnSpc>
                <a:spcPct val="100000"/>
              </a:lnSpc>
              <a:spcBef>
                <a:spcPts val="0"/>
              </a:spcBef>
              <a:spcAft>
                <a:spcPts val="0"/>
              </a:spcAft>
              <a:buNone/>
            </a:pPr>
            <a:r>
              <a:t/>
            </a:r>
            <a:endParaRPr sz="2900">
              <a:solidFill>
                <a:srgbClr val="434343"/>
              </a:solidFill>
              <a:latin typeface="Montserrat"/>
              <a:ea typeface="Montserrat"/>
              <a:cs typeface="Montserrat"/>
              <a:sym typeface="Montserrat"/>
            </a:endParaRPr>
          </a:p>
        </p:txBody>
      </p:sp>
      <p:pic>
        <p:nvPicPr>
          <p:cNvPr descr="watermark.jpg" id="1150" name="Google Shape;1150;p1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1" name="Google Shape;1151;p1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5" name="Shape 1155"/>
        <p:cNvGrpSpPr/>
        <p:nvPr/>
      </p:nvGrpSpPr>
      <p:grpSpPr>
        <a:xfrm>
          <a:off x="0" y="0"/>
          <a:ext cx="0" cy="0"/>
          <a:chOff x="0" y="0"/>
          <a:chExt cx="0" cy="0"/>
        </a:xfrm>
      </p:grpSpPr>
      <p:sp>
        <p:nvSpPr>
          <p:cNvPr id="1156" name="Google Shape;1156;p1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BETWEEN</a:t>
            </a:r>
            <a:endParaRPr b="1">
              <a:latin typeface="Montserrat"/>
              <a:ea typeface="Montserrat"/>
              <a:cs typeface="Montserrat"/>
              <a:sym typeface="Montserrat"/>
            </a:endParaRPr>
          </a:p>
        </p:txBody>
      </p:sp>
      <p:sp>
        <p:nvSpPr>
          <p:cNvPr id="1157" name="Google Shape;1157;p13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158" name="Google Shape;1158;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9" name="Google Shape;1159;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3" name="Shape 1163"/>
        <p:cNvGrpSpPr/>
        <p:nvPr/>
      </p:nvGrpSpPr>
      <p:grpSpPr>
        <a:xfrm>
          <a:off x="0" y="0"/>
          <a:ext cx="0" cy="0"/>
          <a:chOff x="0" y="0"/>
          <a:chExt cx="0" cy="0"/>
        </a:xfrm>
      </p:grpSpPr>
      <p:sp>
        <p:nvSpPr>
          <p:cNvPr id="1164" name="Google Shape;1164;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65" name="Google Shape;1165;p1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be used to match a value against a range of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t>
            </a:r>
            <a:r>
              <a:rPr lang="en" sz="2900">
                <a:solidFill>
                  <a:srgbClr val="434343"/>
                </a:solidFill>
                <a:latin typeface="Montserrat"/>
                <a:ea typeface="Montserrat"/>
                <a:cs typeface="Montserrat"/>
                <a:sym typeface="Montserrat"/>
              </a:rPr>
              <a:t>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66" name="Google Shape;1166;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67" name="Google Shape;1167;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1" name="Shape 1171"/>
        <p:cNvGrpSpPr/>
        <p:nvPr/>
      </p:nvGrpSpPr>
      <p:grpSpPr>
        <a:xfrm>
          <a:off x="0" y="0"/>
          <a:ext cx="0" cy="0"/>
          <a:chOff x="0" y="0"/>
          <a:chExt cx="0" cy="0"/>
        </a:xfrm>
      </p:grpSpPr>
      <p:sp>
        <p:nvSpPr>
          <p:cNvPr id="1172" name="Google Shape;1172;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73" name="Google Shape;1173;p1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74" name="Google Shape;1174;p1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1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9" name="Shape 1179"/>
        <p:cNvGrpSpPr/>
        <p:nvPr/>
      </p:nvGrpSpPr>
      <p:grpSpPr>
        <a:xfrm>
          <a:off x="0" y="0"/>
          <a:ext cx="0" cy="0"/>
          <a:chOff x="0" y="0"/>
          <a:chExt cx="0" cy="0"/>
        </a:xfrm>
      </p:grpSpPr>
      <p:sp>
        <p:nvSpPr>
          <p:cNvPr id="1180" name="Google Shape;1180;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1" name="Google Shape;1181;p1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also combine</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with the </a:t>
            </a:r>
            <a:r>
              <a:rPr lang="en" sz="2900">
                <a:solidFill>
                  <a:srgbClr val="980000"/>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logical operator: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82" name="Google Shape;1182;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3" name="Google Shape;1183;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7" name="Shape 1187"/>
        <p:cNvGrpSpPr/>
        <p:nvPr/>
      </p:nvGrpSpPr>
      <p:grpSpPr>
        <a:xfrm>
          <a:off x="0" y="0"/>
          <a:ext cx="0" cy="0"/>
          <a:chOff x="0" y="0"/>
          <a:chExt cx="0" cy="0"/>
        </a:xfrm>
      </p:grpSpPr>
      <p:sp>
        <p:nvSpPr>
          <p:cNvPr id="1188" name="Google Shape;1188;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89" name="Google Shape;1189;p1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operator is the same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&lt;</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OR</a:t>
            </a:r>
            <a:r>
              <a:rPr lang="en" sz="2900">
                <a:solidFill>
                  <a:srgbClr val="434343"/>
                </a:solidFill>
                <a:latin typeface="Montserrat"/>
                <a:ea typeface="Montserrat"/>
                <a:cs typeface="Montserrat"/>
                <a:sym typeface="Montserrat"/>
              </a:rPr>
              <a:t> value </a:t>
            </a:r>
            <a:r>
              <a:rPr lang="en" sz="2900">
                <a:solidFill>
                  <a:srgbClr val="000000"/>
                </a:solidFill>
                <a:latin typeface="Montserrat"/>
                <a:ea typeface="Montserrat"/>
                <a:cs typeface="Montserrat"/>
                <a:sym typeface="Montserrat"/>
              </a:rPr>
              <a:t>&gt;</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lang="en" sz="2900">
                <a:solidFill>
                  <a:srgbClr val="000000"/>
                </a:solidFill>
                <a:latin typeface="Montserrat"/>
                <a:ea typeface="Montserrat"/>
                <a:cs typeface="Montserrat"/>
                <a:sym typeface="Montserrat"/>
              </a:rPr>
              <a:t>NOT BETWEEN</a:t>
            </a:r>
            <a:r>
              <a:rPr lang="en" sz="2900">
                <a:solidFill>
                  <a:srgbClr val="434343"/>
                </a:solidFill>
                <a:latin typeface="Montserrat"/>
                <a:ea typeface="Montserrat"/>
                <a:cs typeface="Montserrat"/>
                <a:sym typeface="Montserrat"/>
              </a:rPr>
              <a:t> low </a:t>
            </a:r>
            <a:r>
              <a:rPr lang="en" sz="2900">
                <a:solidFill>
                  <a:srgbClr val="000000"/>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high</a:t>
            </a:r>
            <a:endParaRPr sz="2900">
              <a:solidFill>
                <a:srgbClr val="434343"/>
              </a:solidFill>
              <a:latin typeface="Montserrat"/>
              <a:ea typeface="Montserrat"/>
              <a:cs typeface="Montserrat"/>
              <a:sym typeface="Montserrat"/>
            </a:endParaRPr>
          </a:p>
        </p:txBody>
      </p:sp>
      <p:pic>
        <p:nvPicPr>
          <p:cNvPr descr="watermark.jpg" id="1190" name="Google Shape;1190;p1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1" name="Google Shape;1191;p1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5" name="Shape 1195"/>
        <p:cNvGrpSpPr/>
        <p:nvPr/>
      </p:nvGrpSpPr>
      <p:grpSpPr>
        <a:xfrm>
          <a:off x="0" y="0"/>
          <a:ext cx="0" cy="0"/>
          <a:chOff x="0" y="0"/>
          <a:chExt cx="0" cy="0"/>
        </a:xfrm>
      </p:grpSpPr>
      <p:sp>
        <p:nvSpPr>
          <p:cNvPr id="1196" name="Google Shape;119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97" name="Google Shape;1197;p1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can also be used with dates. Note that you need to format dates in the ISO 8601 standard format, which is YYYY-MM-DD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date </a:t>
            </a:r>
            <a:r>
              <a:rPr lang="en" sz="2900">
                <a:solidFill>
                  <a:srgbClr val="00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‘2007-01-01’ </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lang="en" sz="2900">
                <a:solidFill>
                  <a:srgbClr val="000000"/>
                </a:solidFill>
                <a:latin typeface="Montserrat"/>
                <a:ea typeface="Montserrat"/>
                <a:cs typeface="Montserrat"/>
                <a:sym typeface="Montserrat"/>
              </a:rPr>
              <a:t>AND </a:t>
            </a:r>
            <a:r>
              <a:rPr lang="en" sz="2900">
                <a:solidFill>
                  <a:srgbClr val="434343"/>
                </a:solidFill>
                <a:latin typeface="Montserrat"/>
                <a:ea typeface="Montserrat"/>
                <a:cs typeface="Montserrat"/>
                <a:sym typeface="Montserrat"/>
              </a:rPr>
              <a:t>‘2007-02-01’</a:t>
            </a:r>
            <a:endParaRPr sz="2900">
              <a:solidFill>
                <a:srgbClr val="434343"/>
              </a:solidFill>
              <a:latin typeface="Montserrat"/>
              <a:ea typeface="Montserrat"/>
              <a:cs typeface="Montserrat"/>
              <a:sym typeface="Montserrat"/>
            </a:endParaRPr>
          </a:p>
        </p:txBody>
      </p:sp>
      <p:pic>
        <p:nvPicPr>
          <p:cNvPr descr="watermark.jpg" id="1198" name="Google Shape;1198;p1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9" name="Google Shape;1199;p1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05" name="Google Shape;1205;p1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When using</a:t>
            </a:r>
            <a:r>
              <a:rPr lang="en" sz="2900">
                <a:solidFill>
                  <a:srgbClr val="434343"/>
                </a:solidFill>
                <a:latin typeface="Montserrat"/>
                <a:ea typeface="Montserrat"/>
                <a:cs typeface="Montserrat"/>
                <a:sym typeface="Montserrat"/>
              </a:rPr>
              <a:t> </a:t>
            </a:r>
            <a:r>
              <a:rPr lang="en" sz="2900">
                <a:solidFill>
                  <a:srgbClr val="980000"/>
                </a:solidFill>
                <a:latin typeface="Montserrat"/>
                <a:ea typeface="Montserrat"/>
                <a:cs typeface="Montserrat"/>
                <a:sym typeface="Montserrat"/>
              </a:rPr>
              <a:t>BETWEEN</a:t>
            </a:r>
            <a:r>
              <a:rPr lang="en" sz="2900">
                <a:solidFill>
                  <a:srgbClr val="434343"/>
                </a:solidFill>
                <a:latin typeface="Montserrat"/>
                <a:ea typeface="Montserrat"/>
                <a:cs typeface="Montserrat"/>
                <a:sym typeface="Montserrat"/>
              </a:rPr>
              <a:t> operator with dates that also include timestamp information, pay careful attention to using BETWEEN versus &lt;=,&gt;= comparison operators, due to the fact that a datetime starts at 0:00.</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study more specific methods for datetime information types.</a:t>
            </a:r>
            <a:endParaRPr sz="2900">
              <a:solidFill>
                <a:srgbClr val="434343"/>
              </a:solidFill>
              <a:latin typeface="Montserrat"/>
              <a:ea typeface="Montserrat"/>
              <a:cs typeface="Montserrat"/>
              <a:sym typeface="Montserrat"/>
            </a:endParaRPr>
          </a:p>
        </p:txBody>
      </p:sp>
      <p:pic>
        <p:nvPicPr>
          <p:cNvPr descr="watermark.jpg" id="1206" name="Google Shape;1206;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7" name="Google Shape;1207;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1" name="Shape 1211"/>
        <p:cNvGrpSpPr/>
        <p:nvPr/>
      </p:nvGrpSpPr>
      <p:grpSpPr>
        <a:xfrm>
          <a:off x="0" y="0"/>
          <a:ext cx="0" cy="0"/>
          <a:chOff x="0" y="0"/>
          <a:chExt cx="0" cy="0"/>
        </a:xfrm>
      </p:grpSpPr>
      <p:sp>
        <p:nvSpPr>
          <p:cNvPr id="1212" name="Google Shape;1212;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3" name="Google Shape;1213;p14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some quick practice in pgAdmin!</a:t>
            </a:r>
            <a:endParaRPr sz="2900">
              <a:solidFill>
                <a:srgbClr val="434343"/>
              </a:solidFill>
              <a:latin typeface="Montserrat"/>
              <a:ea typeface="Montserrat"/>
              <a:cs typeface="Montserrat"/>
              <a:sym typeface="Montserrat"/>
            </a:endParaRPr>
          </a:p>
        </p:txBody>
      </p:sp>
      <p:pic>
        <p:nvPicPr>
          <p:cNvPr descr="watermark.jpg" id="1214" name="Google Shape;1214;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15" name="Google Shape;1215;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9" name="Shape 1219"/>
        <p:cNvGrpSpPr/>
        <p:nvPr/>
      </p:nvGrpSpPr>
      <p:grpSpPr>
        <a:xfrm>
          <a:off x="0" y="0"/>
          <a:ext cx="0" cy="0"/>
          <a:chOff x="0" y="0"/>
          <a:chExt cx="0" cy="0"/>
        </a:xfrm>
      </p:grpSpPr>
      <p:sp>
        <p:nvSpPr>
          <p:cNvPr id="1220" name="Google Shape;1220;p14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a:t>
            </a:r>
            <a:endParaRPr b="1">
              <a:latin typeface="Montserrat"/>
              <a:ea typeface="Montserrat"/>
              <a:cs typeface="Montserrat"/>
              <a:sym typeface="Montserrat"/>
            </a:endParaRPr>
          </a:p>
        </p:txBody>
      </p:sp>
      <p:sp>
        <p:nvSpPr>
          <p:cNvPr id="1221" name="Google Shape;1221;p14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22" name="Google Shape;1222;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3" name="Google Shape;1223;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98" name="Google Shape;198;p2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199" name="Google Shape;19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0" name="Google Shape;20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25"/>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5"/>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03" name="Google Shape;203;p25"/>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5"/>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05" name="Google Shape;205;p25"/>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07" name="Google Shape;207;p25"/>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5"/>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09" name="Google Shape;209;p25"/>
          <p:cNvGraphicFramePr/>
          <p:nvPr/>
        </p:nvGraphicFramePr>
        <p:xfrm>
          <a:off x="1513075"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0" name="Google Shape;210;p25"/>
          <p:cNvGraphicFramePr/>
          <p:nvPr/>
        </p:nvGraphicFramePr>
        <p:xfrm>
          <a:off x="3834850" y="27249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11" name="Google Shape;211;p25"/>
          <p:cNvGraphicFramePr/>
          <p:nvPr/>
        </p:nvGraphicFramePr>
        <p:xfrm>
          <a:off x="6101550"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12" name="Google Shape;212;p25"/>
          <p:cNvSpPr/>
          <p:nvPr/>
        </p:nvSpPr>
        <p:spPr>
          <a:xfrm>
            <a:off x="3767275" y="1235475"/>
            <a:ext cx="5382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7" name="Shape 1227"/>
        <p:cNvGrpSpPr/>
        <p:nvPr/>
      </p:nvGrpSpPr>
      <p:grpSpPr>
        <a:xfrm>
          <a:off x="0" y="0"/>
          <a:ext cx="0" cy="0"/>
          <a:chOff x="0" y="0"/>
          <a:chExt cx="0" cy="0"/>
        </a:xfrm>
      </p:grpSpPr>
      <p:sp>
        <p:nvSpPr>
          <p:cNvPr id="1228" name="Google Shape;1228;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29" name="Google Shape;1229;p1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certain cases you want to check for multiple possible value options, for example, if a user’s name shows up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a list of known names.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use the </a:t>
            </a:r>
            <a:r>
              <a:rPr b="1" lang="en" sz="2900">
                <a:solidFill>
                  <a:srgbClr val="434343"/>
                </a:solidFill>
                <a:latin typeface="Montserrat"/>
                <a:ea typeface="Montserrat"/>
                <a:cs typeface="Montserrat"/>
                <a:sym typeface="Montserrat"/>
              </a:rPr>
              <a:t>IN </a:t>
            </a:r>
            <a:r>
              <a:rPr lang="en" sz="2900">
                <a:solidFill>
                  <a:srgbClr val="434343"/>
                </a:solidFill>
                <a:latin typeface="Montserrat"/>
                <a:ea typeface="Montserrat"/>
                <a:cs typeface="Montserrat"/>
                <a:sym typeface="Montserrat"/>
              </a:rPr>
              <a:t>operator to create a condition that checks to see if a value in included in a list of multiple options.</a:t>
            </a:r>
            <a:endParaRPr sz="2900">
              <a:solidFill>
                <a:srgbClr val="434343"/>
              </a:solidFill>
              <a:latin typeface="Montserrat"/>
              <a:ea typeface="Montserrat"/>
              <a:cs typeface="Montserrat"/>
              <a:sym typeface="Montserrat"/>
            </a:endParaRPr>
          </a:p>
        </p:txBody>
      </p:sp>
      <p:pic>
        <p:nvPicPr>
          <p:cNvPr descr="watermark.jpg" id="1230" name="Google Shape;1230;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1" name="Google Shape;1231;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37" name="Google Shape;1237;p1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general syntax is: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value </a:t>
            </a:r>
            <a:r>
              <a:rPr b="1" lang="en" sz="2900">
                <a:solidFill>
                  <a:srgbClr val="434343"/>
                </a:solidFill>
                <a:latin typeface="Montserrat"/>
                <a:ea typeface="Montserrat"/>
                <a:cs typeface="Montserrat"/>
                <a:sym typeface="Montserrat"/>
              </a:rPr>
              <a:t>IN</a:t>
            </a:r>
            <a:r>
              <a:rPr lang="en" sz="2900">
                <a:solidFill>
                  <a:srgbClr val="434343"/>
                </a:solidFill>
                <a:latin typeface="Montserrat"/>
                <a:ea typeface="Montserrat"/>
                <a:cs typeface="Montserrat"/>
                <a:sym typeface="Montserrat"/>
              </a:rPr>
              <a:t> (option1,option2,...,option_n)</a:t>
            </a:r>
            <a:endParaRPr sz="2900">
              <a:solidFill>
                <a:srgbClr val="434343"/>
              </a:solidFill>
              <a:latin typeface="Montserrat"/>
              <a:ea typeface="Montserrat"/>
              <a:cs typeface="Montserrat"/>
              <a:sym typeface="Montserrat"/>
            </a:endParaRPr>
          </a:p>
        </p:txBody>
      </p:sp>
      <p:pic>
        <p:nvPicPr>
          <p:cNvPr descr="watermark.jpg" id="1238" name="Google Shape;1238;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9" name="Google Shape;1239;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3" name="Shape 1243"/>
        <p:cNvGrpSpPr/>
        <p:nvPr/>
      </p:nvGrpSpPr>
      <p:grpSpPr>
        <a:xfrm>
          <a:off x="0" y="0"/>
          <a:ext cx="0" cy="0"/>
          <a:chOff x="0" y="0"/>
          <a:chExt cx="0" cy="0"/>
        </a:xfrm>
      </p:grpSpPr>
      <p:sp>
        <p:nvSpPr>
          <p:cNvPr id="1244" name="Google Shape;1244;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45" name="Google Shape;1245;p1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a:t>
            </a:r>
            <a:endParaRPr sz="2900">
              <a:solidFill>
                <a:srgbClr val="434343"/>
              </a:solidFill>
              <a:latin typeface="Montserrat"/>
              <a:ea typeface="Montserrat"/>
              <a:cs typeface="Montserrat"/>
              <a:sym typeface="Montserrat"/>
            </a:endParaRPr>
          </a:p>
        </p:txBody>
      </p:sp>
      <p:pic>
        <p:nvPicPr>
          <p:cNvPr descr="watermark.jpg" id="1246" name="Google Shape;1246;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7" name="Google Shape;1247;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1" name="Shape 1251"/>
        <p:cNvGrpSpPr/>
        <p:nvPr/>
      </p:nvGrpSpPr>
      <p:grpSpPr>
        <a:xfrm>
          <a:off x="0" y="0"/>
          <a:ext cx="0" cy="0"/>
          <a:chOff x="0" y="0"/>
          <a:chExt cx="0" cy="0"/>
        </a:xfrm>
      </p:grpSpPr>
      <p:sp>
        <p:nvSpPr>
          <p:cNvPr id="1252" name="Google Shape;1252;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53" name="Google Shape;1253;p1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IN (‘red’,’blue’,’green’)</a:t>
            </a:r>
            <a:endParaRPr sz="2900">
              <a:solidFill>
                <a:srgbClr val="434343"/>
              </a:solidFill>
              <a:latin typeface="Montserrat"/>
              <a:ea typeface="Montserrat"/>
              <a:cs typeface="Montserrat"/>
              <a:sym typeface="Montserrat"/>
            </a:endParaRPr>
          </a:p>
        </p:txBody>
      </p:sp>
      <p:pic>
        <p:nvPicPr>
          <p:cNvPr descr="watermark.jpg" id="1254" name="Google Shape;1254;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5" name="Google Shape;125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1" name="Google Shape;1261;p1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query: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color 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color NOT IN (‘red’,’blue’)</a:t>
            </a:r>
            <a:endParaRPr sz="2900">
              <a:solidFill>
                <a:srgbClr val="434343"/>
              </a:solidFill>
              <a:latin typeface="Montserrat"/>
              <a:ea typeface="Montserrat"/>
              <a:cs typeface="Montserrat"/>
              <a:sym typeface="Montserrat"/>
            </a:endParaRPr>
          </a:p>
        </p:txBody>
      </p:sp>
      <p:pic>
        <p:nvPicPr>
          <p:cNvPr descr="watermark.jpg" id="1262" name="Google Shape;1262;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3" name="Google Shape;1263;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7" name="Shape 1267"/>
        <p:cNvGrpSpPr/>
        <p:nvPr/>
      </p:nvGrpSpPr>
      <p:grpSpPr>
        <a:xfrm>
          <a:off x="0" y="0"/>
          <a:ext cx="0" cy="0"/>
          <a:chOff x="0" y="0"/>
          <a:chExt cx="0" cy="0"/>
        </a:xfrm>
      </p:grpSpPr>
      <p:sp>
        <p:nvSpPr>
          <p:cNvPr id="1268" name="Google Shape;1268;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69" name="Google Shape;1269;p1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some examples in pgAdmin!</a:t>
            </a:r>
            <a:endParaRPr sz="2900">
              <a:solidFill>
                <a:srgbClr val="434343"/>
              </a:solidFill>
              <a:latin typeface="Montserrat"/>
              <a:ea typeface="Montserrat"/>
              <a:cs typeface="Montserrat"/>
              <a:sym typeface="Montserrat"/>
            </a:endParaRPr>
          </a:p>
        </p:txBody>
      </p:sp>
      <p:pic>
        <p:nvPicPr>
          <p:cNvPr descr="watermark.jpg" id="1270" name="Google Shape;1270;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1" name="Google Shape;1271;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5" name="Shape 1275"/>
        <p:cNvGrpSpPr/>
        <p:nvPr/>
      </p:nvGrpSpPr>
      <p:grpSpPr>
        <a:xfrm>
          <a:off x="0" y="0"/>
          <a:ext cx="0" cy="0"/>
          <a:chOff x="0" y="0"/>
          <a:chExt cx="0" cy="0"/>
        </a:xfrm>
      </p:grpSpPr>
      <p:sp>
        <p:nvSpPr>
          <p:cNvPr id="1276" name="Google Shape;1276;p14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LIKE and ILIKE</a:t>
            </a:r>
            <a:endParaRPr b="1">
              <a:latin typeface="Montserrat"/>
              <a:ea typeface="Montserrat"/>
              <a:cs typeface="Montserrat"/>
              <a:sym typeface="Montserrat"/>
            </a:endParaRPr>
          </a:p>
        </p:txBody>
      </p:sp>
      <p:sp>
        <p:nvSpPr>
          <p:cNvPr id="1277" name="Google Shape;1277;p14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Using Pattern Matching</a:t>
            </a:r>
            <a:endParaRPr/>
          </a:p>
        </p:txBody>
      </p:sp>
      <p:pic>
        <p:nvPicPr>
          <p:cNvPr descr="watermark.jpg" id="1278" name="Google Shape;1278;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9" name="Google Shape;1279;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3" name="Shape 1283"/>
        <p:cNvGrpSpPr/>
        <p:nvPr/>
      </p:nvGrpSpPr>
      <p:grpSpPr>
        <a:xfrm>
          <a:off x="0" y="0"/>
          <a:ext cx="0" cy="0"/>
          <a:chOff x="0" y="0"/>
          <a:chExt cx="0" cy="0"/>
        </a:xfrm>
      </p:grpSpPr>
      <p:sp>
        <p:nvSpPr>
          <p:cNvPr id="1284" name="Google Shape;1284;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85" name="Google Shape;1285;p1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already been able to perform direct comparisons against strings,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first_name= ‘John’</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we want to match against a general pattern in a string?</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emails ending in ‘@gmail.com’</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p:txBody>
      </p:sp>
      <p:pic>
        <p:nvPicPr>
          <p:cNvPr descr="watermark.jpg" id="1286" name="Google Shape;1286;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7" name="Google Shape;1287;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1" name="Shape 1291"/>
        <p:cNvGrpSpPr/>
        <p:nvPr/>
      </p:nvGrpSpPr>
      <p:grpSpPr>
        <a:xfrm>
          <a:off x="0" y="0"/>
          <a:ext cx="0" cy="0"/>
          <a:chOff x="0" y="0"/>
          <a:chExt cx="0" cy="0"/>
        </a:xfrm>
      </p:grpSpPr>
      <p:sp>
        <p:nvSpPr>
          <p:cNvPr id="1292" name="Google Shape;1292;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93" name="Google Shape;1293;p15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LIKE</a:t>
            </a:r>
            <a:r>
              <a:rPr lang="en" sz="2900">
                <a:solidFill>
                  <a:srgbClr val="434343"/>
                </a:solidFill>
                <a:latin typeface="Montserrat"/>
                <a:ea typeface="Montserrat"/>
                <a:cs typeface="Montserrat"/>
                <a:sym typeface="Montserrat"/>
              </a:rPr>
              <a:t> operator allows us to perform pattern matching against string data with the use of </a:t>
            </a:r>
            <a:r>
              <a:rPr b="1" lang="en" sz="2900">
                <a:solidFill>
                  <a:srgbClr val="434343"/>
                </a:solidFill>
                <a:latin typeface="Montserrat"/>
                <a:ea typeface="Montserrat"/>
                <a:cs typeface="Montserrat"/>
                <a:sym typeface="Montserrat"/>
              </a:rPr>
              <a:t>wildcard</a:t>
            </a:r>
            <a:r>
              <a:rPr lang="en" sz="2900">
                <a:solidFill>
                  <a:srgbClr val="434343"/>
                </a:solidFill>
                <a:latin typeface="Montserrat"/>
                <a:ea typeface="Montserrat"/>
                <a:cs typeface="Montserrat"/>
                <a:sym typeface="Montserrat"/>
              </a:rPr>
              <a:t>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Percent %</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sequence of characters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Underscore _</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Matches any single character</a:t>
            </a:r>
            <a:endParaRPr sz="2900">
              <a:solidFill>
                <a:srgbClr val="434343"/>
              </a:solidFill>
              <a:latin typeface="Montserrat"/>
              <a:ea typeface="Montserrat"/>
              <a:cs typeface="Montserrat"/>
              <a:sym typeface="Montserrat"/>
            </a:endParaRPr>
          </a:p>
        </p:txBody>
      </p:sp>
      <p:pic>
        <p:nvPicPr>
          <p:cNvPr descr="watermark.jpg" id="1294" name="Google Shape;1294;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5" name="Google Shape;1295;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9" name="Shape 1299"/>
        <p:cNvGrpSpPr/>
        <p:nvPr/>
      </p:nvGrpSpPr>
      <p:grpSpPr>
        <a:xfrm>
          <a:off x="0" y="0"/>
          <a:ext cx="0" cy="0"/>
          <a:chOff x="0" y="0"/>
          <a:chExt cx="0" cy="0"/>
        </a:xfrm>
      </p:grpSpPr>
      <p:sp>
        <p:nvSpPr>
          <p:cNvPr id="1300" name="Google Shape;1300;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1" name="Google Shape;1301;p15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begin with an ‘A’</a:t>
            </a:r>
            <a:endParaRPr sz="2900">
              <a:solidFill>
                <a:srgbClr val="434343"/>
              </a:solidFill>
              <a:latin typeface="Montserrat"/>
              <a:ea typeface="Montserrat"/>
              <a:cs typeface="Montserrat"/>
              <a:sym typeface="Montserrat"/>
            </a:endParaRPr>
          </a:p>
          <a:p>
            <a:pPr indent="-412750" lvl="1" marL="91440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names that end with an ‘a’</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Notice that LIKE is case-sensitive, we can use </a:t>
            </a:r>
            <a:r>
              <a:rPr lang="en" sz="2900">
                <a:solidFill>
                  <a:srgbClr val="980000"/>
                </a:solidFill>
                <a:latin typeface="Montserrat"/>
                <a:ea typeface="Montserrat"/>
                <a:cs typeface="Montserrat"/>
                <a:sym typeface="Montserrat"/>
              </a:rPr>
              <a:t>ILIKE</a:t>
            </a:r>
            <a:r>
              <a:rPr lang="en" sz="2900">
                <a:solidFill>
                  <a:srgbClr val="434343"/>
                </a:solidFill>
                <a:latin typeface="Montserrat"/>
                <a:ea typeface="Montserrat"/>
                <a:cs typeface="Montserrat"/>
                <a:sym typeface="Montserrat"/>
              </a:rPr>
              <a:t> which is case-</a:t>
            </a:r>
            <a:r>
              <a:rPr lang="en" sz="2900">
                <a:solidFill>
                  <a:srgbClr val="434343"/>
                </a:solidFill>
                <a:latin typeface="Montserrat"/>
                <a:ea typeface="Montserrat"/>
                <a:cs typeface="Montserrat"/>
                <a:sym typeface="Montserrat"/>
              </a:rPr>
              <a:t>insensitive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02" name="Google Shape;1302;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3" name="Google Shape;1303;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19" name="Google Shape;219;p2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c2</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20" name="Google Shape;220;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1" name="Google Shape;221;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2" name="Google Shape;222;p26"/>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24" name="Google Shape;224;p26"/>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6"/>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26" name="Google Shape;226;p26"/>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28" name="Google Shape;228;p26"/>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30" name="Google Shape;230;p26"/>
          <p:cNvGraphicFramePr/>
          <p:nvPr/>
        </p:nvGraphicFramePr>
        <p:xfrm>
          <a:off x="1513075"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1" name="Google Shape;231;p26"/>
          <p:cNvGraphicFramePr/>
          <p:nvPr/>
        </p:nvGraphicFramePr>
        <p:xfrm>
          <a:off x="3834850" y="27249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32" name="Google Shape;232;p26"/>
          <p:cNvGraphicFramePr/>
          <p:nvPr/>
        </p:nvGraphicFramePr>
        <p:xfrm>
          <a:off x="6101550"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33" name="Google Shape;233;p26"/>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6"/>
          <p:cNvSpPr/>
          <p:nvPr/>
        </p:nvSpPr>
        <p:spPr>
          <a:xfrm>
            <a:off x="1513075" y="2754450"/>
            <a:ext cx="7656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7" name="Shape 1307"/>
        <p:cNvGrpSpPr/>
        <p:nvPr/>
      </p:nvGrpSpPr>
      <p:grpSpPr>
        <a:xfrm>
          <a:off x="0" y="0"/>
          <a:ext cx="0" cy="0"/>
          <a:chOff x="0" y="0"/>
          <a:chExt cx="0" cy="0"/>
        </a:xfrm>
      </p:grpSpPr>
      <p:sp>
        <p:nvSpPr>
          <p:cNvPr id="1308" name="Google Shape;1308;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09" name="Google Shape;1309;p152"/>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Using the underscore allows us to replace just a single character</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Get all Mission Impossible films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title LIKE ‘Mission Impossible 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0" name="Google Shape;1310;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1" name="Google Shape;1311;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5" name="Shape 1315"/>
        <p:cNvGrpSpPr/>
        <p:nvPr/>
      </p:nvGrpSpPr>
      <p:grpSpPr>
        <a:xfrm>
          <a:off x="0" y="0"/>
          <a:ext cx="0" cy="0"/>
          <a:chOff x="0" y="0"/>
          <a:chExt cx="0" cy="0"/>
        </a:xfrm>
      </p:grpSpPr>
      <p:sp>
        <p:nvSpPr>
          <p:cNvPr id="1316" name="Google Shape;1316;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17" name="Google Shape;1317;p153"/>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multiple underscores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had version string codes in the format ‘Version#A4’ , ‘Version#B7’, etc...</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value </a:t>
            </a:r>
            <a:r>
              <a:rPr b="1" lang="en" sz="2900">
                <a:solidFill>
                  <a:srgbClr val="434343"/>
                </a:solidFill>
                <a:latin typeface="Montserrat"/>
                <a:ea typeface="Montserrat"/>
                <a:cs typeface="Montserrat"/>
                <a:sym typeface="Montserrat"/>
              </a:rPr>
              <a:t>LIKE </a:t>
            </a:r>
            <a:r>
              <a:rPr lang="en" sz="2900">
                <a:solidFill>
                  <a:srgbClr val="434343"/>
                </a:solidFill>
                <a:latin typeface="Montserrat"/>
                <a:ea typeface="Montserrat"/>
                <a:cs typeface="Montserrat"/>
                <a:sym typeface="Montserrat"/>
              </a:rPr>
              <a:t>‘Version#__’</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18" name="Google Shape;1318;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9" name="Google Shape;1319;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3" name="Shape 1323"/>
        <p:cNvGrpSpPr/>
        <p:nvPr/>
      </p:nvGrpSpPr>
      <p:grpSpPr>
        <a:xfrm>
          <a:off x="0" y="0"/>
          <a:ext cx="0" cy="0"/>
          <a:chOff x="0" y="0"/>
          <a:chExt cx="0" cy="0"/>
        </a:xfrm>
      </p:grpSpPr>
      <p:sp>
        <p:nvSpPr>
          <p:cNvPr id="1324" name="Google Shape;1324;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25" name="Google Shape;1325;p15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‘_her%’</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Cheryl</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Theresa</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Sherri</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26" name="Google Shape;1326;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7" name="Google Shape;13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1" name="Shape 1331"/>
        <p:cNvGrpSpPr/>
        <p:nvPr/>
      </p:nvGrpSpPr>
      <p:grpSpPr>
        <a:xfrm>
          <a:off x="0" y="0"/>
          <a:ext cx="0" cy="0"/>
          <a:chOff x="0" y="0"/>
          <a:chExt cx="0" cy="0"/>
        </a:xfrm>
      </p:grpSpPr>
      <p:sp>
        <p:nvSpPr>
          <p:cNvPr id="1332" name="Google Shape;1332;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33" name="Google Shape;1333;p155"/>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also combine pattern matching operators to create more complex patterns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name LIKE ‘</a:t>
            </a:r>
            <a:r>
              <a:rPr b="1" lang="en" sz="2900">
                <a:solidFill>
                  <a:srgbClr val="980000"/>
                </a:solidFill>
                <a:latin typeface="Montserrat"/>
                <a:ea typeface="Montserrat"/>
                <a:cs typeface="Montserrat"/>
                <a:sym typeface="Montserrat"/>
              </a:rPr>
              <a:t>_</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C</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yl</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T</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esa</a:t>
            </a:r>
            <a:endParaRPr b="1" sz="2900">
              <a:solidFill>
                <a:srgbClr val="38761D"/>
              </a:solidFill>
              <a:latin typeface="Montserrat"/>
              <a:ea typeface="Montserrat"/>
              <a:cs typeface="Montserrat"/>
              <a:sym typeface="Montserrat"/>
            </a:endParaRPr>
          </a:p>
          <a:p>
            <a:pPr indent="-412750" lvl="2" marL="1371600" marR="0" rtl="0" algn="l">
              <a:lnSpc>
                <a:spcPct val="100000"/>
              </a:lnSpc>
              <a:spcBef>
                <a:spcPts val="0"/>
              </a:spcBef>
              <a:spcAft>
                <a:spcPts val="0"/>
              </a:spcAft>
              <a:buClr>
                <a:srgbClr val="434343"/>
              </a:buClr>
              <a:buSzPts val="2900"/>
              <a:buFont typeface="Montserrat"/>
              <a:buChar char="■"/>
            </a:pPr>
            <a:r>
              <a:rPr lang="en" sz="2900">
                <a:solidFill>
                  <a:srgbClr val="980000"/>
                </a:solidFill>
                <a:latin typeface="Montserrat"/>
                <a:ea typeface="Montserrat"/>
                <a:cs typeface="Montserrat"/>
                <a:sym typeface="Montserrat"/>
              </a:rPr>
              <a:t>S</a:t>
            </a:r>
            <a:r>
              <a:rPr lang="en" sz="2900">
                <a:solidFill>
                  <a:srgbClr val="434343"/>
                </a:solidFill>
                <a:latin typeface="Montserrat"/>
                <a:ea typeface="Montserrat"/>
                <a:cs typeface="Montserrat"/>
                <a:sym typeface="Montserrat"/>
              </a:rPr>
              <a:t>her</a:t>
            </a:r>
            <a:r>
              <a:rPr b="1" lang="en" sz="2900">
                <a:solidFill>
                  <a:srgbClr val="38761D"/>
                </a:solidFill>
                <a:latin typeface="Montserrat"/>
                <a:ea typeface="Montserrat"/>
                <a:cs typeface="Montserrat"/>
                <a:sym typeface="Montserrat"/>
              </a:rPr>
              <a:t>ri</a:t>
            </a:r>
            <a:endParaRPr b="1" sz="2900">
              <a:solidFill>
                <a:srgbClr val="38761D"/>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34" name="Google Shape;1334;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35" name="Google Shape;1335;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9" name="Shape 1339"/>
        <p:cNvGrpSpPr/>
        <p:nvPr/>
      </p:nvGrpSpPr>
      <p:grpSpPr>
        <a:xfrm>
          <a:off x="0" y="0"/>
          <a:ext cx="0" cy="0"/>
          <a:chOff x="0" y="0"/>
          <a:chExt cx="0" cy="0"/>
        </a:xfrm>
      </p:grpSpPr>
      <p:sp>
        <p:nvSpPr>
          <p:cNvPr id="1340" name="Google Shape;1340;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1" name="Google Shape;1341;p156"/>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Here we just focus on LIKE and ILIKE for now, but keep in mind PostgreSQL does support full regex capabilities: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u="sng">
                <a:solidFill>
                  <a:schemeClr val="hlink"/>
                </a:solidFill>
                <a:latin typeface="Montserrat"/>
                <a:ea typeface="Montserrat"/>
                <a:cs typeface="Montserrat"/>
                <a:sym typeface="Montserrat"/>
                <a:hlinkClick r:id="rId3"/>
              </a:rPr>
              <a:t>https://www.postgresql.org/docs/12/functions-matching.html</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42" name="Google Shape;1342;p15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43" name="Google Shape;1343;p15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7" name="Shape 1347"/>
        <p:cNvGrpSpPr/>
        <p:nvPr/>
      </p:nvGrpSpPr>
      <p:grpSpPr>
        <a:xfrm>
          <a:off x="0" y="0"/>
          <a:ext cx="0" cy="0"/>
          <a:chOff x="0" y="0"/>
          <a:chExt cx="0" cy="0"/>
        </a:xfrm>
      </p:grpSpPr>
      <p:sp>
        <p:nvSpPr>
          <p:cNvPr id="1348" name="Google Shape;1348;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49" name="Google Shape;1349;p157"/>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out some examples in PgAdmin!</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1350" name="Google Shape;1350;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1" name="Google Shape;1351;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5" name="Shape 1355"/>
        <p:cNvGrpSpPr/>
        <p:nvPr/>
      </p:nvGrpSpPr>
      <p:grpSpPr>
        <a:xfrm>
          <a:off x="0" y="0"/>
          <a:ext cx="0" cy="0"/>
          <a:chOff x="0" y="0"/>
          <a:chExt cx="0" cy="0"/>
        </a:xfrm>
      </p:grpSpPr>
      <p:sp>
        <p:nvSpPr>
          <p:cNvPr id="1356" name="Google Shape;1356;p15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SQL Statement Fundamentals</a:t>
            </a:r>
            <a:endParaRPr b="1">
              <a:latin typeface="Montserrat"/>
              <a:ea typeface="Montserrat"/>
              <a:cs typeface="Montserrat"/>
              <a:sym typeface="Montserrat"/>
            </a:endParaRPr>
          </a:p>
        </p:txBody>
      </p:sp>
      <p:sp>
        <p:nvSpPr>
          <p:cNvPr id="1357" name="Google Shape;1357;p15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GENERAL CHALLENGE</a:t>
            </a:r>
            <a:endParaRPr/>
          </a:p>
        </p:txBody>
      </p:sp>
      <p:pic>
        <p:nvPicPr>
          <p:cNvPr descr="watermark.jpg" id="1358" name="Google Shape;1358;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9" name="Google Shape;1359;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3" name="Shape 1363"/>
        <p:cNvGrpSpPr/>
        <p:nvPr/>
      </p:nvGrpSpPr>
      <p:grpSpPr>
        <a:xfrm>
          <a:off x="0" y="0"/>
          <a:ext cx="0" cy="0"/>
          <a:chOff x="0" y="0"/>
          <a:chExt cx="0" cy="0"/>
        </a:xfrm>
      </p:grpSpPr>
      <p:sp>
        <p:nvSpPr>
          <p:cNvPr id="1364" name="Google Shape;136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65" name="Google Shape;1365;p159"/>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Time to test your skills!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We’re going to set you up with a few situations and your task is to figure out the SQL query to solve them.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You can also check out the supplemental resource link for this lecture to view these tasks in a simple document.</a:t>
            </a:r>
            <a:endParaRPr sz="2900">
              <a:solidFill>
                <a:srgbClr val="434343"/>
              </a:solidFill>
              <a:latin typeface="Montserrat"/>
              <a:ea typeface="Montserrat"/>
              <a:cs typeface="Montserrat"/>
              <a:sym typeface="Montserrat"/>
            </a:endParaRPr>
          </a:p>
        </p:txBody>
      </p:sp>
      <p:pic>
        <p:nvPicPr>
          <p:cNvPr descr="watermark.jpg" id="1366" name="Google Shape;136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67" name="Google Shape;1367;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Google Shape;1372;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73" name="Google Shape;1373;p16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online doc has the task and the 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video will have: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Task</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next video will work through the solutions.</a:t>
            </a:r>
            <a:endParaRPr sz="2900">
              <a:solidFill>
                <a:srgbClr val="434343"/>
              </a:solidFill>
              <a:latin typeface="Montserrat"/>
              <a:ea typeface="Montserrat"/>
              <a:cs typeface="Montserrat"/>
              <a:sym typeface="Montserrat"/>
            </a:endParaRPr>
          </a:p>
        </p:txBody>
      </p:sp>
      <p:pic>
        <p:nvPicPr>
          <p:cNvPr descr="watermark.jpg" id="1374" name="Google Shape;1374;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75" name="Google Shape;1375;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9" name="Shape 1379"/>
        <p:cNvGrpSpPr/>
        <p:nvPr/>
      </p:nvGrpSpPr>
      <p:grpSpPr>
        <a:xfrm>
          <a:off x="0" y="0"/>
          <a:ext cx="0" cy="0"/>
          <a:chOff x="0" y="0"/>
          <a:chExt cx="0" cy="0"/>
        </a:xfrm>
      </p:grpSpPr>
      <p:sp>
        <p:nvSpPr>
          <p:cNvPr id="1380" name="Google Shape;1380;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381" name="Google Shape;1381;p161"/>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Task No. 1</a:t>
            </a:r>
            <a:endParaRPr sz="2900">
              <a:solidFill>
                <a:srgbClr val="434343"/>
              </a:solidFill>
              <a:latin typeface="Montserrat"/>
              <a:ea typeface="Montserrat"/>
              <a:cs typeface="Montserrat"/>
              <a:sym typeface="Montserrat"/>
            </a:endParaRPr>
          </a:p>
        </p:txBody>
      </p:sp>
      <p:pic>
        <p:nvPicPr>
          <p:cNvPr descr="watermark.jpg" id="1382" name="Google Shape;1382;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3" name="Google Shape;1383;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40" name="Google Shape;240;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c1, c3</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41" name="Google Shape;241;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 name="Google Shape;242;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3" name="Google Shape;243;p27"/>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7"/>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45" name="Google Shape;245;p27"/>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47" name="Google Shape;247;p27"/>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7"/>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49" name="Google Shape;249;p27"/>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7"/>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51" name="Google Shape;251;p27"/>
          <p:cNvGraphicFramePr/>
          <p:nvPr/>
        </p:nvGraphicFramePr>
        <p:xfrm>
          <a:off x="1513075"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2" name="Google Shape;252;p27"/>
          <p:cNvGraphicFramePr/>
          <p:nvPr/>
        </p:nvGraphicFramePr>
        <p:xfrm>
          <a:off x="3834850" y="27249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53" name="Google Shape;253;p27"/>
          <p:cNvGraphicFramePr/>
          <p:nvPr/>
        </p:nvGraphicFramePr>
        <p:xfrm>
          <a:off x="6101550"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54" name="Google Shape;254;p27"/>
          <p:cNvSpPr/>
          <p:nvPr/>
        </p:nvSpPr>
        <p:spPr>
          <a:xfrm>
            <a:off x="3489150" y="1235475"/>
            <a:ext cx="10995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7"/>
          <p:cNvSpPr/>
          <p:nvPr/>
        </p:nvSpPr>
        <p:spPr>
          <a:xfrm>
            <a:off x="15130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7"/>
          <p:cNvSpPr/>
          <p:nvPr/>
        </p:nvSpPr>
        <p:spPr>
          <a:xfrm>
            <a:off x="2278775" y="2754450"/>
            <a:ext cx="3828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62" name="Google Shape;262;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table_1</a:t>
            </a:r>
            <a:endParaRPr sz="2900">
              <a:solidFill>
                <a:srgbClr val="434343"/>
              </a:solidFill>
              <a:latin typeface="Montserrat"/>
              <a:ea typeface="Montserrat"/>
              <a:cs typeface="Montserrat"/>
              <a:sym typeface="Montserrat"/>
            </a:endParaRPr>
          </a:p>
        </p:txBody>
      </p:sp>
      <p:pic>
        <p:nvPicPr>
          <p:cNvPr descr="watermark.jpg" id="263" name="Google Shape;26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 name="Google Shape;26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5" name="Google Shape;265;p28"/>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267" name="Google Shape;267;p28"/>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269" name="Google Shape;269;p28"/>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8"/>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271" name="Google Shape;271;p28"/>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8"/>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graphicFrame>
        <p:nvGraphicFramePr>
          <p:cNvPr id="273" name="Google Shape;273;p28"/>
          <p:cNvGraphicFramePr/>
          <p:nvPr/>
        </p:nvGraphicFramePr>
        <p:xfrm>
          <a:off x="1513075"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ctr">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x</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23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a</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y</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18</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ctr">
                        <a:spcBef>
                          <a:spcPts val="0"/>
                        </a:spcBef>
                        <a:spcAft>
                          <a:spcPts val="0"/>
                        </a:spcAft>
                        <a:buNone/>
                      </a:pPr>
                      <a:r>
                        <a:rPr lang="en"/>
                        <a:t>z</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46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ctr">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4" name="Google Shape;274;p28"/>
          <p:cNvGraphicFramePr/>
          <p:nvPr/>
        </p:nvGraphicFramePr>
        <p:xfrm>
          <a:off x="3834850" y="27249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Q</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R</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34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3</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S</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56</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graphicFrame>
        <p:nvGraphicFramePr>
          <p:cNvPr id="275" name="Google Shape;275;p28"/>
          <p:cNvGraphicFramePr/>
          <p:nvPr/>
        </p:nvGraphicFramePr>
        <p:xfrm>
          <a:off x="6101550" y="2745800"/>
          <a:ext cx="3000000" cy="3000000"/>
        </p:xfrm>
        <a:graphic>
          <a:graphicData uri="http://schemas.openxmlformats.org/drawingml/2006/table">
            <a:tbl>
              <a:tblPr>
                <a:noFill/>
                <a:tableStyleId>{EF357C15-E70B-4CC4-A094-CE6D20AD347B}</a:tableStyleId>
              </a:tblPr>
              <a:tblGrid>
                <a:gridCol w="382850"/>
                <a:gridCol w="382850"/>
                <a:gridCol w="382850"/>
              </a:tblGrid>
              <a:tr h="381950">
                <a:tc>
                  <a:txBody>
                    <a:bodyPr/>
                    <a:lstStyle/>
                    <a:p>
                      <a:pPr indent="0" lvl="0" marL="0" rtl="0" algn="l">
                        <a:spcBef>
                          <a:spcPts val="0"/>
                        </a:spcBef>
                        <a:spcAft>
                          <a:spcPts val="0"/>
                        </a:spcAft>
                        <a:buNone/>
                      </a:pPr>
                      <a:r>
                        <a:rPr b="1" lang="en"/>
                        <a:t>c1</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c2</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b="1" lang="en"/>
                        <a:t>c3</a:t>
                      </a:r>
                      <a:endParaRPr b="1"/>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c</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12</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0</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r h="381950">
                <a:tc>
                  <a:txBody>
                    <a:bodyPr/>
                    <a:lstStyle/>
                    <a:p>
                      <a:pPr indent="0" lvl="0" marL="0" rtl="0" algn="l">
                        <a:spcBef>
                          <a:spcPts val="0"/>
                        </a:spcBef>
                        <a:spcAft>
                          <a:spcPts val="0"/>
                        </a:spcAft>
                        <a:buNone/>
                      </a:pPr>
                      <a:r>
                        <a:rPr lang="en"/>
                        <a:t>b</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1</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c>
                  <a:txBody>
                    <a:bodyPr/>
                    <a:lstStyle/>
                    <a:p>
                      <a:pPr indent="0" lvl="0" marL="0" rtl="0" algn="l">
                        <a:spcBef>
                          <a:spcPts val="0"/>
                        </a:spcBef>
                        <a:spcAft>
                          <a:spcPts val="0"/>
                        </a:spcAft>
                        <a:buNone/>
                      </a:pPr>
                      <a:r>
                        <a:rPr lang="en"/>
                        <a:t>45</a:t>
                      </a:r>
                      <a:endParaRPr/>
                    </a:p>
                  </a:txBody>
                  <a:tcPr marT="91425" marB="91425" marR="91425" marL="91425">
                    <a:lnL cap="flat" cmpd="sng" w="19050">
                      <a:solidFill>
                        <a:srgbClr val="666666"/>
                      </a:solidFill>
                      <a:prstDash val="solid"/>
                      <a:round/>
                      <a:headEnd len="sm" w="sm" type="none"/>
                      <a:tailEnd len="sm" w="sm" type="none"/>
                    </a:lnL>
                    <a:lnR cap="flat" cmpd="sng" w="19050">
                      <a:solidFill>
                        <a:srgbClr val="666666"/>
                      </a:solidFill>
                      <a:prstDash val="solid"/>
                      <a:round/>
                      <a:headEnd len="sm" w="sm" type="none"/>
                      <a:tailEnd len="sm" w="sm" type="none"/>
                    </a:lnR>
                    <a:lnT cap="flat" cmpd="sng" w="19050">
                      <a:solidFill>
                        <a:srgbClr val="666666"/>
                      </a:solidFill>
                      <a:prstDash val="solid"/>
                      <a:round/>
                      <a:headEnd len="sm" w="sm" type="none"/>
                      <a:tailEnd len="sm" w="sm" type="none"/>
                    </a:lnT>
                    <a:lnB cap="flat" cmpd="sng" w="19050">
                      <a:solidFill>
                        <a:srgbClr val="666666"/>
                      </a:solidFill>
                      <a:prstDash val="solid"/>
                      <a:round/>
                      <a:headEnd len="sm" w="sm" type="none"/>
                      <a:tailEnd len="sm" w="sm" type="none"/>
                    </a:lnB>
                    <a:solidFill>
                      <a:srgbClr val="EAD1DC"/>
                    </a:solidFill>
                  </a:tcPr>
                </a:tc>
              </a:tr>
            </a:tbl>
          </a:graphicData>
        </a:graphic>
      </p:graphicFrame>
      <p:sp>
        <p:nvSpPr>
          <p:cNvPr id="276" name="Google Shape;276;p28"/>
          <p:cNvSpPr/>
          <p:nvPr/>
        </p:nvSpPr>
        <p:spPr>
          <a:xfrm>
            <a:off x="3911525" y="1235475"/>
            <a:ext cx="306300" cy="5304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8"/>
          <p:cNvSpPr/>
          <p:nvPr/>
        </p:nvSpPr>
        <p:spPr>
          <a:xfrm>
            <a:off x="1513075" y="2754450"/>
            <a:ext cx="1148400" cy="1539900"/>
          </a:xfrm>
          <a:prstGeom prst="roundRect">
            <a:avLst>
              <a:gd fmla="val 16667" name="adj"/>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83" name="Google Shape;283;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it is not good practice to use an asterisk (*) in the SELECT statement if you don’t really need all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automatically query everything, which increases traffic between the database server and the application, which can slow down the retrieval of results.</a:t>
            </a:r>
            <a:endParaRPr sz="2900">
              <a:solidFill>
                <a:srgbClr val="434343"/>
              </a:solidFill>
              <a:latin typeface="Montserrat"/>
              <a:ea typeface="Montserrat"/>
              <a:cs typeface="Montserrat"/>
              <a:sym typeface="Montserrat"/>
            </a:endParaRPr>
          </a:p>
        </p:txBody>
      </p:sp>
      <p:pic>
        <p:nvPicPr>
          <p:cNvPr descr="watermark.jpg" id="284" name="Google Shape;28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 name="Google Shape;285;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291" name="Google Shape;291;p3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you only need certain columns, do your best to only query for those columns.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walk through some examples in our dvdrental database to get some practice!</a:t>
            </a:r>
            <a:endParaRPr sz="2900">
              <a:solidFill>
                <a:srgbClr val="434343"/>
              </a:solidFill>
              <a:latin typeface="Montserrat"/>
              <a:ea typeface="Montserrat"/>
              <a:cs typeface="Montserrat"/>
              <a:sym typeface="Montserrat"/>
            </a:endParaRPr>
          </a:p>
        </p:txBody>
      </p:sp>
      <p:pic>
        <p:nvPicPr>
          <p:cNvPr descr="watermark.jpg" id="292" name="Google Shape;292;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 name="Google Shape;293;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a:t>
            </a:r>
            <a:endParaRPr b="1">
              <a:latin typeface="Montserrat"/>
              <a:ea typeface="Montserrat"/>
              <a:cs typeface="Montserrat"/>
              <a:sym typeface="Montserrat"/>
            </a:endParaRPr>
          </a:p>
        </p:txBody>
      </p:sp>
      <p:sp>
        <p:nvSpPr>
          <p:cNvPr id="299" name="Google Shape;299;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TASKS</a:t>
            </a:r>
            <a:endParaRPr/>
          </a:p>
        </p:txBody>
      </p:sp>
      <p:pic>
        <p:nvPicPr>
          <p:cNvPr descr="watermark.jpg" id="300" name="Google Shape;300;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section focuses on basic SQL syntax that you will end up using in almost all your future queries.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syntax shown in this section is applicable to any major SQL engine (e.g. MS SQL Server, MySQL, Oracle, etc…)</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07" name="Google Shape;307;p3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08" name="Google Shape;308;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15" name="Google Shape;315;p3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Structures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Question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316" name="Google Shape;316;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23" name="Google Shape;323;p3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24" name="Google Shape;324;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1" name="Google Shape;331;p3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send out a promotional email to our existing customers!</a:t>
            </a:r>
            <a:endParaRPr sz="2900">
              <a:solidFill>
                <a:srgbClr val="434343"/>
              </a:solidFill>
              <a:latin typeface="Montserrat"/>
              <a:ea typeface="Montserrat"/>
              <a:cs typeface="Montserrat"/>
              <a:sym typeface="Montserrat"/>
            </a:endParaRPr>
          </a:p>
        </p:txBody>
      </p:sp>
      <p:pic>
        <p:nvPicPr>
          <p:cNvPr descr="watermark.jpg" id="332" name="Google Shape;33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39" name="Google Shape;339;p3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 </a:t>
            </a: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statement to grab the first and last names of every customer and their email address.</a:t>
            </a:r>
            <a:endParaRPr sz="2900">
              <a:solidFill>
                <a:srgbClr val="434343"/>
              </a:solidFill>
              <a:latin typeface="Montserrat"/>
              <a:ea typeface="Montserrat"/>
              <a:cs typeface="Montserrat"/>
              <a:sym typeface="Montserrat"/>
            </a:endParaRPr>
          </a:p>
        </p:txBody>
      </p:sp>
      <p:pic>
        <p:nvPicPr>
          <p:cNvPr descr="watermark.jpg" id="340" name="Google Shape;340;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47" name="Google Shape;347;p3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(may </a:t>
            </a:r>
            <a:r>
              <a:rPr lang="en" sz="2900">
                <a:solidFill>
                  <a:srgbClr val="434343"/>
                </a:solidFill>
                <a:latin typeface="Montserrat"/>
                <a:ea typeface="Montserrat"/>
                <a:cs typeface="Montserrat"/>
                <a:sym typeface="Montserrat"/>
              </a:rPr>
              <a:t>not</a:t>
            </a:r>
            <a:r>
              <a:rPr lang="en" sz="2900">
                <a:solidFill>
                  <a:srgbClr val="434343"/>
                </a:solidFill>
                <a:latin typeface="Montserrat"/>
                <a:ea typeface="Montserrat"/>
                <a:cs typeface="Montserrat"/>
                <a:sym typeface="Montserrat"/>
              </a:rPr>
              <a:t> be displayed in the exact same order)</a:t>
            </a:r>
            <a:endParaRPr sz="2900">
              <a:solidFill>
                <a:srgbClr val="434343"/>
              </a:solidFill>
              <a:latin typeface="Montserrat"/>
              <a:ea typeface="Montserrat"/>
              <a:cs typeface="Montserrat"/>
              <a:sym typeface="Montserrat"/>
            </a:endParaRPr>
          </a:p>
        </p:txBody>
      </p:sp>
      <p:pic>
        <p:nvPicPr>
          <p:cNvPr descr="watermark.jpg" id="348" name="Google Shape;348;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350" name="Google Shape;350;p37"/>
          <p:cNvPicPr preferRelativeResize="0"/>
          <p:nvPr/>
        </p:nvPicPr>
        <p:blipFill>
          <a:blip r:embed="rId4">
            <a:alphaModFix/>
          </a:blip>
          <a:stretch>
            <a:fillRect/>
          </a:stretch>
        </p:blipFill>
        <p:spPr>
          <a:xfrm>
            <a:off x="1401100" y="2187050"/>
            <a:ext cx="6731799" cy="2611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56" name="Google Shape;356;p3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t>
            </a:r>
            <a:r>
              <a:rPr b="1" lang="en" sz="2900">
                <a:solidFill>
                  <a:srgbClr val="434343"/>
                </a:solidFill>
                <a:latin typeface="Montserrat"/>
                <a:ea typeface="Montserrat"/>
                <a:cs typeface="Montserrat"/>
                <a:sym typeface="Montserrat"/>
              </a:rPr>
              <a:t>customer</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the table drop-down to view what columns are available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could also use </a:t>
            </a:r>
            <a:r>
              <a:rPr b="1" lang="en" sz="2900">
                <a:solidFill>
                  <a:srgbClr val="434343"/>
                </a:solidFill>
                <a:latin typeface="Montserrat"/>
                <a:ea typeface="Montserrat"/>
                <a:cs typeface="Montserrat"/>
                <a:sym typeface="Montserrat"/>
              </a:rPr>
              <a:t>SELECT * FROM customer</a:t>
            </a:r>
            <a:r>
              <a:rPr lang="en" sz="2900">
                <a:solidFill>
                  <a:srgbClr val="434343"/>
                </a:solidFill>
                <a:latin typeface="Montserrat"/>
                <a:ea typeface="Montserrat"/>
                <a:cs typeface="Montserrat"/>
                <a:sym typeface="Montserrat"/>
              </a:rPr>
              <a:t> to see all the columns.</a:t>
            </a:r>
            <a:endParaRPr sz="2900">
              <a:solidFill>
                <a:srgbClr val="434343"/>
              </a:solidFill>
              <a:latin typeface="Montserrat"/>
              <a:ea typeface="Montserrat"/>
              <a:cs typeface="Montserrat"/>
              <a:sym typeface="Montserrat"/>
            </a:endParaRPr>
          </a:p>
        </p:txBody>
      </p:sp>
      <p:pic>
        <p:nvPicPr>
          <p:cNvPr descr="watermark.jpg" id="357" name="Google Shape;357;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8" name="Google Shape;358;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64" name="Google Shape;364;p3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check it out in pgadmin!</a:t>
            </a:r>
            <a:endParaRPr sz="2900">
              <a:solidFill>
                <a:srgbClr val="434343"/>
              </a:solidFill>
              <a:latin typeface="Montserrat"/>
              <a:ea typeface="Montserrat"/>
              <a:cs typeface="Montserrat"/>
              <a:sym typeface="Montserrat"/>
            </a:endParaRPr>
          </a:p>
        </p:txBody>
      </p:sp>
      <p:pic>
        <p:nvPicPr>
          <p:cNvPr descr="watermark.jpg" id="365" name="Google Shape;365;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6" name="Google Shape;366;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372" name="Google Shape;372;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373" name="Google Shape;373;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4" name="Google Shape;37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0" name="Google Shape;380;p4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Sometimes a table contains a column that has duplicate values, and you may find yourself in a situation where you only want to list the unique/distinct values.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980000"/>
                </a:solidFill>
                <a:latin typeface="Montserrat"/>
                <a:ea typeface="Montserrat"/>
                <a:cs typeface="Montserrat"/>
                <a:sym typeface="Montserrat"/>
              </a:rPr>
              <a:t>DISTINCT</a:t>
            </a:r>
            <a:r>
              <a:rPr b="1"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keyword can be used to return only the </a:t>
            </a:r>
            <a:r>
              <a:rPr lang="en" sz="2900">
                <a:solidFill>
                  <a:srgbClr val="434343"/>
                </a:solidFill>
                <a:latin typeface="Montserrat"/>
                <a:ea typeface="Montserrat"/>
                <a:cs typeface="Montserrat"/>
                <a:sym typeface="Montserrat"/>
              </a:rPr>
              <a:t>distinct</a:t>
            </a:r>
            <a:r>
              <a:rPr lang="en" sz="2900">
                <a:solidFill>
                  <a:srgbClr val="434343"/>
                </a:solidFill>
                <a:latin typeface="Montserrat"/>
                <a:ea typeface="Montserrat"/>
                <a:cs typeface="Montserrat"/>
                <a:sym typeface="Montserrat"/>
              </a:rPr>
              <a:t> values in a column.</a:t>
            </a:r>
            <a:endParaRPr sz="2900">
              <a:solidFill>
                <a:srgbClr val="434343"/>
              </a:solidFill>
              <a:latin typeface="Montserrat"/>
              <a:ea typeface="Montserrat"/>
              <a:cs typeface="Montserrat"/>
              <a:sym typeface="Montserrat"/>
            </a:endParaRPr>
          </a:p>
        </p:txBody>
      </p:sp>
      <p:pic>
        <p:nvPicPr>
          <p:cNvPr descr="watermark.jpg" id="381" name="Google Shape;381;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82" name="Google Shape;382;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general we will focus on the syntax for constructing a SQL </a:t>
            </a:r>
            <a:r>
              <a:rPr b="1" lang="en" sz="2900">
                <a:solidFill>
                  <a:srgbClr val="434343"/>
                </a:solidFill>
                <a:latin typeface="Montserrat"/>
                <a:ea typeface="Montserrat"/>
                <a:cs typeface="Montserrat"/>
                <a:sym typeface="Montserrat"/>
              </a:rPr>
              <a:t>query</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Query : </a:t>
            </a:r>
            <a:r>
              <a:rPr lang="en" sz="2900">
                <a:solidFill>
                  <a:srgbClr val="434343"/>
                </a:solidFill>
                <a:latin typeface="Montserrat"/>
                <a:ea typeface="Montserrat"/>
                <a:cs typeface="Montserrat"/>
                <a:sym typeface="Montserrat"/>
              </a:rPr>
              <a:t>A request for information from the database.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every major concept, we will have a challenge task for you to complete.</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get started!</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88" name="Google Shape;388;p4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434343"/>
                </a:solidFill>
                <a:latin typeface="Montserrat"/>
                <a:ea typeface="Montserrat"/>
                <a:cs typeface="Montserrat"/>
                <a:sym typeface="Montserrat"/>
              </a:rPr>
              <a:t>DISTINCT </a:t>
            </a:r>
            <a:r>
              <a:rPr lang="en" sz="2900">
                <a:solidFill>
                  <a:srgbClr val="434343"/>
                </a:solidFill>
                <a:latin typeface="Montserrat"/>
                <a:ea typeface="Montserrat"/>
                <a:cs typeface="Montserrat"/>
                <a:sym typeface="Montserrat"/>
              </a:rPr>
              <a:t>keyword operates </a:t>
            </a:r>
            <a:r>
              <a:rPr i="1" lang="en" sz="2900">
                <a:solidFill>
                  <a:srgbClr val="434343"/>
                </a:solidFill>
                <a:latin typeface="Montserrat"/>
                <a:ea typeface="Montserrat"/>
                <a:cs typeface="Montserrat"/>
                <a:sym typeface="Montserrat"/>
              </a:rPr>
              <a:t>on</a:t>
            </a:r>
            <a:r>
              <a:rPr lang="en" sz="2900">
                <a:solidFill>
                  <a:srgbClr val="434343"/>
                </a:solidFill>
                <a:latin typeface="Montserrat"/>
                <a:ea typeface="Montserrat"/>
                <a:cs typeface="Montserrat"/>
                <a:sym typeface="Montserrat"/>
              </a:rPr>
              <a:t> a column. The syntax looks like this: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000000"/>
                </a:solidFill>
                <a:latin typeface="Montserrat"/>
                <a:ea typeface="Montserrat"/>
                <a:cs typeface="Montserrat"/>
                <a:sym typeface="Montserrat"/>
              </a:rPr>
              <a:t>SELECT DISTINCT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000000"/>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89" name="Google Shape;389;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0" name="Google Shape;390;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396" name="Google Shape;396;p4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clarify which column DISTINCT is being applied to, you can also use parenthesis for clarity: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397" name="Google Shape;397;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8" name="Google Shape;398;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04" name="Google Shape;404;p4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will work with or without parenthesis.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when we learn about adding more calls such as COUNT and DISTINCT together, the parenthesis will be necessary.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DISTINCT</a:t>
            </a:r>
            <a:r>
              <a:rPr lang="en" sz="2900">
                <a:solidFill>
                  <a:srgbClr val="434343"/>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column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p:txBody>
      </p:sp>
      <p:pic>
        <p:nvPicPr>
          <p:cNvPr descr="watermark.jpg" id="405" name="Google Shape;405;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06" name="Google Shape;406;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12" name="Google Shape;412;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does it actually mean to call DISTINCT on a column?</a:t>
            </a:r>
            <a:endParaRPr sz="2900">
              <a:solidFill>
                <a:srgbClr val="434343"/>
              </a:solidFill>
              <a:latin typeface="Montserrat"/>
              <a:ea typeface="Montserrat"/>
              <a:cs typeface="Montserrat"/>
              <a:sym typeface="Montserrat"/>
            </a:endParaRPr>
          </a:p>
        </p:txBody>
      </p:sp>
      <p:pic>
        <p:nvPicPr>
          <p:cNvPr descr="watermark.jpg" id="413" name="Google Shape;413;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4" name="Google Shape;414;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15" name="Google Shape;415;p45"/>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21" name="Google Shape;421;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a table of people who were surveyed to choose a color:</a:t>
            </a:r>
            <a:endParaRPr sz="2900">
              <a:solidFill>
                <a:srgbClr val="434343"/>
              </a:solidFill>
              <a:latin typeface="Montserrat"/>
              <a:ea typeface="Montserrat"/>
              <a:cs typeface="Montserrat"/>
              <a:sym typeface="Montserrat"/>
            </a:endParaRPr>
          </a:p>
        </p:txBody>
      </p:sp>
      <p:pic>
        <p:nvPicPr>
          <p:cNvPr descr="watermark.jpg" id="422" name="Google Shape;422;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23" name="Google Shape;423;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24" name="Google Shape;424;p46"/>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30" name="Google Shape;430;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31" name="Google Shape;431;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2" name="Google Shape;432;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33" name="Google Shape;433;p47"/>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434" name="Google Shape;434;p47"/>
          <p:cNvSpPr/>
          <p:nvPr/>
        </p:nvSpPr>
        <p:spPr>
          <a:xfrm>
            <a:off x="2683250" y="32365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2683250" y="3996125"/>
            <a:ext cx="10764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41" name="Google Shape;441;p4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name FROM color_table</a:t>
            </a:r>
            <a:endParaRPr sz="2900">
              <a:solidFill>
                <a:srgbClr val="434343"/>
              </a:solidFill>
              <a:latin typeface="Montserrat"/>
              <a:ea typeface="Montserrat"/>
              <a:cs typeface="Montserrat"/>
              <a:sym typeface="Montserrat"/>
            </a:endParaRPr>
          </a:p>
        </p:txBody>
      </p:sp>
      <p:pic>
        <p:nvPicPr>
          <p:cNvPr descr="watermark.jpg" id="442" name="Google Shape;442;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43" name="Google Shape;443;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44" name="Google Shape;444;p48"/>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8" name="Shape 448"/>
        <p:cNvGrpSpPr/>
        <p:nvPr/>
      </p:nvGrpSpPr>
      <p:grpSpPr>
        <a:xfrm>
          <a:off x="0" y="0"/>
          <a:ext cx="0" cy="0"/>
          <a:chOff x="0" y="0"/>
          <a:chExt cx="0" cy="0"/>
        </a:xfrm>
      </p:grpSpPr>
      <p:sp>
        <p:nvSpPr>
          <p:cNvPr id="449" name="Google Shape;449;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0" name="Google Shape;450;p4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Given the previous example, we don’t really know if the person with the name “David” was a duplicate entry, or two different people with the same first name.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Calling DISTINCT here answered the question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i="1" lang="en" sz="2900">
                <a:solidFill>
                  <a:srgbClr val="434343"/>
                </a:solidFill>
                <a:latin typeface="Montserrat"/>
                <a:ea typeface="Montserrat"/>
                <a:cs typeface="Montserrat"/>
                <a:sym typeface="Montserrat"/>
              </a:rPr>
              <a:t>What are the unique first names are there in the table?</a:t>
            </a:r>
            <a:endParaRPr i="1" sz="2900">
              <a:solidFill>
                <a:srgbClr val="434343"/>
              </a:solidFill>
              <a:latin typeface="Montserrat"/>
              <a:ea typeface="Montserrat"/>
              <a:cs typeface="Montserrat"/>
              <a:sym typeface="Montserrat"/>
            </a:endParaRPr>
          </a:p>
        </p:txBody>
      </p:sp>
      <p:pic>
        <p:nvPicPr>
          <p:cNvPr descr="watermark.jpg" id="451" name="Google Shape;451;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2" name="Google Shape;452;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58" name="Google Shape;458;p5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makes more sense to ask “How many types of unique color choices were there?”</a:t>
            </a:r>
            <a:endParaRPr sz="2900">
              <a:solidFill>
                <a:srgbClr val="434343"/>
              </a:solidFill>
              <a:latin typeface="Montserrat"/>
              <a:ea typeface="Montserrat"/>
              <a:cs typeface="Montserrat"/>
              <a:sym typeface="Montserrat"/>
            </a:endParaRPr>
          </a:p>
        </p:txBody>
      </p:sp>
      <p:pic>
        <p:nvPicPr>
          <p:cNvPr descr="watermark.jpg" id="459" name="Google Shape;459;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0" name="Google Shape;460;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61" name="Google Shape;461;p50"/>
          <p:cNvGraphicFramePr/>
          <p:nvPr/>
        </p:nvGraphicFramePr>
        <p:xfrm>
          <a:off x="2048100" y="24650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Google Shape;46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67" name="Google Shape;467;p5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choice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color_table</a:t>
            </a:r>
            <a:endParaRPr sz="2900">
              <a:solidFill>
                <a:srgbClr val="434343"/>
              </a:solidFill>
              <a:latin typeface="Montserrat"/>
              <a:ea typeface="Montserrat"/>
              <a:cs typeface="Montserrat"/>
              <a:sym typeface="Montserrat"/>
            </a:endParaRPr>
          </a:p>
        </p:txBody>
      </p:sp>
      <p:pic>
        <p:nvPicPr>
          <p:cNvPr descr="watermark.jpg" id="468" name="Google Shape;46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69" name="Google Shape;46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470" name="Google Shape;470;p51"/>
          <p:cNvGraphicFramePr/>
          <p:nvPr/>
        </p:nvGraphicFramePr>
        <p:xfrm>
          <a:off x="3164600" y="2465025"/>
          <a:ext cx="3000000" cy="3000000"/>
        </p:xfrm>
        <a:graphic>
          <a:graphicData uri="http://schemas.openxmlformats.org/drawingml/2006/table">
            <a:tbl>
              <a:tblPr>
                <a:noFill/>
                <a:tableStyleId>{EF357C15-E70B-4CC4-A094-CE6D20AD347B}</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a:t>
            </a:r>
            <a:endParaRPr b="1">
              <a:latin typeface="Montserrat"/>
              <a:ea typeface="Montserrat"/>
              <a:cs typeface="Montserrat"/>
              <a:sym typeface="Montserrat"/>
            </a:endParaRPr>
          </a:p>
        </p:txBody>
      </p:sp>
      <p:sp>
        <p:nvSpPr>
          <p:cNvPr id="79" name="Google Shape;79;p1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76" name="Google Shape;476;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use case of when DISTINCT would be useful.</a:t>
            </a:r>
            <a:endParaRPr sz="2900">
              <a:solidFill>
                <a:srgbClr val="434343"/>
              </a:solidFill>
              <a:latin typeface="Montserrat"/>
              <a:ea typeface="Montserrat"/>
              <a:cs typeface="Montserrat"/>
              <a:sym typeface="Montserrat"/>
            </a:endParaRPr>
          </a:p>
        </p:txBody>
      </p:sp>
      <p:pic>
        <p:nvPicPr>
          <p:cNvPr descr="watermark.jpg" id="477" name="Google Shape;477;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DISTINCT</a:t>
            </a:r>
            <a:endParaRPr b="1">
              <a:latin typeface="Montserrat"/>
              <a:ea typeface="Montserrat"/>
              <a:cs typeface="Montserrat"/>
              <a:sym typeface="Montserrat"/>
            </a:endParaRPr>
          </a:p>
        </p:txBody>
      </p:sp>
      <p:sp>
        <p:nvSpPr>
          <p:cNvPr id="484" name="Google Shape;484;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a:t>
            </a:r>
            <a:endParaRPr/>
          </a:p>
        </p:txBody>
      </p:sp>
      <p:pic>
        <p:nvPicPr>
          <p:cNvPr descr="watermark.jpg" id="485" name="Google Shape;48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6" name="Google Shape;486;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492" name="Google Shape;492;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493" name="Google Shape;493;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4" name="Google Shape;494;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0" name="Google Shape;500;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Situation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 Australian visitor isn’t familiar with MPAA movie ratings (e.g. PG , PG-13, R, etc…) </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want to know the types of ratings we have in our database.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ratings do we have available?</a:t>
            </a:r>
            <a:endParaRPr sz="2900">
              <a:solidFill>
                <a:srgbClr val="434343"/>
              </a:solidFill>
              <a:latin typeface="Montserrat"/>
              <a:ea typeface="Montserrat"/>
              <a:cs typeface="Montserrat"/>
              <a:sym typeface="Montserrat"/>
            </a:endParaRPr>
          </a:p>
        </p:txBody>
      </p:sp>
      <p:pic>
        <p:nvPicPr>
          <p:cNvPr descr="watermark.jpg" id="501" name="Google Shape;501;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2" name="Google Shape;502;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08" name="Google Shape;508;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SQL Challenge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what you’ve learned about SELECT DISTINCT to retrieve the distinct rating types our films could have in our database.</a:t>
            </a:r>
            <a:endParaRPr sz="2900">
              <a:solidFill>
                <a:srgbClr val="434343"/>
              </a:solidFill>
              <a:latin typeface="Montserrat"/>
              <a:ea typeface="Montserrat"/>
              <a:cs typeface="Montserrat"/>
              <a:sym typeface="Montserrat"/>
            </a:endParaRPr>
          </a:p>
        </p:txBody>
      </p:sp>
      <p:pic>
        <p:nvPicPr>
          <p:cNvPr descr="watermark.jpg" id="509" name="Google Shape;509;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0" name="Google Shape;510;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Google Shape;515;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16" name="Google Shape;516;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t/>
            </a:r>
            <a:endParaRPr sz="2900">
              <a:solidFill>
                <a:srgbClr val="434343"/>
              </a:solidFill>
              <a:latin typeface="Montserrat"/>
              <a:ea typeface="Montserrat"/>
              <a:cs typeface="Montserrat"/>
              <a:sym typeface="Montserrat"/>
            </a:endParaRPr>
          </a:p>
        </p:txBody>
      </p:sp>
      <p:pic>
        <p:nvPicPr>
          <p:cNvPr descr="watermark.jpg" id="517" name="Google Shape;517;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18" name="Google Shape;518;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519" name="Google Shape;519;p57"/>
          <p:cNvPicPr preferRelativeResize="0"/>
          <p:nvPr/>
        </p:nvPicPr>
        <p:blipFill>
          <a:blip r:embed="rId4">
            <a:alphaModFix/>
          </a:blip>
          <a:stretch>
            <a:fillRect/>
          </a:stretch>
        </p:blipFill>
        <p:spPr>
          <a:xfrm>
            <a:off x="1251650" y="1777603"/>
            <a:ext cx="2315825" cy="30237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25" name="Google Shape;52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 FROM film;</a:t>
            </a:r>
            <a:r>
              <a:rPr lang="en" sz="2900">
                <a:solidFill>
                  <a:srgbClr val="434343"/>
                </a:solidFill>
                <a:latin typeface="Montserrat"/>
                <a:ea typeface="Montserrat"/>
                <a:cs typeface="Montserrat"/>
                <a:sym typeface="Montserrat"/>
              </a:rPr>
              <a:t> to see what columns are available.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 use drop down table menu in pgadmin.</a:t>
            </a:r>
            <a:endParaRPr sz="2900">
              <a:solidFill>
                <a:srgbClr val="434343"/>
              </a:solidFill>
              <a:latin typeface="Montserrat"/>
              <a:ea typeface="Montserrat"/>
              <a:cs typeface="Montserrat"/>
              <a:sym typeface="Montserrat"/>
            </a:endParaRPr>
          </a:p>
        </p:txBody>
      </p:sp>
      <p:pic>
        <p:nvPicPr>
          <p:cNvPr descr="watermark.jpg" id="526" name="Google Shape;52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7" name="Google Shape;52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33" name="Google Shape;533;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DISTINCT rating FROM film;</a:t>
            </a:r>
            <a:endParaRPr sz="2900">
              <a:solidFill>
                <a:srgbClr val="434343"/>
              </a:solidFill>
              <a:latin typeface="Montserrat"/>
              <a:ea typeface="Montserrat"/>
              <a:cs typeface="Montserrat"/>
              <a:sym typeface="Montserrat"/>
            </a:endParaRPr>
          </a:p>
        </p:txBody>
      </p:sp>
      <p:pic>
        <p:nvPicPr>
          <p:cNvPr descr="watermark.jpg" id="534" name="Google Shape;534;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35" name="Google Shape;535;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6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p:txBody>
      </p:sp>
      <p:sp>
        <p:nvSpPr>
          <p:cNvPr id="541" name="Google Shape;541;p6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42" name="Google Shape;542;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43" name="Google Shape;543;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49" name="Google Shape;549;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COUNT function returns the number of input rows that match a specific condition of a query.</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apply COUNT on a specific column or just pass COUNT(*) , we will soon see this should return the same result.</a:t>
            </a:r>
            <a:endParaRPr sz="2900">
              <a:solidFill>
                <a:srgbClr val="434343"/>
              </a:solidFill>
              <a:latin typeface="Montserrat"/>
              <a:ea typeface="Montserrat"/>
              <a:cs typeface="Montserrat"/>
              <a:sym typeface="Montserrat"/>
            </a:endParaRPr>
          </a:p>
        </p:txBody>
      </p:sp>
      <p:pic>
        <p:nvPicPr>
          <p:cNvPr descr="watermark.jpg" id="550" name="Google Shape;550;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 name="Google Shape;87;p1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000000"/>
                </a:solidFill>
                <a:latin typeface="Montserrat"/>
                <a:ea typeface="Montserrat"/>
                <a:cs typeface="Montserrat"/>
                <a:sym typeface="Montserrat"/>
              </a:rPr>
              <a:t> </a:t>
            </a:r>
            <a:r>
              <a:rPr lang="en" sz="2900">
                <a:solidFill>
                  <a:srgbClr val="434343"/>
                </a:solidFill>
                <a:latin typeface="Montserrat"/>
                <a:ea typeface="Montserrat"/>
                <a:cs typeface="Montserrat"/>
                <a:sym typeface="Montserrat"/>
              </a:rPr>
              <a:t>is the most common statement used, and it allows us to retrieve information from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learn how to combine </a:t>
            </a:r>
            <a:r>
              <a:rPr b="1" lang="en" sz="2900">
                <a:solidFill>
                  <a:srgbClr val="000000"/>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with other statements to perform more complex queries.</a:t>
            </a:r>
            <a:endParaRPr sz="2900">
              <a:solidFill>
                <a:srgbClr val="434343"/>
              </a:solidFill>
              <a:latin typeface="Montserrat"/>
              <a:ea typeface="Montserrat"/>
              <a:cs typeface="Montserrat"/>
              <a:sym typeface="Montserrat"/>
            </a:endParaRPr>
          </a:p>
        </p:txBody>
      </p:sp>
      <p:pic>
        <p:nvPicPr>
          <p:cNvPr descr="watermark.jpg" id="88" name="Google Shape;88;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 name="Google Shape;89;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57" name="Google Shape;557;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see a simple example</a:t>
            </a:r>
            <a:endParaRPr sz="2900">
              <a:solidFill>
                <a:srgbClr val="434343"/>
              </a:solidFill>
              <a:latin typeface="Montserrat"/>
              <a:ea typeface="Montserrat"/>
              <a:cs typeface="Montserrat"/>
              <a:sym typeface="Montserrat"/>
            </a:endParaRPr>
          </a:p>
        </p:txBody>
      </p:sp>
      <p:pic>
        <p:nvPicPr>
          <p:cNvPr descr="watermark.jpg" id="558" name="Google Shape;558;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9" name="Google Shape;559;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0" name="Google Shape;560;p62"/>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66" name="Google Shape;566;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67" name="Google Shape;567;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68" name="Google Shape;568;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69" name="Google Shape;569;p63"/>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75" name="Google Shape;575;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p:txBody>
      </p:sp>
      <p:pic>
        <p:nvPicPr>
          <p:cNvPr descr="watermark.jpg" id="576" name="Google Shape;576;p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7" name="Google Shape;577;p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78" name="Google Shape;578;p64"/>
          <p:cNvGraphicFramePr/>
          <p:nvPr/>
        </p:nvGraphicFramePr>
        <p:xfrm>
          <a:off x="3617925" y="3691625"/>
          <a:ext cx="3000000" cy="3000000"/>
        </p:xfrm>
        <a:graphic>
          <a:graphicData uri="http://schemas.openxmlformats.org/drawingml/2006/table">
            <a:tbl>
              <a:tblPr>
                <a:noFill/>
                <a:tableStyleId>{EF357C15-E70B-4CC4-A094-CE6D20AD347B}</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84" name="Google Shape;584;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is simply returning the number of rows in the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fact, it should be the same regardless of the column.</a:t>
            </a:r>
            <a:endParaRPr sz="2900">
              <a:solidFill>
                <a:srgbClr val="434343"/>
              </a:solidFill>
              <a:latin typeface="Montserrat"/>
              <a:ea typeface="Montserrat"/>
              <a:cs typeface="Montserrat"/>
              <a:sym typeface="Montserrat"/>
            </a:endParaRPr>
          </a:p>
        </p:txBody>
      </p:sp>
      <p:pic>
        <p:nvPicPr>
          <p:cNvPr descr="watermark.jpg" id="585" name="Google Shape;585;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86" name="Google Shape;586;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87" name="Google Shape;587;p65"/>
          <p:cNvGraphicFramePr/>
          <p:nvPr/>
        </p:nvGraphicFramePr>
        <p:xfrm>
          <a:off x="3617925" y="3691625"/>
          <a:ext cx="3000000" cy="3000000"/>
        </p:xfrm>
        <a:graphic>
          <a:graphicData uri="http://schemas.openxmlformats.org/drawingml/2006/table">
            <a:tbl>
              <a:tblPr>
                <a:noFill/>
                <a:tableStyleId>{EF357C15-E70B-4CC4-A094-CE6D20AD347B}</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593" name="Google Shape;593;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Each column has the same number of rows</a:t>
            </a:r>
            <a:endParaRPr sz="2900">
              <a:solidFill>
                <a:srgbClr val="434343"/>
              </a:solidFill>
              <a:latin typeface="Montserrat"/>
              <a:ea typeface="Montserrat"/>
              <a:cs typeface="Montserrat"/>
              <a:sym typeface="Montserrat"/>
            </a:endParaRPr>
          </a:p>
        </p:txBody>
      </p:sp>
      <p:pic>
        <p:nvPicPr>
          <p:cNvPr descr="watermark.jpg" id="594" name="Google Shape;594;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5" name="Google Shape;595;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596" name="Google Shape;596;p66"/>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02" name="Google Shape;602;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COUNT(name)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COUNT(choice)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 FROM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 return the same thing, since the original table had 4 rows.</a:t>
            </a:r>
            <a:endParaRPr sz="2900">
              <a:solidFill>
                <a:srgbClr val="434343"/>
              </a:solidFill>
              <a:latin typeface="Montserrat"/>
              <a:ea typeface="Montserrat"/>
              <a:cs typeface="Montserrat"/>
              <a:sym typeface="Montserrat"/>
            </a:endParaRPr>
          </a:p>
        </p:txBody>
      </p:sp>
      <p:pic>
        <p:nvPicPr>
          <p:cNvPr descr="watermark.jpg" id="603" name="Google Shape;603;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4" name="Google Shape;604;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05" name="Google Shape;605;p67"/>
          <p:cNvGraphicFramePr/>
          <p:nvPr/>
        </p:nvGraphicFramePr>
        <p:xfrm>
          <a:off x="3617925" y="3691625"/>
          <a:ext cx="3000000" cy="3000000"/>
        </p:xfrm>
        <a:graphic>
          <a:graphicData uri="http://schemas.openxmlformats.org/drawingml/2006/table">
            <a:tbl>
              <a:tblPr>
                <a:noFill/>
                <a:tableStyleId>{EF357C15-E70B-4CC4-A094-CE6D20AD347B}</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4</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1" name="Google Shape;611;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Because of this COUNT by itself simply returns back a count of the number of rows in a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COUNT is much more useful when combined with other commands, such as DISTINCT</a:t>
            </a:r>
            <a:endParaRPr sz="2900">
              <a:solidFill>
                <a:srgbClr val="434343"/>
              </a:solidFill>
              <a:latin typeface="Montserrat"/>
              <a:ea typeface="Montserrat"/>
              <a:cs typeface="Montserrat"/>
              <a:sym typeface="Montserrat"/>
            </a:endParaRPr>
          </a:p>
        </p:txBody>
      </p:sp>
      <p:pic>
        <p:nvPicPr>
          <p:cNvPr descr="watermark.jpg" id="612" name="Google Shape;612;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3" name="Google Shape;613;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19" name="Google Shape;619;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Imagine we wanted to know: </a:t>
            </a:r>
            <a:r>
              <a:rPr i="1" lang="en" sz="2900">
                <a:solidFill>
                  <a:srgbClr val="434343"/>
                </a:solidFill>
                <a:latin typeface="Montserrat"/>
                <a:ea typeface="Montserrat"/>
                <a:cs typeface="Montserrat"/>
                <a:sym typeface="Montserrat"/>
              </a:rPr>
              <a:t>How many unique names are there in the table?</a:t>
            </a:r>
            <a:endParaRPr i="1" sz="2900">
              <a:solidFill>
                <a:srgbClr val="434343"/>
              </a:solidFill>
              <a:latin typeface="Montserrat"/>
              <a:ea typeface="Montserrat"/>
              <a:cs typeface="Montserrat"/>
              <a:sym typeface="Montserrat"/>
            </a:endParaRPr>
          </a:p>
        </p:txBody>
      </p:sp>
      <p:pic>
        <p:nvPicPr>
          <p:cNvPr descr="watermark.jpg" id="620" name="Google Shape;620;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1" name="Google Shape;621;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22" name="Google Shape;622;p69"/>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28" name="Google Shape;628;p7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29" name="Google Shape;629;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0" name="Google Shape;630;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31" name="Google Shape;631;p70"/>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Google Shape;636;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37" name="Google Shape;637;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38" name="Google Shape;638;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9" name="Google Shape;639;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40" name="Google Shape;640;p71"/>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41" name="Google Shape;641;p71"/>
          <p:cNvSpPr/>
          <p:nvPr/>
        </p:nvSpPr>
        <p:spPr>
          <a:xfrm>
            <a:off x="2811400" y="32365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71"/>
          <p:cNvSpPr/>
          <p:nvPr/>
        </p:nvSpPr>
        <p:spPr>
          <a:xfrm>
            <a:off x="2811400" y="3996125"/>
            <a:ext cx="890100" cy="3420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 name="Google Shape;95;p1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Example syntax for </a:t>
            </a: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statement:</a:t>
            </a:r>
            <a:endParaRPr sz="2900">
              <a:solidFill>
                <a:srgbClr val="434343"/>
              </a:solidFill>
              <a:latin typeface="Montserrat"/>
              <a:ea typeface="Montserrat"/>
              <a:cs typeface="Montserrat"/>
              <a:sym typeface="Montserrat"/>
            </a:endParaRPr>
          </a:p>
          <a:p>
            <a:pPr indent="0" lvl="0" marL="0" marR="0" rtl="0" algn="l">
              <a:lnSpc>
                <a:spcPct val="100000"/>
              </a:lnSpc>
              <a:spcBef>
                <a:spcPts val="1600"/>
              </a:spcBef>
              <a:spcAft>
                <a:spcPts val="0"/>
              </a:spcAft>
              <a:buNone/>
            </a:pPr>
            <a:r>
              <a:t/>
            </a:r>
            <a:endParaRPr b="1" sz="2900">
              <a:solidFill>
                <a:srgbClr val="434343"/>
              </a:solidFill>
              <a:latin typeface="Montserrat"/>
              <a:ea typeface="Montserrat"/>
              <a:cs typeface="Montserrat"/>
              <a:sym typeface="Montserrat"/>
            </a:endParaRPr>
          </a:p>
          <a:p>
            <a:pPr indent="0" lvl="0" marL="0" marR="0" rtl="0" algn="ctr">
              <a:lnSpc>
                <a:spcPct val="100000"/>
              </a:lnSpc>
              <a:spcBef>
                <a:spcPts val="160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96" name="Google Shape;96;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 name="Google Shape;97;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6" name="Shape 646"/>
        <p:cNvGrpSpPr/>
        <p:nvPr/>
      </p:nvGrpSpPr>
      <p:grpSpPr>
        <a:xfrm>
          <a:off x="0" y="0"/>
          <a:ext cx="0" cy="0"/>
          <a:chOff x="0" y="0"/>
          <a:chExt cx="0" cy="0"/>
        </a:xfrm>
      </p:grpSpPr>
      <p:sp>
        <p:nvSpPr>
          <p:cNvPr id="647" name="Google Shape;647;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48" name="Google Shape;648;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49" name="Google Shape;649;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0" name="Google Shape;650;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51" name="Google Shape;651;p72"/>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52" name="Google Shape;652;p72"/>
          <p:cNvSpPr/>
          <p:nvPr/>
        </p:nvSpPr>
        <p:spPr>
          <a:xfrm>
            <a:off x="2101650" y="2820625"/>
            <a:ext cx="2239800" cy="1175400"/>
          </a:xfrm>
          <a:prstGeom prst="roundRect">
            <a:avLst>
              <a:gd fmla="val 16667" name="adj"/>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6" name="Shape 656"/>
        <p:cNvGrpSpPr/>
        <p:nvPr/>
      </p:nvGrpSpPr>
      <p:grpSpPr>
        <a:xfrm>
          <a:off x="0" y="0"/>
          <a:ext cx="0" cy="0"/>
          <a:chOff x="0" y="0"/>
          <a:chExt cx="0" cy="0"/>
        </a:xfrm>
      </p:grpSpPr>
      <p:sp>
        <p:nvSpPr>
          <p:cNvPr id="657" name="Google Shape;657;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58" name="Google Shape;658;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59" name="Google Shape;659;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0" name="Google Shape;660;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61" name="Google Shape;661;p73"/>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67" name="Google Shape;667;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 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68" name="Google Shape;668;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9" name="Google Shape;669;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70" name="Google Shape;670;p74"/>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671" name="Google Shape;671;p74"/>
          <p:cNvSpPr/>
          <p:nvPr/>
        </p:nvSpPr>
        <p:spPr>
          <a:xfrm>
            <a:off x="3199600" y="520289"/>
            <a:ext cx="1901650" cy="687100"/>
          </a:xfrm>
          <a:custGeom>
            <a:rect b="b" l="l" r="r" t="t"/>
            <a:pathLst>
              <a:path extrusionOk="0" h="27484" w="76066">
                <a:moveTo>
                  <a:pt x="0" y="27484"/>
                </a:moveTo>
                <a:cubicBezTo>
                  <a:pt x="0" y="16836"/>
                  <a:pt x="9942" y="5978"/>
                  <a:pt x="20043" y="2611"/>
                </a:cubicBezTo>
                <a:cubicBezTo>
                  <a:pt x="38662" y="-3595"/>
                  <a:pt x="76066" y="1096"/>
                  <a:pt x="76066" y="20722"/>
                </a:cubicBezTo>
              </a:path>
            </a:pathLst>
          </a:custGeom>
          <a:noFill/>
          <a:ln cap="flat" cmpd="sng" w="38100">
            <a:solidFill>
              <a:srgbClr val="980000"/>
            </a:solidFill>
            <a:prstDash val="solid"/>
            <a:round/>
            <a:headEnd len="med" w="med" type="none"/>
            <a:tailEnd len="med" w="med" type="triangle"/>
          </a:ln>
        </p:spPr>
      </p:sp>
      <p:cxnSp>
        <p:nvCxnSpPr>
          <p:cNvPr id="672" name="Google Shape;672;p74"/>
          <p:cNvCxnSpPr/>
          <p:nvPr/>
        </p:nvCxnSpPr>
        <p:spPr>
          <a:xfrm>
            <a:off x="3930075" y="1650400"/>
            <a:ext cx="2849400" cy="0"/>
          </a:xfrm>
          <a:prstGeom prst="straightConnector1">
            <a:avLst/>
          </a:prstGeom>
          <a:noFill/>
          <a:ln cap="flat" cmpd="sng" w="38100">
            <a:solidFill>
              <a:srgbClr val="980000"/>
            </a:solidFill>
            <a:prstDash val="solid"/>
            <a:round/>
            <a:headEnd len="med" w="med" type="none"/>
            <a:tailEnd len="med" w="med" type="none"/>
          </a:ln>
        </p:spPr>
      </p:cxn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Google Shape;677;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78" name="Google Shape;678;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COUNT(DISTINCT(name)) </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FROM table;</a:t>
            </a:r>
            <a:endParaRPr sz="2900">
              <a:solidFill>
                <a:srgbClr val="434343"/>
              </a:solidFill>
              <a:latin typeface="Montserrat"/>
              <a:ea typeface="Montserrat"/>
              <a:cs typeface="Montserrat"/>
              <a:sym typeface="Montserrat"/>
            </a:endParaRPr>
          </a:p>
        </p:txBody>
      </p:sp>
      <p:pic>
        <p:nvPicPr>
          <p:cNvPr descr="watermark.jpg" id="679" name="Google Shape;679;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0" name="Google Shape;680;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681" name="Google Shape;681;p75"/>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Count</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3</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Google Shape;686;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687" name="Google Shape;687;p7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examples in pgAdmin!</a:t>
            </a:r>
            <a:endParaRPr sz="2900">
              <a:solidFill>
                <a:srgbClr val="434343"/>
              </a:solidFill>
              <a:latin typeface="Montserrat"/>
              <a:ea typeface="Montserrat"/>
              <a:cs typeface="Montserrat"/>
              <a:sym typeface="Montserrat"/>
            </a:endParaRPr>
          </a:p>
        </p:txBody>
      </p:sp>
      <p:pic>
        <p:nvPicPr>
          <p:cNvPr descr="watermark.jpg" id="688" name="Google Shape;688;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89" name="Google Shape;689;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3" name="Shape 693"/>
        <p:cNvGrpSpPr/>
        <p:nvPr/>
      </p:nvGrpSpPr>
      <p:grpSpPr>
        <a:xfrm>
          <a:off x="0" y="0"/>
          <a:ext cx="0" cy="0"/>
          <a:chOff x="0" y="0"/>
          <a:chExt cx="0" cy="0"/>
        </a:xfrm>
      </p:grpSpPr>
      <p:sp>
        <p:nvSpPr>
          <p:cNvPr id="694" name="Google Shape;694;p7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695" name="Google Shape;695;p7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ONE</a:t>
            </a:r>
            <a:endParaRPr/>
          </a:p>
        </p:txBody>
      </p:sp>
      <p:pic>
        <p:nvPicPr>
          <p:cNvPr descr="watermark.jpg" id="696" name="Google Shape;696;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03" name="Google Shape;703;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000000"/>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and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are the most fundamental SQL statements and you will find yourself using them often!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lang="en" sz="2900">
                <a:solidFill>
                  <a:srgbClr val="98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statement allows us to specify conditions on columns for the rows to be returned.</a:t>
            </a:r>
            <a:endParaRPr sz="2900">
              <a:solidFill>
                <a:srgbClr val="434343"/>
              </a:solidFill>
              <a:latin typeface="Montserrat"/>
              <a:ea typeface="Montserrat"/>
              <a:cs typeface="Montserrat"/>
              <a:sym typeface="Montserrat"/>
            </a:endParaRPr>
          </a:p>
        </p:txBody>
      </p:sp>
      <p:pic>
        <p:nvPicPr>
          <p:cNvPr descr="watermark.jpg" id="704" name="Google Shape;704;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05" name="Google Shape;705;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1" name="Google Shape;711;p7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example: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column1, column2</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FROM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conditions;</a:t>
            </a:r>
            <a:endParaRPr sz="2900">
              <a:solidFill>
                <a:srgbClr val="434343"/>
              </a:solidFill>
              <a:latin typeface="Montserrat"/>
              <a:ea typeface="Montserrat"/>
              <a:cs typeface="Montserrat"/>
              <a:sym typeface="Montserrat"/>
            </a:endParaRPr>
          </a:p>
        </p:txBody>
      </p:sp>
      <p:pic>
        <p:nvPicPr>
          <p:cNvPr descr="watermark.jpg" id="712" name="Google Shape;712;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13" name="Google Shape;713;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7" name="Shape 717"/>
        <p:cNvGrpSpPr/>
        <p:nvPr/>
      </p:nvGrpSpPr>
      <p:grpSpPr>
        <a:xfrm>
          <a:off x="0" y="0"/>
          <a:ext cx="0" cy="0"/>
          <a:chOff x="0" y="0"/>
          <a:chExt cx="0" cy="0"/>
        </a:xfrm>
      </p:grpSpPr>
      <p:sp>
        <p:nvSpPr>
          <p:cNvPr id="718" name="Google Shape;718;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19" name="Google Shape;719;p8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a:t>
            </a:r>
            <a:r>
              <a:rPr b="1" lang="en" sz="2900">
                <a:solidFill>
                  <a:srgbClr val="000000"/>
                </a:solidFill>
                <a:latin typeface="Montserrat"/>
                <a:ea typeface="Montserrat"/>
                <a:cs typeface="Montserrat"/>
                <a:sym typeface="Montserrat"/>
              </a:rPr>
              <a:t>WHERE</a:t>
            </a:r>
            <a:r>
              <a:rPr lang="en" sz="2900">
                <a:solidFill>
                  <a:srgbClr val="434343"/>
                </a:solidFill>
                <a:latin typeface="Montserrat"/>
                <a:ea typeface="Montserrat"/>
                <a:cs typeface="Montserrat"/>
                <a:sym typeface="Montserrat"/>
              </a:rPr>
              <a:t> clause appears immediately after the FROM clause of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conditions are used to filter the rows returned from the SELECT statement.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PostgreSQL provides a </a:t>
            </a:r>
            <a:r>
              <a:rPr lang="en" sz="2900">
                <a:solidFill>
                  <a:srgbClr val="434343"/>
                </a:solidFill>
                <a:latin typeface="Montserrat"/>
                <a:ea typeface="Montserrat"/>
                <a:cs typeface="Montserrat"/>
                <a:sym typeface="Montserrat"/>
              </a:rPr>
              <a:t>variety</a:t>
            </a:r>
            <a:r>
              <a:rPr lang="en" sz="2900">
                <a:solidFill>
                  <a:srgbClr val="434343"/>
                </a:solidFill>
                <a:latin typeface="Montserrat"/>
                <a:ea typeface="Montserrat"/>
                <a:cs typeface="Montserrat"/>
                <a:sym typeface="Montserrat"/>
              </a:rPr>
              <a:t> of standard operators to construct the conditions</a:t>
            </a:r>
            <a:endParaRPr sz="2900">
              <a:solidFill>
                <a:srgbClr val="434343"/>
              </a:solidFill>
              <a:latin typeface="Montserrat"/>
              <a:ea typeface="Montserrat"/>
              <a:cs typeface="Montserrat"/>
              <a:sym typeface="Montserrat"/>
            </a:endParaRPr>
          </a:p>
        </p:txBody>
      </p:sp>
      <p:pic>
        <p:nvPicPr>
          <p:cNvPr descr="watermark.jpg" id="720" name="Google Shape;720;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1" name="Google Shape;721;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27" name="Google Shape;727;p8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Compare a column value to something.</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price </a:t>
            </a:r>
            <a:r>
              <a:rPr i="1" lang="en" sz="2900">
                <a:solidFill>
                  <a:srgbClr val="434343"/>
                </a:solidFill>
                <a:latin typeface="Montserrat"/>
                <a:ea typeface="Montserrat"/>
                <a:cs typeface="Montserrat"/>
                <a:sym typeface="Montserrat"/>
              </a:rPr>
              <a:t>greater than </a:t>
            </a:r>
            <a:r>
              <a:rPr lang="en" sz="2900">
                <a:solidFill>
                  <a:srgbClr val="434343"/>
                </a:solidFill>
                <a:latin typeface="Montserrat"/>
                <a:ea typeface="Montserrat"/>
                <a:cs typeface="Montserrat"/>
                <a:sym typeface="Montserrat"/>
              </a:rPr>
              <a:t>$3.00?</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Is the pet’s name </a:t>
            </a:r>
            <a:r>
              <a:rPr i="1" lang="en" sz="2900">
                <a:solidFill>
                  <a:srgbClr val="434343"/>
                </a:solidFill>
                <a:latin typeface="Montserrat"/>
                <a:ea typeface="Montserrat"/>
                <a:cs typeface="Montserrat"/>
                <a:sym typeface="Montserrat"/>
              </a:rPr>
              <a:t>equal to</a:t>
            </a:r>
            <a:r>
              <a:rPr b="1" i="1"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“Sam”?</a:t>
            </a:r>
            <a:endParaRPr b="1" sz="2900">
              <a:solidFill>
                <a:srgbClr val="434343"/>
              </a:solidFill>
              <a:latin typeface="Montserrat"/>
              <a:ea typeface="Montserrat"/>
              <a:cs typeface="Montserrat"/>
              <a:sym typeface="Montserrat"/>
            </a:endParaRPr>
          </a:p>
        </p:txBody>
      </p:sp>
      <p:pic>
        <p:nvPicPr>
          <p:cNvPr descr="watermark.jpg" id="728" name="Google Shape;728;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03" name="Google Shape;103;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04" name="Google Shape;104;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 name="Google Shape;105;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Google Shape;734;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35" name="Google Shape;735;p82"/>
          <p:cNvSpPr txBox="1"/>
          <p:nvPr>
            <p:ph idx="1" type="body"/>
          </p:nvPr>
        </p:nvSpPr>
        <p:spPr>
          <a:xfrm>
            <a:off x="311700" y="1011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Comparison Operators</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b="1" sz="2900">
              <a:solidFill>
                <a:srgbClr val="434343"/>
              </a:solidFill>
              <a:latin typeface="Montserrat"/>
              <a:ea typeface="Montserrat"/>
              <a:cs typeface="Montserrat"/>
              <a:sym typeface="Montserrat"/>
            </a:endParaRPr>
          </a:p>
        </p:txBody>
      </p:sp>
      <p:pic>
        <p:nvPicPr>
          <p:cNvPr descr="watermark.jpg" id="736" name="Google Shape;736;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graphicFrame>
        <p:nvGraphicFramePr>
          <p:cNvPr id="737" name="Google Shape;737;p82"/>
          <p:cNvGraphicFramePr/>
          <p:nvPr/>
        </p:nvGraphicFramePr>
        <p:xfrm>
          <a:off x="1556925" y="1691925"/>
          <a:ext cx="3000000" cy="3000000"/>
        </p:xfrm>
        <a:graphic>
          <a:graphicData uri="http://schemas.openxmlformats.org/drawingml/2006/table">
            <a:tbl>
              <a:tblPr>
                <a:noFill/>
                <a:tableStyleId>{EF357C15-E70B-4CC4-A094-CE6D20AD347B}</a:tableStyleId>
              </a:tblPr>
              <a:tblGrid>
                <a:gridCol w="3015075"/>
                <a:gridCol w="3015075"/>
              </a:tblGrid>
              <a:tr h="288400">
                <a:tc>
                  <a:txBody>
                    <a:bodyPr/>
                    <a:lstStyle/>
                    <a:p>
                      <a:pPr indent="0" lvl="0" marL="0" rtl="0" algn="ctr">
                        <a:spcBef>
                          <a:spcPts val="0"/>
                        </a:spcBef>
                        <a:spcAft>
                          <a:spcPts val="0"/>
                        </a:spcAft>
                        <a:buNone/>
                      </a:pPr>
                      <a:r>
                        <a:rPr b="1" lang="en" sz="1600">
                          <a:latin typeface="Montserrat"/>
                          <a:ea typeface="Montserrat"/>
                          <a:cs typeface="Montserrat"/>
                          <a:sym typeface="Montserrat"/>
                        </a:rPr>
                        <a:t>Operator</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Description</a:t>
                      </a:r>
                      <a:endParaRPr b="1" sz="16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98925">
                <a:tc>
                  <a:txBody>
                    <a:bodyPr/>
                    <a:lstStyle/>
                    <a:p>
                      <a:pPr indent="0" lvl="0" marL="0" rtl="0" algn="ctr">
                        <a:spcBef>
                          <a:spcPts val="0"/>
                        </a:spcBef>
                        <a:spcAft>
                          <a:spcPts val="0"/>
                        </a:spcAft>
                        <a:buNone/>
                      </a:pPr>
                      <a:r>
                        <a:rPr b="1" lang="en" sz="2000">
                          <a:latin typeface="Montserrat"/>
                          <a:ea typeface="Montserrat"/>
                          <a:cs typeface="Montserrat"/>
                          <a:sym typeface="Montserrat"/>
                        </a:rPr>
                        <a: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Equal</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&gt;=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Greater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Less than or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2000">
                          <a:latin typeface="Montserrat"/>
                          <a:ea typeface="Montserrat"/>
                          <a:cs typeface="Montserrat"/>
                          <a:sym typeface="Montserrat"/>
                        </a:rPr>
                        <a:t>&lt;&gt;  </a:t>
                      </a:r>
                      <a:r>
                        <a:rPr lang="en" sz="2000">
                          <a:latin typeface="Montserrat"/>
                          <a:ea typeface="Montserrat"/>
                          <a:cs typeface="Montserrat"/>
                          <a:sym typeface="Montserrat"/>
                        </a:rPr>
                        <a:t>or</a:t>
                      </a:r>
                      <a:r>
                        <a:rPr b="1" lang="en" sz="2000">
                          <a:latin typeface="Montserrat"/>
                          <a:ea typeface="Montserrat"/>
                          <a:cs typeface="Montserrat"/>
                          <a:sym typeface="Montserrat"/>
                        </a:rPr>
                        <a:t> !=</a:t>
                      </a:r>
                      <a:endParaRPr b="1" sz="2000">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Not equal to</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43" name="Google Shape;743;p8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Logical Operators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Allow us to combine multiple comparison operators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AND</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OR</a:t>
            </a:r>
            <a:endParaRPr b="1"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NOT</a:t>
            </a:r>
            <a:endParaRPr b="1" sz="2900">
              <a:solidFill>
                <a:srgbClr val="434343"/>
              </a:solidFill>
              <a:latin typeface="Montserrat"/>
              <a:ea typeface="Montserrat"/>
              <a:cs typeface="Montserrat"/>
              <a:sym typeface="Montserrat"/>
            </a:endParaRPr>
          </a:p>
        </p:txBody>
      </p:sp>
      <p:pic>
        <p:nvPicPr>
          <p:cNvPr descr="watermark.jpg" id="744" name="Google Shape;74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45" name="Google Shape;74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51" name="Google Shape;751;p8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Simple Syntax Example</a:t>
            </a:r>
            <a:endParaRPr b="1" sz="2900">
              <a:solidFill>
                <a:srgbClr val="434343"/>
              </a:solidFill>
              <a:latin typeface="Montserrat"/>
              <a:ea typeface="Montserrat"/>
              <a:cs typeface="Montserrat"/>
              <a:sym typeface="Montserrat"/>
            </a:endParaRPr>
          </a:p>
        </p:txBody>
      </p:sp>
      <p:pic>
        <p:nvPicPr>
          <p:cNvPr descr="watermark.jpg" id="752" name="Google Shape;752;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53" name="Google Shape;753;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54" name="Google Shape;754;p84"/>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0" name="Google Shape;760;p8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61" name="Google Shape;761;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63" name="Google Shape;763;p85"/>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69" name="Google Shape;769;p8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let’s get only the people named David</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770" name="Google Shape;770;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71" name="Google Shape;771;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72" name="Google Shape;772;p86"/>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Zach</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Claire</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Yellow</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Google Shape;777;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78" name="Google Shape;778;p8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79" name="Google Shape;779;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0" name="Google Shape;780;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81" name="Google Shape;781;p87"/>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87" name="Google Shape;787;p8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88" name="Google Shape;788;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89" name="Google Shape;789;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0" name="Google Shape;790;p88"/>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Google Shape;79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796" name="Google Shape;796;p8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a:t>
            </a:r>
            <a:endParaRPr sz="2900">
              <a:solidFill>
                <a:srgbClr val="434343"/>
              </a:solidFill>
              <a:latin typeface="Montserrat"/>
              <a:ea typeface="Montserrat"/>
              <a:cs typeface="Montserrat"/>
              <a:sym typeface="Montserrat"/>
            </a:endParaRPr>
          </a:p>
        </p:txBody>
      </p:sp>
      <p:pic>
        <p:nvPicPr>
          <p:cNvPr descr="watermark.jpg" id="797" name="Google Shape;79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8" name="Google Shape;79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799" name="Google Shape;799;p89"/>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Green</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05" name="Google Shape;805;p90"/>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name,choice </a:t>
            </a: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en" sz="2900">
                <a:solidFill>
                  <a:srgbClr val="434343"/>
                </a:solidFill>
                <a:latin typeface="Montserrat"/>
                <a:ea typeface="Montserrat"/>
                <a:cs typeface="Montserrat"/>
                <a:sym typeface="Montserrat"/>
              </a:rPr>
              <a:t>     </a:t>
            </a:r>
            <a:r>
              <a:rPr b="1" lang="en" sz="2900">
                <a:solidFill>
                  <a:srgbClr val="434343"/>
                </a:solidFill>
                <a:latin typeface="Montserrat"/>
                <a:ea typeface="Montserrat"/>
                <a:cs typeface="Montserrat"/>
                <a:sym typeface="Montserrat"/>
              </a:rPr>
              <a:t>WHERE </a:t>
            </a:r>
            <a:r>
              <a:rPr lang="en" sz="2900">
                <a:solidFill>
                  <a:srgbClr val="434343"/>
                </a:solidFill>
                <a:latin typeface="Montserrat"/>
                <a:ea typeface="Montserrat"/>
                <a:cs typeface="Montserrat"/>
                <a:sym typeface="Montserrat"/>
              </a:rPr>
              <a:t>name = ‘David’ </a:t>
            </a:r>
            <a:r>
              <a:rPr b="1" lang="en" sz="2900">
                <a:solidFill>
                  <a:srgbClr val="434343"/>
                </a:solidFill>
                <a:latin typeface="Montserrat"/>
                <a:ea typeface="Montserrat"/>
                <a:cs typeface="Montserrat"/>
                <a:sym typeface="Montserrat"/>
              </a:rPr>
              <a:t>AND</a:t>
            </a:r>
            <a:r>
              <a:rPr lang="en" sz="2900">
                <a:solidFill>
                  <a:srgbClr val="434343"/>
                </a:solidFill>
                <a:latin typeface="Montserrat"/>
                <a:ea typeface="Montserrat"/>
                <a:cs typeface="Montserrat"/>
                <a:sym typeface="Montserrat"/>
              </a:rPr>
              <a:t> choice= ‘Red’</a:t>
            </a:r>
            <a:endParaRPr sz="2900">
              <a:solidFill>
                <a:srgbClr val="434343"/>
              </a:solidFill>
              <a:latin typeface="Montserrat"/>
              <a:ea typeface="Montserrat"/>
              <a:cs typeface="Montserrat"/>
              <a:sym typeface="Montserrat"/>
            </a:endParaRPr>
          </a:p>
        </p:txBody>
      </p:sp>
      <p:pic>
        <p:nvPicPr>
          <p:cNvPr descr="watermark.jpg" id="806" name="Google Shape;806;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07" name="Google Shape;807;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808" name="Google Shape;808;p90"/>
          <p:cNvGraphicFramePr/>
          <p:nvPr/>
        </p:nvGraphicFramePr>
        <p:xfrm>
          <a:off x="2048100" y="2426525"/>
          <a:ext cx="3000000" cy="3000000"/>
        </p:xfrm>
        <a:graphic>
          <a:graphicData uri="http://schemas.openxmlformats.org/drawingml/2006/table">
            <a:tbl>
              <a:tblPr>
                <a:noFill/>
                <a:tableStyleId>{EF357C15-E70B-4CC4-A094-CE6D20AD347B}</a:tableStyleId>
              </a:tblPr>
              <a:tblGrid>
                <a:gridCol w="2345150"/>
                <a:gridCol w="23451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Name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CFE2F3"/>
                    </a:solidFill>
                  </a:tcPr>
                </a:tc>
                <a:tc>
                  <a:txBody>
                    <a:bodyPr/>
                    <a:lstStyle/>
                    <a:p>
                      <a:pPr indent="0" lvl="0" marL="0" rtl="0" algn="ctr">
                        <a:spcBef>
                          <a:spcPts val="0"/>
                        </a:spcBef>
                        <a:spcAft>
                          <a:spcPts val="0"/>
                        </a:spcAft>
                        <a:buNone/>
                      </a:pPr>
                      <a:r>
                        <a:rPr b="1" lang="en">
                          <a:latin typeface="Montserrat"/>
                          <a:ea typeface="Montserrat"/>
                          <a:cs typeface="Montserrat"/>
                          <a:sym typeface="Montserrat"/>
                        </a:rPr>
                        <a:t>Choice</a:t>
                      </a:r>
                      <a:endParaRPr b="1">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AD1DC"/>
                    </a:solidFill>
                  </a:tcPr>
                </a:tc>
              </a:tr>
              <a:tr h="381000">
                <a:tc>
                  <a:txBody>
                    <a:bodyPr/>
                    <a:lstStyle/>
                    <a:p>
                      <a:pPr indent="0" lvl="0" marL="0" rtl="0" algn="ctr">
                        <a:spcBef>
                          <a:spcPts val="0"/>
                        </a:spcBef>
                        <a:spcAft>
                          <a:spcPts val="0"/>
                        </a:spcAft>
                        <a:buNone/>
                      </a:pPr>
                      <a:r>
                        <a:rPr lang="en">
                          <a:latin typeface="Montserrat"/>
                          <a:ea typeface="Montserrat"/>
                          <a:cs typeface="Montserrat"/>
                          <a:sym typeface="Montserrat"/>
                        </a:rPr>
                        <a:t>David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Montserrat"/>
                          <a:ea typeface="Montserrat"/>
                          <a:cs typeface="Montserrat"/>
                          <a:sym typeface="Montserrat"/>
                        </a:rPr>
                        <a:t>Red</a:t>
                      </a:r>
                      <a:endParaRPr>
                        <a:latin typeface="Montserrat"/>
                        <a:ea typeface="Montserrat"/>
                        <a:cs typeface="Montserrat"/>
                        <a:sym typeface="Montserrat"/>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9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14" name="Google Shape;814;p9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 TWO</a:t>
            </a:r>
            <a:endParaRPr/>
          </a:p>
          <a:p>
            <a:pPr indent="0" lvl="0" marL="0" rtl="0" algn="ctr">
              <a:spcBef>
                <a:spcPts val="0"/>
              </a:spcBef>
              <a:spcAft>
                <a:spcPts val="0"/>
              </a:spcAft>
              <a:buNone/>
            </a:pPr>
            <a:r>
              <a:rPr lang="en"/>
              <a:t>Code Along Examples</a:t>
            </a:r>
            <a:endParaRPr/>
          </a:p>
        </p:txBody>
      </p:sp>
      <p:pic>
        <p:nvPicPr>
          <p:cNvPr descr="watermark.jpg" id="815" name="Google Shape;815;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6" name="Google Shape;816;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11" name="Google Shape;111;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12" name="Google Shape;112;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 name="Google Shape;113;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14" name="Google Shape;114;p20"/>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9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SELECT WHERE</a:t>
            </a:r>
            <a:endParaRPr b="1">
              <a:latin typeface="Montserrat"/>
              <a:ea typeface="Montserrat"/>
              <a:cs typeface="Montserrat"/>
              <a:sym typeface="Montserrat"/>
            </a:endParaRPr>
          </a:p>
        </p:txBody>
      </p:sp>
      <p:sp>
        <p:nvSpPr>
          <p:cNvPr id="822" name="Google Shape;822;p9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Challenge Task</a:t>
            </a:r>
            <a:endParaRPr/>
          </a:p>
        </p:txBody>
      </p:sp>
      <p:pic>
        <p:nvPicPr>
          <p:cNvPr descr="watermark.jpg" id="823" name="Google Shape;823;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4" name="Google Shape;824;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0" name="Google Shape;830;p9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now know enough to answer more realistic business questions and tasks instead of directly asking for specific SQL tasks.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From now on we will focus more on directly asking the business related questions, to more realistically model a typical task.</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31" name="Google Shape;831;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32" name="Google Shape;832;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38" name="Google Shape;838;p9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 many customers have the first name Jared?</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Instead of:</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t>
            </a:r>
            <a:r>
              <a:rPr b="1" lang="en" sz="2900">
                <a:solidFill>
                  <a:srgbClr val="434343"/>
                </a:solidFill>
                <a:latin typeface="Montserrat"/>
                <a:ea typeface="Montserrat"/>
                <a:cs typeface="Montserrat"/>
                <a:sym typeface="Montserrat"/>
              </a:rPr>
              <a:t>SELECT WHERE</a:t>
            </a:r>
            <a:r>
              <a:rPr lang="en" sz="2900">
                <a:solidFill>
                  <a:srgbClr val="434343"/>
                </a:solidFill>
                <a:latin typeface="Montserrat"/>
                <a:ea typeface="Montserrat"/>
                <a:cs typeface="Montserrat"/>
                <a:sym typeface="Montserrat"/>
              </a:rPr>
              <a:t> to find “Jared” in the </a:t>
            </a:r>
            <a:r>
              <a:rPr b="1" lang="en" sz="2900">
                <a:solidFill>
                  <a:srgbClr val="434343"/>
                </a:solidFill>
                <a:latin typeface="Montserrat"/>
                <a:ea typeface="Montserrat"/>
                <a:cs typeface="Montserrat"/>
                <a:sym typeface="Montserrat"/>
              </a:rPr>
              <a:t>first_name </a:t>
            </a:r>
            <a:r>
              <a:rPr lang="en" sz="2900">
                <a:solidFill>
                  <a:srgbClr val="434343"/>
                </a:solidFill>
                <a:latin typeface="Montserrat"/>
                <a:ea typeface="Montserrat"/>
                <a:cs typeface="Montserrat"/>
                <a:sym typeface="Montserrat"/>
              </a:rPr>
              <a:t>column in the </a:t>
            </a:r>
            <a:r>
              <a:rPr b="1" lang="en" sz="2900">
                <a:solidFill>
                  <a:srgbClr val="434343"/>
                </a:solidFill>
                <a:latin typeface="Montserrat"/>
                <a:ea typeface="Montserrat"/>
                <a:cs typeface="Montserrat"/>
                <a:sym typeface="Montserrat"/>
              </a:rPr>
              <a:t>customer </a:t>
            </a:r>
            <a:r>
              <a:rPr lang="en" sz="2900">
                <a:solidFill>
                  <a:srgbClr val="434343"/>
                </a:solidFill>
                <a:latin typeface="Montserrat"/>
                <a:ea typeface="Montserrat"/>
                <a:cs typeface="Montserrat"/>
                <a:sym typeface="Montserrat"/>
              </a:rPr>
              <a:t>table.</a:t>
            </a:r>
            <a:endParaRPr sz="2900">
              <a:solidFill>
                <a:srgbClr val="434343"/>
              </a:solidFill>
              <a:latin typeface="Montserrat"/>
              <a:ea typeface="Montserrat"/>
              <a:cs typeface="Montserrat"/>
              <a:sym typeface="Montserrat"/>
            </a:endParaRPr>
          </a:p>
        </p:txBody>
      </p:sp>
      <p:pic>
        <p:nvPicPr>
          <p:cNvPr descr="watermark.jpg" id="839" name="Google Shape;839;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0" name="Google Shape;840;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46" name="Google Shape;846;p9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One last thing to keep in mind is that as we continue to learn more about SQL, you will soon realize there are usually many different ways to arrive at the same solution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Verify your work mainly against the expected result instead of our SQL solution</a:t>
            </a:r>
            <a:endParaRPr sz="2900">
              <a:solidFill>
                <a:srgbClr val="434343"/>
              </a:solidFill>
              <a:latin typeface="Montserrat"/>
              <a:ea typeface="Montserrat"/>
              <a:cs typeface="Montserrat"/>
              <a:sym typeface="Montserrat"/>
            </a:endParaRPr>
          </a:p>
        </p:txBody>
      </p:sp>
      <p:pic>
        <p:nvPicPr>
          <p:cNvPr descr="watermark.jpg" id="847" name="Google Shape;847;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48" name="Google Shape;848;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54" name="Google Shape;854;p9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Business Situation/Question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Result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endParaRPr sz="2900">
              <a:solidFill>
                <a:srgbClr val="434343"/>
              </a:solidFill>
              <a:latin typeface="Montserrat"/>
              <a:ea typeface="Montserrat"/>
              <a:cs typeface="Montserrat"/>
              <a:sym typeface="Montserrat"/>
            </a:endParaRPr>
          </a:p>
        </p:txBody>
      </p:sp>
      <p:pic>
        <p:nvPicPr>
          <p:cNvPr descr="watermark.jpg" id="855" name="Google Shape;855;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56" name="Google Shape;856;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62" name="Google Shape;862;p9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forgot their wallet at our store! We need to track down their email to inform them.</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the email for the customer with the name Nancy Thomas?</a:t>
            </a:r>
            <a:endParaRPr sz="2900">
              <a:solidFill>
                <a:srgbClr val="434343"/>
              </a:solidFill>
              <a:latin typeface="Montserrat"/>
              <a:ea typeface="Montserrat"/>
              <a:cs typeface="Montserrat"/>
              <a:sym typeface="Montserrat"/>
            </a:endParaRPr>
          </a:p>
        </p:txBody>
      </p:sp>
      <p:pic>
        <p:nvPicPr>
          <p:cNvPr descr="watermark.jpg" id="863" name="Google Shape;863;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4" name="Google Shape;864;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8" name="Shape 868"/>
        <p:cNvGrpSpPr/>
        <p:nvPr/>
      </p:nvGrpSpPr>
      <p:grpSpPr>
        <a:xfrm>
          <a:off x="0" y="0"/>
          <a:ext cx="0" cy="0"/>
          <a:chOff x="0" y="0"/>
          <a:chExt cx="0" cy="0"/>
        </a:xfrm>
      </p:grpSpPr>
      <p:sp>
        <p:nvSpPr>
          <p:cNvPr id="869" name="Google Shape;869;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0" name="Google Shape;870;p9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871" name="Google Shape;871;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72" name="Google Shape;872;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873" name="Google Shape;873;p98"/>
          <p:cNvPicPr preferRelativeResize="0"/>
          <p:nvPr/>
        </p:nvPicPr>
        <p:blipFill>
          <a:blip r:embed="rId4">
            <a:alphaModFix/>
          </a:blip>
          <a:stretch>
            <a:fillRect/>
          </a:stretch>
        </p:blipFill>
        <p:spPr>
          <a:xfrm>
            <a:off x="1288725" y="2058175"/>
            <a:ext cx="5887075" cy="15535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sp>
        <p:nvSpPr>
          <p:cNvPr id="878" name="Google Shape;878;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79" name="Google Shape;879;p9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a:t>
            </a:r>
            <a:r>
              <a:rPr lang="en" sz="2900">
                <a:solidFill>
                  <a:srgbClr val="434343"/>
                </a:solidFill>
                <a:latin typeface="Montserrat"/>
                <a:ea typeface="Montserrat"/>
                <a:cs typeface="Montserrat"/>
                <a:sym typeface="Montserrat"/>
              </a:rPr>
              <a:t>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customer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names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AND to combine conditions</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880" name="Google Shape;880;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1" name="Google Shape;881;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5" name="Shape 885"/>
        <p:cNvGrpSpPr/>
        <p:nvPr/>
      </p:nvGrpSpPr>
      <p:grpSpPr>
        <a:xfrm>
          <a:off x="0" y="0"/>
          <a:ext cx="0" cy="0"/>
          <a:chOff x="0" y="0"/>
          <a:chExt cx="0" cy="0"/>
        </a:xfrm>
      </p:grpSpPr>
      <p:sp>
        <p:nvSpPr>
          <p:cNvPr id="886" name="Google Shape;886;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87" name="Google Shape;887;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a:t>
            </a:r>
            <a:r>
              <a:rPr lang="en" sz="2900">
                <a:solidFill>
                  <a:srgbClr val="434343"/>
                </a:solidFill>
                <a:latin typeface="Montserrat"/>
                <a:ea typeface="Montserrat"/>
                <a:cs typeface="Montserrat"/>
                <a:sym typeface="Montserrat"/>
              </a:rPr>
              <a:t> for Challenge No. 1</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email FROM customer</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0"/>
              </a:spcAft>
              <a:buNone/>
            </a:pPr>
            <a:r>
              <a:rPr lang="en" sz="2900">
                <a:solidFill>
                  <a:srgbClr val="434343"/>
                </a:solidFill>
                <a:latin typeface="Montserrat"/>
                <a:ea typeface="Montserrat"/>
                <a:cs typeface="Montserrat"/>
                <a:sym typeface="Montserrat"/>
              </a:rPr>
              <a:t>WHERE first_name = ‘Nancy’</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AND last_name = ‘Thomas’;</a:t>
            </a:r>
            <a:endParaRPr sz="2900">
              <a:solidFill>
                <a:srgbClr val="434343"/>
              </a:solidFill>
              <a:latin typeface="Montserrat"/>
              <a:ea typeface="Montserrat"/>
              <a:cs typeface="Montserrat"/>
              <a:sym typeface="Montserrat"/>
            </a:endParaRPr>
          </a:p>
        </p:txBody>
      </p:sp>
      <p:pic>
        <p:nvPicPr>
          <p:cNvPr descr="watermark.jpg" id="888" name="Google Shape;888;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9" name="Google Shape;889;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3" name="Shape 893"/>
        <p:cNvGrpSpPr/>
        <p:nvPr/>
      </p:nvGrpSpPr>
      <p:grpSpPr>
        <a:xfrm>
          <a:off x="0" y="0"/>
          <a:ext cx="0" cy="0"/>
          <a:chOff x="0" y="0"/>
          <a:chExt cx="0" cy="0"/>
        </a:xfrm>
      </p:grpSpPr>
      <p:sp>
        <p:nvSpPr>
          <p:cNvPr id="894" name="Google Shape;894;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895" name="Google Shape;895;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wants to know what the movie “Outlaw Hanky” is about.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Could you give them the description for the movie “Outlaw Hanky”?</a:t>
            </a:r>
            <a:endParaRPr sz="2900">
              <a:solidFill>
                <a:srgbClr val="434343"/>
              </a:solidFill>
              <a:latin typeface="Montserrat"/>
              <a:ea typeface="Montserrat"/>
              <a:cs typeface="Montserrat"/>
              <a:sym typeface="Montserrat"/>
            </a:endParaRPr>
          </a:p>
        </p:txBody>
      </p:sp>
      <p:pic>
        <p:nvPicPr>
          <p:cNvPr descr="watermark.jpg" id="896" name="Google Shape;896;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97" name="Google Shape;897;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121" name="Google Shape;121;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1600"/>
              </a:spcAft>
              <a:buNone/>
            </a:pPr>
            <a:r>
              <a:rPr b="1" lang="en" sz="2900">
                <a:solidFill>
                  <a:srgbClr val="434343"/>
                </a:solidFill>
                <a:latin typeface="Montserrat"/>
                <a:ea typeface="Montserrat"/>
                <a:cs typeface="Montserrat"/>
                <a:sym typeface="Montserrat"/>
              </a:rPr>
              <a:t>SELECT </a:t>
            </a:r>
            <a:r>
              <a:rPr lang="en" sz="2900">
                <a:solidFill>
                  <a:srgbClr val="434343"/>
                </a:solidFill>
                <a:latin typeface="Montserrat"/>
                <a:ea typeface="Montserrat"/>
                <a:cs typeface="Montserrat"/>
                <a:sym typeface="Montserrat"/>
              </a:rPr>
              <a:t>column_name</a:t>
            </a:r>
            <a:r>
              <a:rPr b="1" lang="en" sz="2900">
                <a:solidFill>
                  <a:srgbClr val="434343"/>
                </a:solidFill>
                <a:latin typeface="Montserrat"/>
                <a:ea typeface="Montserrat"/>
                <a:cs typeface="Montserrat"/>
                <a:sym typeface="Montserrat"/>
              </a:rPr>
              <a:t>  FROM </a:t>
            </a:r>
            <a:r>
              <a:rPr lang="en" sz="2900">
                <a:solidFill>
                  <a:srgbClr val="434343"/>
                </a:solidFill>
                <a:latin typeface="Montserrat"/>
                <a:ea typeface="Montserrat"/>
                <a:cs typeface="Montserrat"/>
                <a:sym typeface="Montserrat"/>
              </a:rPr>
              <a:t>table_name</a:t>
            </a:r>
            <a:endParaRPr sz="2900">
              <a:solidFill>
                <a:srgbClr val="434343"/>
              </a:solidFill>
              <a:latin typeface="Montserrat"/>
              <a:ea typeface="Montserrat"/>
              <a:cs typeface="Montserrat"/>
              <a:sym typeface="Montserrat"/>
            </a:endParaRPr>
          </a:p>
        </p:txBody>
      </p:sp>
      <p:pic>
        <p:nvPicPr>
          <p:cNvPr descr="watermark.jpg" id="122" name="Google Shape;122;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3" name="Google Shape;123;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4" name="Google Shape;124;p21"/>
          <p:cNvSpPr/>
          <p:nvPr/>
        </p:nvSpPr>
        <p:spPr>
          <a:xfrm>
            <a:off x="954775" y="2132850"/>
            <a:ext cx="7184100" cy="25641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nvSpPr>
        <p:spPr>
          <a:xfrm>
            <a:off x="3246925" y="1753625"/>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Database</a:t>
            </a:r>
            <a:endParaRPr b="1" sz="1800"/>
          </a:p>
        </p:txBody>
      </p:sp>
      <p:sp>
        <p:nvSpPr>
          <p:cNvPr id="126" name="Google Shape;126;p21"/>
          <p:cNvSpPr/>
          <p:nvPr/>
        </p:nvSpPr>
        <p:spPr>
          <a:xfrm>
            <a:off x="12224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10763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1</a:t>
            </a:r>
            <a:endParaRPr b="1" sz="1800"/>
          </a:p>
        </p:txBody>
      </p:sp>
      <p:sp>
        <p:nvSpPr>
          <p:cNvPr id="128" name="Google Shape;128;p21"/>
          <p:cNvSpPr/>
          <p:nvPr/>
        </p:nvSpPr>
        <p:spPr>
          <a:xfrm>
            <a:off x="34891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txBox="1"/>
          <p:nvPr/>
        </p:nvSpPr>
        <p:spPr>
          <a:xfrm>
            <a:off x="33430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2</a:t>
            </a:r>
            <a:endParaRPr b="1" sz="1800"/>
          </a:p>
        </p:txBody>
      </p:sp>
      <p:sp>
        <p:nvSpPr>
          <p:cNvPr id="130" name="Google Shape;130;p21"/>
          <p:cNvSpPr/>
          <p:nvPr/>
        </p:nvSpPr>
        <p:spPr>
          <a:xfrm>
            <a:off x="5755850" y="2644800"/>
            <a:ext cx="1729800" cy="1729800"/>
          </a:xfrm>
          <a:prstGeom prst="roundRect">
            <a:avLst>
              <a:gd fmla="val 16667" name="adj"/>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txBox="1"/>
          <p:nvPr/>
        </p:nvSpPr>
        <p:spPr>
          <a:xfrm>
            <a:off x="5609775" y="2315550"/>
            <a:ext cx="2132100" cy="43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Table 3</a:t>
            </a:r>
            <a:endParaRPr b="1" sz="18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1" name="Shape 901"/>
        <p:cNvGrpSpPr/>
        <p:nvPr/>
      </p:nvGrpSpPr>
      <p:grpSpPr>
        <a:xfrm>
          <a:off x="0" y="0"/>
          <a:ext cx="0" cy="0"/>
          <a:chOff x="0" y="0"/>
          <a:chExt cx="0" cy="0"/>
        </a:xfrm>
      </p:grpSpPr>
      <p:sp>
        <p:nvSpPr>
          <p:cNvPr id="902" name="Google Shape;902;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03" name="Google Shape;903;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2</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04" name="Google Shape;904;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5" name="Google Shape;905;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06" name="Google Shape;906;p102"/>
          <p:cNvPicPr preferRelativeResize="0"/>
          <p:nvPr/>
        </p:nvPicPr>
        <p:blipFill>
          <a:blip r:embed="rId4">
            <a:alphaModFix/>
          </a:blip>
          <a:stretch>
            <a:fillRect/>
          </a:stretch>
        </p:blipFill>
        <p:spPr>
          <a:xfrm>
            <a:off x="572125" y="2671050"/>
            <a:ext cx="7999748" cy="111672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0" name="Shape 910"/>
        <p:cNvGrpSpPr/>
        <p:nvPr/>
      </p:nvGrpSpPr>
      <p:grpSpPr>
        <a:xfrm>
          <a:off x="0" y="0"/>
          <a:ext cx="0" cy="0"/>
          <a:chOff x="0" y="0"/>
          <a:chExt cx="0" cy="0"/>
        </a:xfrm>
      </p:grpSpPr>
      <p:sp>
        <p:nvSpPr>
          <p:cNvPr id="911" name="Google Shape;911;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12" name="Google Shape;912;p10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film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movie name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13" name="Google Shape;913;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4" name="Google Shape;914;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8" name="Shape 918"/>
        <p:cNvGrpSpPr/>
        <p:nvPr/>
      </p:nvGrpSpPr>
      <p:grpSpPr>
        <a:xfrm>
          <a:off x="0" y="0"/>
          <a:ext cx="0" cy="0"/>
          <a:chOff x="0" y="0"/>
          <a:chExt cx="0" cy="0"/>
        </a:xfrm>
      </p:grpSpPr>
      <p:sp>
        <p:nvSpPr>
          <p:cNvPr id="919" name="Google Shape;919;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0" name="Google Shape;920;p10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2</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description FROM film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title = ‘Outlaw Hanky’;</a:t>
            </a:r>
            <a:endParaRPr sz="2900">
              <a:solidFill>
                <a:srgbClr val="434343"/>
              </a:solidFill>
              <a:latin typeface="Montserrat"/>
              <a:ea typeface="Montserrat"/>
              <a:cs typeface="Montserrat"/>
              <a:sym typeface="Montserrat"/>
            </a:endParaRPr>
          </a:p>
        </p:txBody>
      </p:sp>
      <p:pic>
        <p:nvPicPr>
          <p:cNvPr descr="watermark.jpg" id="921" name="Google Shape;921;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2" name="Google Shape;922;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6" name="Shape 926"/>
        <p:cNvGrpSpPr/>
        <p:nvPr/>
      </p:nvGrpSpPr>
      <p:grpSpPr>
        <a:xfrm>
          <a:off x="0" y="0"/>
          <a:ext cx="0" cy="0"/>
          <a:chOff x="0" y="0"/>
          <a:chExt cx="0" cy="0"/>
        </a:xfrm>
      </p:grpSpPr>
      <p:sp>
        <p:nvSpPr>
          <p:cNvPr id="927" name="Google Shape;927;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28" name="Google Shape;928;p10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customer is late on their movie return, and we’ve mailed them a letter to their address at</a:t>
            </a:r>
            <a:r>
              <a:rPr b="1" lang="en" sz="2900">
                <a:solidFill>
                  <a:srgbClr val="434343"/>
                </a:solidFill>
                <a:latin typeface="Montserrat"/>
                <a:ea typeface="Montserrat"/>
                <a:cs typeface="Montserrat"/>
                <a:sym typeface="Montserrat"/>
              </a:rPr>
              <a:t> ‘259 Ipoh Drive’</a:t>
            </a:r>
            <a:r>
              <a:rPr lang="en" sz="2900">
                <a:solidFill>
                  <a:srgbClr val="434343"/>
                </a:solidFill>
                <a:latin typeface="Montserrat"/>
                <a:ea typeface="Montserrat"/>
                <a:cs typeface="Montserrat"/>
                <a:sym typeface="Montserrat"/>
              </a:rPr>
              <a:t>. We should also call them on the phone to let them know.</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Can you get the phone number for the customer who lives at </a:t>
            </a:r>
            <a:r>
              <a:rPr b="1" lang="en" sz="2900">
                <a:solidFill>
                  <a:srgbClr val="434343"/>
                </a:solidFill>
                <a:latin typeface="Montserrat"/>
                <a:ea typeface="Montserrat"/>
                <a:cs typeface="Montserrat"/>
                <a:sym typeface="Montserrat"/>
              </a:rPr>
              <a:t>‘259 Ipoh Drive’?</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p:txBody>
      </p:sp>
      <p:pic>
        <p:nvPicPr>
          <p:cNvPr descr="watermark.jpg" id="929" name="Google Shape;929;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0" name="Google Shape;930;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4" name="Shape 934"/>
        <p:cNvGrpSpPr/>
        <p:nvPr/>
      </p:nvGrpSpPr>
      <p:grpSpPr>
        <a:xfrm>
          <a:off x="0" y="0"/>
          <a:ext cx="0" cy="0"/>
          <a:chOff x="0" y="0"/>
          <a:chExt cx="0" cy="0"/>
        </a:xfrm>
      </p:grpSpPr>
      <p:sp>
        <p:nvSpPr>
          <p:cNvPr id="935" name="Google Shape;935;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36" name="Google Shape;936;p10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Expected Answer for Challenge No. 3</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37" name="Google Shape;937;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8" name="Google Shape;938;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939" name="Google Shape;939;p106"/>
          <p:cNvPicPr preferRelativeResize="0"/>
          <p:nvPr/>
        </p:nvPicPr>
        <p:blipFill>
          <a:blip r:embed="rId4">
            <a:alphaModFix/>
          </a:blip>
          <a:stretch>
            <a:fillRect/>
          </a:stretch>
        </p:blipFill>
        <p:spPr>
          <a:xfrm>
            <a:off x="2024688" y="2022848"/>
            <a:ext cx="5094624" cy="24858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3" name="Shape 943"/>
        <p:cNvGrpSpPr/>
        <p:nvPr/>
      </p:nvGrpSpPr>
      <p:grpSpPr>
        <a:xfrm>
          <a:off x="0" y="0"/>
          <a:ext cx="0" cy="0"/>
          <a:chOff x="0" y="0"/>
          <a:chExt cx="0" cy="0"/>
        </a:xfrm>
      </p:grpSpPr>
      <p:sp>
        <p:nvSpPr>
          <p:cNvPr id="944" name="Google Shape;944;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45" name="Google Shape;945;p10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Hints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the address table</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Make sure the capitalization and spelling of the address is correct</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Use single quotes around the ‘string’</a:t>
            </a:r>
            <a:endParaRPr sz="2900">
              <a:solidFill>
                <a:srgbClr val="434343"/>
              </a:solidFill>
              <a:latin typeface="Montserrat"/>
              <a:ea typeface="Montserrat"/>
              <a:cs typeface="Montserrat"/>
              <a:sym typeface="Montserrat"/>
            </a:endParaRPr>
          </a:p>
        </p:txBody>
      </p:sp>
      <p:pic>
        <p:nvPicPr>
          <p:cNvPr descr="watermark.jpg" id="946" name="Google Shape;946;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7" name="Google Shape;947;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1" name="Shape 951"/>
        <p:cNvGrpSpPr/>
        <p:nvPr/>
      </p:nvGrpSpPr>
      <p:grpSpPr>
        <a:xfrm>
          <a:off x="0" y="0"/>
          <a:ext cx="0" cy="0"/>
          <a:chOff x="0" y="0"/>
          <a:chExt cx="0" cy="0"/>
        </a:xfrm>
      </p:grpSpPr>
      <p:sp>
        <p:nvSpPr>
          <p:cNvPr id="952" name="Google Shape;95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53" name="Google Shape;953;p10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Solution for Challenge No. 3</a:t>
            </a:r>
            <a:endParaRPr sz="2900">
              <a:solidFill>
                <a:srgbClr val="434343"/>
              </a:solidFill>
              <a:latin typeface="Montserrat"/>
              <a:ea typeface="Montserrat"/>
              <a:cs typeface="Montserrat"/>
              <a:sym typeface="Montserrat"/>
            </a:endParaRPr>
          </a:p>
          <a:p>
            <a:pPr indent="-412750" lvl="1"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SELECT phone FROM address</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rPr lang="en" sz="2900">
                <a:solidFill>
                  <a:srgbClr val="434343"/>
                </a:solidFill>
                <a:latin typeface="Montserrat"/>
                <a:ea typeface="Montserrat"/>
                <a:cs typeface="Montserrat"/>
                <a:sym typeface="Montserrat"/>
              </a:rPr>
              <a:t>WHERE address= ‘259 Ipoh Drive’;</a:t>
            </a:r>
            <a:endParaRPr sz="2900">
              <a:solidFill>
                <a:srgbClr val="434343"/>
              </a:solidFill>
              <a:latin typeface="Montserrat"/>
              <a:ea typeface="Montserrat"/>
              <a:cs typeface="Montserrat"/>
              <a:sym typeface="Montserrat"/>
            </a:endParaRPr>
          </a:p>
        </p:txBody>
      </p:sp>
      <p:pic>
        <p:nvPicPr>
          <p:cNvPr descr="watermark.jpg" id="954" name="Google Shape;95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5" name="Google Shape;95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9" name="Shape 959"/>
        <p:cNvGrpSpPr/>
        <p:nvPr/>
      </p:nvGrpSpPr>
      <p:grpSpPr>
        <a:xfrm>
          <a:off x="0" y="0"/>
          <a:ext cx="0" cy="0"/>
          <a:chOff x="0" y="0"/>
          <a:chExt cx="0" cy="0"/>
        </a:xfrm>
      </p:grpSpPr>
      <p:sp>
        <p:nvSpPr>
          <p:cNvPr id="960" name="Google Shape;960;p10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ORDER BY</a:t>
            </a:r>
            <a:endParaRPr b="1">
              <a:latin typeface="Montserrat"/>
              <a:ea typeface="Montserrat"/>
              <a:cs typeface="Montserrat"/>
              <a:sym typeface="Montserrat"/>
            </a:endParaRPr>
          </a:p>
        </p:txBody>
      </p:sp>
      <p:sp>
        <p:nvSpPr>
          <p:cNvPr id="961" name="Google Shape;961;p10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62" name="Google Shape;962;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3" name="Google Shape;963;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7" name="Shape 967"/>
        <p:cNvGrpSpPr/>
        <p:nvPr/>
      </p:nvGrpSpPr>
      <p:grpSpPr>
        <a:xfrm>
          <a:off x="0" y="0"/>
          <a:ext cx="0" cy="0"/>
          <a:chOff x="0" y="0"/>
          <a:chExt cx="0" cy="0"/>
        </a:xfrm>
      </p:grpSpPr>
      <p:sp>
        <p:nvSpPr>
          <p:cNvPr id="968" name="Google Shape;968;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69" name="Google Shape;969;p11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may have noticed PostgreSQL sometimes returns the same request query results in a different order.</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You can use ORDER BY to sort rows based on a column value, in either ascending or descending order.</a:t>
            </a:r>
            <a:endParaRPr sz="2900">
              <a:solidFill>
                <a:srgbClr val="434343"/>
              </a:solidFill>
              <a:latin typeface="Montserrat"/>
              <a:ea typeface="Montserrat"/>
              <a:cs typeface="Montserrat"/>
              <a:sym typeface="Montserrat"/>
            </a:endParaRPr>
          </a:p>
        </p:txBody>
      </p:sp>
      <p:pic>
        <p:nvPicPr>
          <p:cNvPr descr="watermark.jpg" id="970" name="Google Shape;970;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1" name="Google Shape;971;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5" name="Shape 975"/>
        <p:cNvGrpSpPr/>
        <p:nvPr/>
      </p:nvGrpSpPr>
      <p:grpSpPr>
        <a:xfrm>
          <a:off x="0" y="0"/>
          <a:ext cx="0" cy="0"/>
          <a:chOff x="0" y="0"/>
          <a:chExt cx="0" cy="0"/>
        </a:xfrm>
      </p:grpSpPr>
      <p:sp>
        <p:nvSpPr>
          <p:cNvPr id="976" name="Google Shape;976;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SQL</a:t>
            </a:r>
            <a:endParaRPr>
              <a:latin typeface="Montserrat"/>
              <a:ea typeface="Montserrat"/>
              <a:cs typeface="Montserrat"/>
              <a:sym typeface="Montserrat"/>
            </a:endParaRPr>
          </a:p>
        </p:txBody>
      </p:sp>
      <p:sp>
        <p:nvSpPr>
          <p:cNvPr id="977" name="Google Shape;977;p11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Basic syntax for ORDER BY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SELECT</a:t>
            </a:r>
            <a:r>
              <a:rPr lang="en" sz="2900">
                <a:solidFill>
                  <a:srgbClr val="434343"/>
                </a:solidFill>
                <a:latin typeface="Montserrat"/>
                <a:ea typeface="Montserrat"/>
                <a:cs typeface="Montserrat"/>
                <a:sym typeface="Montserrat"/>
              </a:rPr>
              <a:t> column_1,column_2</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FROM</a:t>
            </a:r>
            <a:r>
              <a:rPr lang="en" sz="2900">
                <a:solidFill>
                  <a:srgbClr val="434343"/>
                </a:solidFill>
                <a:latin typeface="Montserrat"/>
                <a:ea typeface="Montserrat"/>
                <a:cs typeface="Montserrat"/>
                <a:sym typeface="Montserrat"/>
              </a:rPr>
              <a:t> table</a:t>
            </a:r>
            <a:endParaRPr sz="2900">
              <a:solidFill>
                <a:srgbClr val="434343"/>
              </a:solidFill>
              <a:latin typeface="Montserrat"/>
              <a:ea typeface="Montserrat"/>
              <a:cs typeface="Montserrat"/>
              <a:sym typeface="Montserrat"/>
            </a:endParaRPr>
          </a:p>
          <a:p>
            <a:pPr indent="0" lvl="0" marL="1371600" marR="0" rtl="0" algn="l">
              <a:lnSpc>
                <a:spcPct val="100000"/>
              </a:lnSpc>
              <a:spcBef>
                <a:spcPts val="0"/>
              </a:spcBef>
              <a:spcAft>
                <a:spcPts val="0"/>
              </a:spcAft>
              <a:buNone/>
            </a:pPr>
            <a:r>
              <a:rPr b="1" lang="en" sz="2900">
                <a:solidFill>
                  <a:srgbClr val="434343"/>
                </a:solidFill>
                <a:latin typeface="Montserrat"/>
                <a:ea typeface="Montserrat"/>
                <a:cs typeface="Montserrat"/>
                <a:sym typeface="Montserrat"/>
              </a:rPr>
              <a:t>ORDER BY</a:t>
            </a:r>
            <a:r>
              <a:rPr lang="en" sz="2900">
                <a:solidFill>
                  <a:srgbClr val="434343"/>
                </a:solidFill>
                <a:latin typeface="Montserrat"/>
                <a:ea typeface="Montserrat"/>
                <a:cs typeface="Montserrat"/>
                <a:sym typeface="Montserrat"/>
              </a:rPr>
              <a:t> column_1 </a:t>
            </a:r>
            <a:r>
              <a:rPr b="1" lang="en" sz="2900">
                <a:solidFill>
                  <a:srgbClr val="434343"/>
                </a:solidFill>
                <a:latin typeface="Montserrat"/>
                <a:ea typeface="Montserrat"/>
                <a:cs typeface="Montserrat"/>
                <a:sym typeface="Montserrat"/>
              </a:rPr>
              <a:t>ASC / DESC</a:t>
            </a:r>
            <a:endParaRPr b="1" sz="2900">
              <a:solidFill>
                <a:srgbClr val="434343"/>
              </a:solidFill>
              <a:latin typeface="Montserrat"/>
              <a:ea typeface="Montserrat"/>
              <a:cs typeface="Montserrat"/>
              <a:sym typeface="Montserrat"/>
            </a:endParaRPr>
          </a:p>
        </p:txBody>
      </p:sp>
      <p:pic>
        <p:nvPicPr>
          <p:cNvPr descr="watermark.jpg" id="978" name="Google Shape;978;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9" name="Google Shape;979;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