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5143500" cx="9144000"/>
  <p:notesSz cx="6858000" cy="9144000"/>
  <p:embeddedFontLst>
    <p:embeddedFont>
      <p:font typeface="Montserrat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CC2008-5E23-4C4F-AE32-5FC7F25038D8}">
  <a:tblStyle styleId="{8FCC2008-5E23-4C4F-AE32-5FC7F2503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Montserrat-boldItalic.fntdata"/><Relationship Id="rId104" Type="http://schemas.openxmlformats.org/officeDocument/2006/relationships/font" Target="fonts/Montserrat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Montserrat-bold.fntdata"/><Relationship Id="rId102" Type="http://schemas.openxmlformats.org/officeDocument/2006/relationships/font" Target="fonts/Montserrat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fd7393c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fd7393c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fd7393c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fd7393c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fd7393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fd7393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fd7393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fd7393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fd7393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fd7393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fd7393c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fd7393c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fd7393c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fd7393c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5b2ad71ef910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5b2ad71ef910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5b2ad71ef910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5b2ad71ef910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5b2ad71ef910a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5b2ad71ef910a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fd7393c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fd7393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fd7393c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fd7393c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ffd7393c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ffd7393c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fd7393c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fd7393c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ffd7393c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ffd7393c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fd7393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fd7393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fd7393c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fd7393c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ffd7393c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ffd7393c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ffd7393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ffd7393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ffd7393c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ffd7393c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fd7393c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fd7393c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0f224b5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0f224b5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fd7393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ffd7393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ffd7393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ffd7393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0f224b5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0f224b5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0f224b53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0f224b53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0f224b5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0f224b5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0f224b5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0f224b5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0f224b5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0f224b5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0f224b5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0f224b5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0f224b5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0f224b5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0f224b5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0f224b5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0f224b5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0f224b5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0f224b53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0f224b53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0f224b5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0f224b5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0f224b5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0f224b5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0f224b53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0f224b53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0f224b53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0f224b53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0f224b5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0f224b5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0f224b53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0f224b53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fd739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fd739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fec03cc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fec03cc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0fae458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0fae458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0fec03c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0fec03c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0fec03cc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0fec03cc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0fec03cc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0fec03cc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0fec03cc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0fec03cc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0fae45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0fae45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0f224b53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0f224b53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0fec03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0fec03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0f224b53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0f224b53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fd7393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fd7393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0f2c2c7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0f2c2c7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0fae458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0fae45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0fec03c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0fec03c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0fec03c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0fec03c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0fec03c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0fec03c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0fec03c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0fec03c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0fec03c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0fec03c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0fec03c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0fec03c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0fec03cc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0fec03c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0fec03c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0fec03c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fd7393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fd7393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0fec03cc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80fec03c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0fec03c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0fec03c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0fec03c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0fec03c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0fae458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0fae458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ffd7393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6ffd7393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ffd7393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ffd7393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0f2c2c7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0f2c2c7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0f2c2c7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0f2c2c7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0f2c2c7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0f2c2c7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0f2c2c75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0f2c2c75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fd7393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fd7393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ffd7393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ffd7393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6ffd7393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6ffd7393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ffd7393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ffd7393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0f2c2c7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0f2c2c7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0f2c2c7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80f2c2c7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31709a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31709a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31709a2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31709a2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33953d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33953d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33953de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33953de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33953de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33953de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fd7393c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fd7393c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833953de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833953de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33953de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33953de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33953de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33953de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33953de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33953de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33953de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33953de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833953de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833953de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52" y="1617500"/>
            <a:ext cx="5621850" cy="32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AS operator gets executed at the very end of a query, meaning that we can not use the ALIAS inside a WHERE operator.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few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types of JOINs, in this lecture we will go through the simplest JOIN type, which is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JOIN operation?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allow us to combine multiple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reason for the different JOIN types is to decide how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JOINS.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will allow us to combine information from multiple tables!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we will learn in this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85200C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8520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4">
            <a:alphaModFix/>
          </a:blip>
          <a:srcRect b="44223" l="7488" r="72122" t="42224"/>
          <a:stretch/>
        </p:blipFill>
        <p:spPr>
          <a:xfrm>
            <a:off x="5240100" y="3688612"/>
            <a:ext cx="609725" cy="2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44530" l="72493" r="7117" t="44379"/>
          <a:stretch/>
        </p:blipFill>
        <p:spPr>
          <a:xfrm>
            <a:off x="3284125" y="3688598"/>
            <a:ext cx="609725" cy="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p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Google Shape;285;p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3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3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3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3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4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4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40"/>
          <p:cNvGraphicFramePr/>
          <p:nvPr/>
        </p:nvGraphicFramePr>
        <p:xfrm>
          <a:off x="2532850" y="28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41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an alias with the AS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different kinds of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/>
          <p:nvPr/>
        </p:nvSpPr>
        <p:spPr>
          <a:xfrm>
            <a:off x="3706700" y="1092700"/>
            <a:ext cx="2390700" cy="48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42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table order won’t matter in an INNER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if you see just JOIN without the INNER, PostgreSQL will treat it as an INNER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few different types of 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will allow us to specify how to deal with values only present in one of the tables being joined.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the more complex JOINs, take your time when trying to understand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these lectures we will explain: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our two example tables from the previous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4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4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we would join these tables together on the name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1" name="Google Shape;391;p4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4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1" name="Google Shape;401;p5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Google Shape;402;p5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50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2" name="Google Shape;412;p5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Google Shape;413;p5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51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the different OUTER JOINs deal with this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discrepancy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1" name="Google Shape;42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5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4" name="Google Shape;424;p5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52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take a look at the simplest, which is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p5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5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Google Shape;436;p5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5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5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5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5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3" name="Google Shape;473;p5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5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2" name="Google Shape;482;p5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3" name="Google Shape;483;p5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4" name="Google Shape;484;p58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2" name="Google Shape;492;p5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5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Google Shape;494;p59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2" name="Google Shape;502;p6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6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60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" name="Google Shape;512;p61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3" name="Google Shape;513;p61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4" name="Google Shape;514;p61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JOINs , let’s quickly cover the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clause which allows us to create an “alias” for a column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the 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either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(rows not found in both tables)</a:t>
            </a:r>
            <a:endParaRPr/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27" name="Google Shape;52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36" name="Google Shape;5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49" y="2712275"/>
            <a:ext cx="3900950" cy="243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5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6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7" name="Google Shape;557;p6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8" name="Google Shape;558;p6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9" name="Google Shape;559;p66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66"/>
          <p:cNvSpPr/>
          <p:nvPr/>
        </p:nvSpPr>
        <p:spPr>
          <a:xfrm>
            <a:off x="4487900" y="34321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2031900" y="42066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9" name="Google Shape;569;p6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6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1" name="Google Shape;571;p67"/>
          <p:cNvGraphicFramePr/>
          <p:nvPr/>
        </p:nvGraphicFramePr>
        <p:xfrm>
          <a:off x="2031900" y="252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2" name="Google Shape;572;p67"/>
          <p:cNvSpPr/>
          <p:nvPr/>
        </p:nvSpPr>
        <p:spPr>
          <a:xfrm>
            <a:off x="4487900" y="33248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7"/>
          <p:cNvSpPr/>
          <p:nvPr/>
        </p:nvSpPr>
        <p:spPr>
          <a:xfrm>
            <a:off x="2031900" y="41045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 of FULL OUTER JOINs!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0" name="Google Shape;58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1" name="Google Shape;58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8" name="Google Shape;58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LEFT OUTER JOIN results in the set of records that are in the left table, if there is no match with the right table, the results are null.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add WHERE statements to further modify a 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4"/>
          <p:cNvSpPr/>
          <p:nvPr/>
        </p:nvSpPr>
        <p:spPr>
          <a:xfrm>
            <a:off x="3841225" y="1208575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4"/>
          <p:cNvSpPr/>
          <p:nvPr/>
        </p:nvSpPr>
        <p:spPr>
          <a:xfrm>
            <a:off x="2775675" y="3634100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4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3" name="Google Shape;64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Google Shape;64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5"/>
          <p:cNvSpPr/>
          <p:nvPr/>
        </p:nvSpPr>
        <p:spPr>
          <a:xfrm>
            <a:off x="4272200" y="1620800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5"/>
          <p:cNvSpPr/>
          <p:nvPr/>
        </p:nvSpPr>
        <p:spPr>
          <a:xfrm>
            <a:off x="5136625" y="3634088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5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7" name="Google Shape;657;p7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8" name="Google Shape;658;p7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9" name="Google Shape;659;p7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7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7" name="Google Shape;667;p7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7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9" name="Google Shape;669;p7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0" name="Google Shape;670;p7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7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9" name="Google Shape;679;p7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0" name="Google Shape;680;p7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1" name="Google Shape;681;p78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1" name="Google Shape;691;p7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2" name="Google Shape;692;p79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3" name="Google Shape;693;p79"/>
          <p:cNvSpPr/>
          <p:nvPr/>
        </p:nvSpPr>
        <p:spPr>
          <a:xfrm>
            <a:off x="3862300" y="1112875"/>
            <a:ext cx="2665200" cy="49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left table</a:t>
            </a:r>
            <a:endParaRPr/>
          </a:p>
        </p:txBody>
      </p:sp>
      <p:pic>
        <p:nvPicPr>
          <p:cNvPr descr="watermark.jpg" id="700" name="Google Shape;7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1" name="Google Shape;7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81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wanted entries unique to Table A? Those rows found in Table A and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found in Table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8" name="Google Shape;7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9" name="Google Shape;7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SUM(column)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82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83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8" name="Google Shape;728;p83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9" name="Google Shape;729;p83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Google Shape;730;p83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1" name="Google Shape;731;p83"/>
          <p:cNvSpPr/>
          <p:nvPr/>
        </p:nvSpPr>
        <p:spPr>
          <a:xfrm>
            <a:off x="4638500" y="4170900"/>
            <a:ext cx="890100" cy="710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3"/>
          <p:cNvSpPr/>
          <p:nvPr/>
        </p:nvSpPr>
        <p:spPr>
          <a:xfrm>
            <a:off x="4638500" y="2964150"/>
            <a:ext cx="890100" cy="342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84"/>
          <p:cNvSpPr txBox="1"/>
          <p:nvPr>
            <p:ph idx="1" type="body"/>
          </p:nvPr>
        </p:nvSpPr>
        <p:spPr>
          <a:xfrm>
            <a:off x="1499413" y="10118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Logins.log_id IS null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1" name="Google Shape;741;p84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2" name="Google Shape;742;p84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3" name="Google Shape;743;p84"/>
          <p:cNvGraphicFramePr/>
          <p:nvPr/>
        </p:nvGraphicFramePr>
        <p:xfrm>
          <a:off x="2532850" y="34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LEFT OUTER JOINs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0" name="Google Shape;75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1" name="Google Shape;75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8" name="Google Shape;75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9" name="Google Shape;75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RIGHT JOIN is essentially the same as a LEFT JOIN, except the tables are switched.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would be the same as switching the table order in a LEFT OUTER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some examples of a RIGHT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6" name="Google Shape;76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7" name="Google Shape;76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88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8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8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88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89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89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89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9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90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0" name="Google Shape;800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1" name="Google Shape;801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90"/>
          <p:cNvPicPr preferRelativeResize="0"/>
          <p:nvPr/>
        </p:nvPicPr>
        <p:blipFill rotWithShape="1">
          <a:blip r:embed="rId4">
            <a:alphaModFix/>
          </a:blip>
          <a:srcRect b="62166" l="8034" r="66289" t="20016"/>
          <a:stretch/>
        </p:blipFill>
        <p:spPr>
          <a:xfrm flipH="1">
            <a:off x="5330550" y="3805250"/>
            <a:ext cx="890025" cy="4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90"/>
          <p:cNvSpPr/>
          <p:nvPr/>
        </p:nvSpPr>
        <p:spPr>
          <a:xfrm>
            <a:off x="3142200" y="3768775"/>
            <a:ext cx="8511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90"/>
          <p:cNvSpPr txBox="1"/>
          <p:nvPr/>
        </p:nvSpPr>
        <p:spPr>
          <a:xfrm>
            <a:off x="3055875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90"/>
          <p:cNvSpPr txBox="1"/>
          <p:nvPr/>
        </p:nvSpPr>
        <p:spPr>
          <a:xfrm>
            <a:off x="5243300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you and how you have the tables organized “in your mind” when it comes to choosing a LEFT vs RIGHT join, since depending on the table order you specify in the JOIN, you can perform duplicate JOINs with either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16" y="1384975"/>
            <a:ext cx="37124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2" name="Google Shape;82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UNION operator is used to combine the result-set of two or more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basically serves to directly concatenate two results together, essentially “pasting”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5" name="Google Shape;855;p96"/>
          <p:cNvGraphicFramePr/>
          <p:nvPr/>
        </p:nvGraphicFramePr>
        <p:xfrm>
          <a:off x="1818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6" name="Google Shape;856;p96"/>
          <p:cNvGraphicFramePr/>
          <p:nvPr/>
        </p:nvGraphicFramePr>
        <p:xfrm>
          <a:off x="5253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7" name="Google Shape;857;p9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4" name="Google Shape;86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6" name="Google Shape;866;p97"/>
          <p:cNvGraphicFramePr/>
          <p:nvPr/>
        </p:nvGraphicFramePr>
        <p:xfrm>
          <a:off x="3439425" y="27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2" name="Google Shape;87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3" name="Google Shape;87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4" name="Google Shape;87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5" name="Google Shape;875;p98"/>
          <p:cNvGraphicFramePr/>
          <p:nvPr/>
        </p:nvGraphicFramePr>
        <p:xfrm>
          <a:off x="6512400" y="29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{8FCC2008-5E23-4C4F-AE32-5FC7F25038D8}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2" name="Google Shape;88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3" name="Google Shape;88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California sales tax laws have changed and we need to alert our customers to this through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emails of the customers who live in California?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8" name="Google Shape;89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9" name="Google Shape;89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022" y="1825700"/>
            <a:ext cx="4314600" cy="3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23" y="1384975"/>
            <a:ext cx="4424226" cy="31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use the address and customer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Look at the district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Google Shape;90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Google Shape;908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district,email FROM address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customer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address.address_id = customer.address_id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district = 'California'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customer walks in and is a huge fan of the actor “Nick Wahlberg” and wants to know which movies he is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a list of all the movies “Nick Wahlberg” has been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Google Shape;9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Google Shape;932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746" y="1625725"/>
            <a:ext cx="5338401" cy="16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105"/>
          <p:cNvPicPr preferRelativeResize="0"/>
          <p:nvPr/>
        </p:nvPicPr>
        <p:blipFill rotWithShape="1">
          <a:blip r:embed="rId5">
            <a:alphaModFix/>
          </a:blip>
          <a:srcRect b="0" l="0" r="6103" t="0"/>
          <a:stretch/>
        </p:blipFill>
        <p:spPr>
          <a:xfrm>
            <a:off x="1679751" y="3582650"/>
            <a:ext cx="5338400" cy="1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5"/>
          <p:cNvSpPr txBox="1"/>
          <p:nvPr/>
        </p:nvSpPr>
        <p:spPr>
          <a:xfrm>
            <a:off x="3137725" y="3058300"/>
            <a:ext cx="2224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……………...</a:t>
            </a:r>
            <a:endParaRPr sz="25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do 2 JOINs in a row to do this in a single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using the online documentation or a simple google search to see how this is done.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to use: actor, film, film_actor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107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title,first_name,last_name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film_actor INNER JOIN 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film_actor.actor_id = actor.actor_id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film_actor.film_id = film.film_id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first_name = 'Nick'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last_name = 'Wahlberg'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0" name="Google Shape;95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1" name="Google Shape;95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