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y="5143500" cx="9144000"/>
  <p:notesSz cx="6858000" cy="9144000"/>
  <p:embeddedFontLst>
    <p:embeddedFont>
      <p:font typeface="Montserrat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AF04F57-7C5C-4039-A482-3E26575479A0}">
  <a:tblStyle styleId="{1AF04F57-7C5C-4039-A482-3E26575479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font" Target="fonts/Montserrat-bold.fntdata"/><Relationship Id="rId41" Type="http://schemas.openxmlformats.org/officeDocument/2006/relationships/slide" Target="slides/slide35.xml"/><Relationship Id="rId85" Type="http://schemas.openxmlformats.org/officeDocument/2006/relationships/font" Target="fonts/Montserrat-regular.fntdata"/><Relationship Id="rId44" Type="http://schemas.openxmlformats.org/officeDocument/2006/relationships/slide" Target="slides/slide38.xml"/><Relationship Id="rId88" Type="http://schemas.openxmlformats.org/officeDocument/2006/relationships/font" Target="fonts/Montserrat-boldItalic.fntdata"/><Relationship Id="rId43" Type="http://schemas.openxmlformats.org/officeDocument/2006/relationships/slide" Target="slides/slide37.xml"/><Relationship Id="rId87" Type="http://schemas.openxmlformats.org/officeDocument/2006/relationships/font" Target="fonts/Montserrat-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95e58d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95e58d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95e58d0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95e58d0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95e58d0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95e58d0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95e58d0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95e58d0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95e58d0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95e58d0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95e58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95e58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95e58d0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95e58d0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195e58d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195e58d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95e58d0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95e58d0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195e58d0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195e58d0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95e58d0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195e58d0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95e58d0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195e58d0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95e58d0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195e58d0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95e58d0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195e58d0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195e58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195e58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195e58d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195e58d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195e58c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195e58c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95e58d0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95e58d0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95e58d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95e58d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195e58c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195e58c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ffc8d03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ffc8d03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195e58d0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195e58d0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195e58d0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195e58d0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195e58d0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195e58d0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195e58d0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195e58d0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195e58d0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195e58d0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195e58d0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195e58d0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195e58d0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195e58d0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195e58d0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195e58d0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195e58d0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195e58d0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195e58d0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195e58d0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95e58d0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95e58d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195e58d0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195e58d0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195e58d0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195e58d0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195e58d0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195e58d0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195e58d0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195e58d0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195e58d0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195e58d0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195e58d0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195e58d0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195e58d0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195e58d0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195e58d0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195e58d0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195e58c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195e58c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95e58d0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95e58d0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95e58d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95e58d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195e58d0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195e58d0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195e58d0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195e58d0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195e58d0b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195e58d0b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195e58d0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195e58d0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195e58d0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195e58d0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195e58d0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195e58d0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195e58d0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195e58d0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195e58d0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195e58d0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195e58d0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195e58d0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195e58d0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195e58d0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95e58d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95e58d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195e58d0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195e58d0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195e58d0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195e58d0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195e58d0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195e58d0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195e58d0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195e58d0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195e58d0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195e58d0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95e58d0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95e58d0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95e58d0b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95e58d0b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195e58d0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195e58d0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195e58d0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195e58d0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195e58d0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195e58d0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95e58d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95e58d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7195e58d0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7195e58d0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195e58d0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7195e58d0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7195e58d0b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7195e58d0b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195e58d0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195e58d0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195e58d0b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195e58d0b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195e58d0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195e58d0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195e58d0b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195e58d0b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7195e58d0b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7195e58d0b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195e58d0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7195e58d0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95e58d0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95e58d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95e58d0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95e58d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SQL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QUARTER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EXTRACT(YEAR FROM 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Calculates and returns the current age given a 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13 years 1 mon 5 days 01:34:13.003423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function to convert data types to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for timestamp formatting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TO_CHAR(date_col, ‘mm-dd-yyyy’)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of these functions are best understood through example, so let’s jump to pgadmin and work with these functions!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which months did payments occur?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Format your answer to return back the full month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925" y="1908853"/>
            <a:ext cx="1988550" cy="19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use EXTRACT for this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DISTINCT(TO_CHAR(payment_date,'MONTH'))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FROM payment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Sub-query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occurred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a Monday?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didn’t show you exactly how to do this, but use the documentation or Google to figure this out!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2948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considers Sunday the start of a week (indexed at 0)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COUNT(*)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EXTRACT(dow FROM payment_date) = 1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Mathematical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some mathematical operations we can perform with SQL!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shown through examples and the documentation, so we’ll jump straight to pgAdmin.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also provides a variety of string functions and operators that allow us to edit, combine, and alter text data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documentation to see what is available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CHALLENGE TASK</a:t>
            </a:r>
            <a:endParaRPr/>
          </a:p>
        </p:txBody>
      </p:sp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SubQuery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CURRENT TIME INFORMATION</a:t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we discuss how to perform a subquery as well as the EXISTS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 query allows you to construct complex queries, essentially performing a query on the results of another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syntax is straightforward and involves two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table consisting of student names and their test 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 to return average grade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get a list of students who scored better than the average grade?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looks like we need two steps, first get the average grade, then compare the rest of the table against it.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70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Part One, we will go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few commands that report back time and date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will be more useful when creating our own tables and databases, rather than when querying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subquery is performed first since it is inside the parenthesis.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use the IN operator in conjunction with a subquery to check against multiple results returned.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(‘Zach’ , ‘Chris’ , ‘Karissa’)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EXISTS operator is used to test for existence of rows in a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subquery is passed in the EXISTS() function to check if any rows are returned with the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8" name="Google Shape;40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9" name="Google Shape;40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EXISTS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(SELECT column_name FROM table_name WHERE condition);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Subqueries and EXISTS are best learned through example, so let’s jump to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2" name="Google Shape;43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self-join is a query in which a table is joined to itself.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Self-joins are useful for comparing values in a column of rows within the same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that PostgreSQL can hold date and time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date and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TIMESTAMPTZ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Contains date,time, and timezone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self join can be viewed as a join of two copies of the same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is not actually copied, but SQL performs the command as though it were.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special keyword for a self join, its simply standard JOIN syntax with the same table in both parts.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when using a self join it is necessary to use an alias for the table, otherwise the table names would be ambiguous.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syntax example of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6" name="Google Shape;506;p69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{1AF04F57-7C5C-4039-A482-3E26575479A0}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employee sends reports to another employee.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3" name="Google Shape;51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4" name="Google Shape;51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5" name="Google Shape;515;p70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{1AF04F57-7C5C-4039-A482-3E26575479A0}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recipient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2" name="Google Shape;52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4" name="Google Shape;524;p71"/>
          <p:cNvGraphicFramePr/>
          <p:nvPr/>
        </p:nvGraphicFramePr>
        <p:xfrm>
          <a:off x="339663" y="213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{1AF04F57-7C5C-4039-A482-3E26575479A0}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5" name="Google Shape;525;p71"/>
          <p:cNvGraphicFramePr/>
          <p:nvPr/>
        </p:nvGraphicFramePr>
        <p:xfrm>
          <a:off x="6546863" y="23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{1AF04F57-7C5C-4039-A482-3E26575479A0}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6" name="Google Shape;526;p71"/>
          <p:cNvSpPr/>
          <p:nvPr/>
        </p:nvSpPr>
        <p:spPr>
          <a:xfrm>
            <a:off x="5218875" y="3182825"/>
            <a:ext cx="114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Careful considerations should be made when designing a table and database and choosing a time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Depending on the situation you may or may not need the full level of TIMESTAMPTZ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you can always remove historical information, but you can’t add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1" name="Google Shape;54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2" name="Google Shape;54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9" name="Google Shape;559;p75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{1AF04F57-7C5C-4039-A482-3E26575479A0}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6" name="Google Shape;56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7" name="Google Shape;56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4" name="Google Shape;584;p78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{1AF04F57-7C5C-4039-A482-3E26575479A0}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5" name="Google Shape;585;p78"/>
          <p:cNvSpPr/>
          <p:nvPr/>
        </p:nvSpPr>
        <p:spPr>
          <a:xfrm>
            <a:off x="2357450" y="4048775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0" name="Google Shape;610;p81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{1AF04F57-7C5C-4039-A482-3E26575479A0}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1" name="Google Shape;611;p81"/>
          <p:cNvSpPr/>
          <p:nvPr/>
        </p:nvSpPr>
        <p:spPr>
          <a:xfrm>
            <a:off x="3892375" y="4083600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functions and operations related to these specific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TIMEZONE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TIMEOFDAY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some_col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other_col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emp_id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report_id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0" name="Google Shape;650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1" name="Google Shape;651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8" name="Google Shape;65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9" name="Google Shape;65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8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6" name="Google Shape;66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7" name="Google Shape;667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recipient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4" name="Google Shape;674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5" name="Google Shape;675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6" name="Google Shape;676;p89"/>
          <p:cNvGraphicFramePr/>
          <p:nvPr/>
        </p:nvGraphicFramePr>
        <p:xfrm>
          <a:off x="3450313" y="24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{1AF04F57-7C5C-4039-A482-3E26575479A0}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example on our dvdrental database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TIME AND DATE INFORMATION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extracting information from a time based data type using: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