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74" r:id="rId10"/>
    <p:sldId id="275" r:id="rId11"/>
    <p:sldId id="276" r:id="rId12"/>
    <p:sldId id="277" r:id="rId13"/>
    <p:sldId id="266" r:id="rId14"/>
    <p:sldId id="267" r:id="rId15"/>
    <p:sldId id="268" r:id="rId16"/>
    <p:sldId id="269" r:id="rId17"/>
    <p:sldId id="280" r:id="rId18"/>
    <p:sldId id="281" r:id="rId19"/>
    <p:sldId id="282" r:id="rId20"/>
    <p:sldId id="279" r:id="rId21"/>
    <p:sldId id="283" r:id="rId22"/>
    <p:sldId id="284" r:id="rId23"/>
    <p:sldId id="285" r:id="rId24"/>
    <p:sldId id="270" r:id="rId25"/>
    <p:sldId id="278" r:id="rId26"/>
    <p:sldId id="271" r:id="rId27"/>
    <p:sldId id="272" r:id="rId28"/>
    <p:sldId id="273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DCF92-FC3E-437A-9742-14FF8A3A4730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0E50-1341-4110-8614-3B5A1C4F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33CDC-B1BF-4CBD-B79C-40D77243A42D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A4586-1BDF-4577-B047-AC422EB16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FB133-394B-4838-A19E-BD2EB0A5CE32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CF3C5-71F3-40FF-9F8C-387F878D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FC144-7D4F-4D46-B04B-B69770F7A435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63C27-F5F6-4389-B9B0-703C77220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1DFBF-B5F8-4225-BBC1-625465EF0B6E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909FC-E42E-42F4-A299-2B18712B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49C6-654F-49EA-9463-E1E264DB0C6B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7101-AB47-4452-A875-B22B235FB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462C2-66E3-4450-9D92-8E54099103CD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37DA9-6249-409C-B5E1-42CA42086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D8F7E-5BA9-4A20-B002-67566E26FD19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3A723-50AC-4080-BAF5-1A9D157A8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107C9-3828-4792-AAF3-8850614F23FD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8E9B1-82BB-479A-9A71-196B14FB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112D3-3C4E-47DA-84F2-B7E67104B437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1942-CE85-4D46-9A25-CD30977CE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5F31B-0D3F-4D96-9447-946972BE50E8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50EC8-7C3F-4965-B898-F4C5C875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9E74BCF-93CB-4ECD-8EF6-7E8E4C962F6B}" type="datetime1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9D7C4A8-E89C-412E-92AB-7577AF2FF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s.umich.edu/~mihalcea/papers/mihalcea.emnlp04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cmu.edu/afs/cs/project/jair/pub/volume22/erkan04a-html/erkan04a.html" TargetMode="External"/><Relationship Id="rId5" Type="http://schemas.openxmlformats.org/officeDocument/2006/relationships/hyperlink" Target="http://www.aclweb.org/anthology/N09-1041" TargetMode="External"/><Relationship Id="rId4" Type="http://schemas.openxmlformats.org/officeDocument/2006/relationships/hyperlink" Target="http://www.kiv.zcu.cz/~jstein/publikace/isim2004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W04-101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blog.com/2016/08/text-summarization-with-tensorflow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602.06023" TargetMode="External"/><Relationship Id="rId4" Type="http://schemas.openxmlformats.org/officeDocument/2006/relationships/hyperlink" Target="https://arxiv.org/abs/1509.0068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99605" y="1607911"/>
            <a:ext cx="7343503" cy="3086009"/>
          </a:xfrm>
        </p:spPr>
        <p:txBody>
          <a:bodyPr/>
          <a:lstStyle/>
          <a:p>
            <a:pPr eaLnBrk="1" hangingPunct="1"/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С</a:t>
            </a:r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истема анализа текстов научных публикаций на основе методов машинного обучения</a:t>
            </a: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02824" y="4362995"/>
            <a:ext cx="6400800" cy="1935661"/>
          </a:xfrm>
        </p:spPr>
        <p:txBody>
          <a:bodyPr/>
          <a:lstStyle/>
          <a:p>
            <a:pPr algn="r" eaLnBrk="1" hangingPunct="1"/>
            <a:r>
              <a:rPr lang="ru-RU" sz="1800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Научный </a:t>
            </a:r>
            <a:r>
              <a:rPr lang="ru-RU" sz="1800" u="sng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Руководитель: </a:t>
            </a:r>
          </a:p>
          <a:p>
            <a:pPr algn="r" eaLnBrk="1" hangingPunct="1"/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Крылов Владимир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Владимирович</a:t>
            </a:r>
          </a:p>
          <a:p>
            <a:pPr algn="r" eaLnBrk="1" hangingPunct="1"/>
            <a:endParaRPr lang="ru-RU" sz="18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r" eaLnBrk="1" hangingPunct="1"/>
            <a:r>
              <a:rPr lang="ru-RU" sz="1800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Автор: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endParaRPr lang="ru-RU" sz="18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r" eaLnBrk="1" hangingPunct="1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Вороная Ксения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01" y="311712"/>
            <a:ext cx="6609524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34817" y="183957"/>
            <a:ext cx="5652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texts from big dat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area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577"/>
            <a:ext cx="9144000" cy="50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0" y="1577732"/>
            <a:ext cx="8847619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329030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близких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 в наборе,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7672" y="1505397"/>
            <a:ext cx="7997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косинусное сходство) -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мера сходства между двумя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пространства, которая используется для измерения косинуса угла между ними.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7415" y="2732678"/>
            <a:ext cx="75366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даны два 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косинусное сходство, </a:t>
            </a:r>
            <a:r>
              <a:rPr lang="ru-RU" sz="20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ru-RU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(θ)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может быть представлено используя скалярное произведение и 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норму: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5" y="3959958"/>
            <a:ext cx="5694804" cy="14172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77672" y="5453231"/>
            <a:ext cx="78624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Косинусное сходство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 в качестве оценочной меры, особенно для разреженных векторов, так как необходимо учитывать только ненулевые измерения.</a:t>
            </a:r>
          </a:p>
        </p:txBody>
      </p:sp>
    </p:spTree>
    <p:extLst>
      <p:ext uri="{BB962C8B-B14F-4D97-AF65-F5344CB8AC3E}">
        <p14:creationId xmlns:p14="http://schemas.microsoft.com/office/powerpoint/2010/main" val="38000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329030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семантически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близких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документов,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2" y="1540740"/>
            <a:ext cx="5060639" cy="22260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428" y="3879537"/>
            <a:ext cx="6390142" cy="285593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38715" y="1204494"/>
            <a:ext cx="6598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Texts from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schizophrenia area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7673" y="5020593"/>
            <a:ext cx="3220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Texts from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46094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построения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1318" y="1252085"/>
            <a:ext cx="824623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подхода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(extraction)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Извлекающие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анализируют текст статистически, а потом выбирают из него наиболее важные куски.</a:t>
            </a:r>
          </a:p>
          <a:p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Обобщающие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анализируют структуру текста, чтобы «понять», о чем он, а затем создают новый текст с основным содержанием.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были рассмотрены следующие </a:t>
            </a:r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генерации </a:t>
            </a:r>
            <a:r>
              <a:rPr lang="en-US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TextRank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Rada Mihalcea and Paul Tarau, 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https://web.eecs.umich.edu/~</a:t>
            </a:r>
            <a:r>
              <a:rPr lang="fi-FI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mihalcea/papers/mihalcea.emnlp04.pdf</a:t>
            </a:r>
            <a:r>
              <a:rPr lang="fi-FI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fi-FI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Analysis, LSA 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(Josef Steinberger 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http://www.kiv.zcu.cz/~jstein/publikace/isim2004.pdf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fi-FI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Kullback–Leibler </a:t>
            </a:r>
            <a:r>
              <a:rPr lang="fi-FI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divergence method for summarization 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i-FI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Haghighi 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Lucy </a:t>
            </a:r>
            <a:r>
              <a:rPr lang="fi-FI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Vanderwende </a:t>
            </a:r>
            <a:r>
              <a:rPr lang="fi-FI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fi-FI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www.aclweb.org/anthology/N09-1041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i-FI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fi-FI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LexRank 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(Güneş </a:t>
            </a:r>
            <a:r>
              <a:rPr lang="fi-FI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Erkan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Dragomir R. Radev </a:t>
            </a:r>
            <a:r>
              <a:rPr lang="fi-FI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fi-FI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www.cs.cmu.edu/afs/cs/project/jair/pub/volume22/erkan04a-html/erkan04a.html</a:t>
            </a:r>
            <a:r>
              <a:rPr lang="fi-FI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fi-FI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46094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TextRank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9851" y="1266895"/>
            <a:ext cx="871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графа на основе исходного текста на естественном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языке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приближённое вычисление значения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построенного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полученных весов вершин для извлечения сведений из текста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43" y="4125177"/>
            <a:ext cx="3616657" cy="26863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/>
              <p:cNvSpPr/>
              <p:nvPr/>
            </p:nvSpPr>
            <p:spPr>
              <a:xfrm>
                <a:off x="249851" y="2590334"/>
                <a:ext cx="8882418" cy="1689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общем виде величина </a:t>
                </a:r>
                <a:r>
                  <a:rPr lang="en-US" sz="2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TextRank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значение стационарного распределения случайного блуждания для каждой вершины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учетом весов ребер.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𝑻𝑹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𝐝</m:t>
                      </m:r>
                      <m:r>
                        <a:rPr lang="en-US" sz="24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𝑰𝒏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𝑶𝒖𝒕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𝒋𝒌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𝑻𝑹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1" y="2590334"/>
                <a:ext cx="8882418" cy="1689309"/>
              </a:xfrm>
              <a:prstGeom prst="rect">
                <a:avLst/>
              </a:prstGeom>
              <a:blipFill rotWithShape="0">
                <a:blip r:embed="rId4"/>
                <a:stretch>
                  <a:fillRect l="-755" t="-2166" r="-1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49851" y="4381411"/>
            <a:ext cx="4557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предложение из текста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sentence)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49851" y="4877314"/>
            <a:ext cx="4564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In(s)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множество вершин входящих 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49851" y="5369699"/>
            <a:ext cx="496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Out(s)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множество вершин исходящих из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Прямоугольник 29"/>
              <p:cNvSpPr/>
              <p:nvPr/>
            </p:nvSpPr>
            <p:spPr>
              <a:xfrm>
                <a:off x="298593" y="5862084"/>
                <a:ext cx="2590004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вес ребра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3" y="5862084"/>
                <a:ext cx="2590004" cy="424796"/>
              </a:xfrm>
              <a:prstGeom prst="rect">
                <a:avLst/>
              </a:prstGeom>
              <a:blipFill rotWithShape="0">
                <a:blip r:embed="rId5"/>
                <a:stretch>
                  <a:fillRect t="-8696" b="-20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/>
          <p:cNvSpPr/>
          <p:nvPr/>
        </p:nvSpPr>
        <p:spPr>
          <a:xfrm>
            <a:off x="298593" y="6280973"/>
            <a:ext cx="573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 затухания, выбираем значение от 0 до 1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46094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Analysis, LSA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95" y="1488372"/>
            <a:ext cx="7054518" cy="40101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641" y="4673434"/>
            <a:ext cx="4029359" cy="19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46094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Analysis, LSA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96" y="1481114"/>
            <a:ext cx="6831715" cy="25265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6" y="4007636"/>
            <a:ext cx="6448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46094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Kullback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Leibler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divergence method for summarization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4" y="1482725"/>
            <a:ext cx="3648075" cy="1143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58" y="1508125"/>
            <a:ext cx="3657600" cy="14954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4716" y="3548966"/>
            <a:ext cx="89392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Kullback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Leibler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divergence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неотрицательнозначный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функционал, являющийся несимметричной мерой удаленности друг от друга двух вероятностных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одно из сравниваемых распределений — это «истинное» или постулируемое 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априори </a:t>
            </a:r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второе — 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предполагаемое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(проверяемое), являющееся приближением первого 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(распределение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дивергенции является безразмерной величиной. Данная мера расстояния в теории информации может интерпретироваться как величина потерь информации при замене истинного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endParaRPr lang="en-US" sz="20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8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344796" y="603477"/>
            <a:ext cx="595611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38052" y="1209289"/>
            <a:ext cx="7909560" cy="389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Цель работы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– разработка системы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по семантическому анализу набора документов, основанной на методах машинного обучения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NLP,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для автоматической генерации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ummary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(automatic summarization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problem),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определения количественных показателей семантической близости документов, и визуализации документов в числовом 3-х мерном пространстве.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ru-RU" sz="24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46094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LexRank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9851" y="1259924"/>
            <a:ext cx="871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графа на основе исходного текста на естественном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языке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приближённое вычисление значения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построенного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полученных весов вершин для извлечения сведений из текста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9851" y="2772806"/>
            <a:ext cx="87102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Отличие:</a:t>
            </a:r>
            <a:endParaRPr lang="en-US" sz="2000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LexRank</a:t>
            </a:r>
            <a:r>
              <a:rPr lang="en-US" b="1" i="1" dirty="0" smtClean="0">
                <a:cs typeface="Times New Roman" panose="02020603050405020304" pitchFamily="18" charset="0"/>
              </a:rPr>
              <a:t> </a:t>
            </a:r>
            <a:r>
              <a:rPr lang="ru-RU" sz="20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centrality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intra-sentence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000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LexRank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cosine similarity of TF-IDF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TextRank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Walks,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то время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LexRank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собственные вектора.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174"/>
            <a:ext cx="9144000" cy="43489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344796" y="283523"/>
            <a:ext cx="7799204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сгенерированного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одного и того же документа, 4 разными алгоритмами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681"/>
            <a:ext cx="9144000" cy="33964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344796" y="283523"/>
            <a:ext cx="7703670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сгенерированного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одного и того же документа, 4 разными алгоритмами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44796" y="28352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сгенерированных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LexRank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алгоритом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Summaries,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документов из разных тем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2" y="3873314"/>
            <a:ext cx="9034818" cy="15676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4" y="1739900"/>
            <a:ext cx="9048466" cy="15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yriad Pro"/>
              </a:rPr>
              <a:t>photo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33902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полученных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Summary,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ROUGE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7672" y="1374914"/>
            <a:ext cx="79975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(Recall-Oriented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Understudy for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Gisting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Evaluation) –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некий набор метрик, используемый для оценки качества автоматической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машинного перевода, широко используется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NLP.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Chin-Yew Lin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Institute, University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Southern California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www.aclweb.org/anthology/W04-1013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It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measures to </a:t>
            </a:r>
            <a:r>
              <a:rPr lang="en-US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determine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a summary </a:t>
            </a:r>
            <a:r>
              <a:rPr lang="en-US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to other (ideal) summaries created </a:t>
            </a:r>
            <a:r>
              <a:rPr lang="en-US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humans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measures count the number of </a:t>
            </a:r>
            <a:r>
              <a:rPr lang="en-US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overlapping units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n-gram, word sequences, </a:t>
            </a:r>
            <a:r>
              <a:rPr lang="en-US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word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between the computer-generated </a:t>
            </a:r>
            <a:r>
              <a:rPr lang="en-US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to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evaluated and the ideal summaries </a:t>
            </a:r>
            <a:r>
              <a:rPr lang="en-US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by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r>
              <a:rPr lang="en-US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yriad Pro"/>
              </a:rPr>
              <a:t>photo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33902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полученных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Summary,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ROUGE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7672" y="1374914"/>
            <a:ext cx="79975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ROUGE-N (N-gram </a:t>
            </a:r>
            <a:r>
              <a:rPr lang="en-US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</a:t>
            </a:r>
            <a:r>
              <a:rPr lang="en-US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Statistics) -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n-gram recall between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candidate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a set of reference summaries.</a:t>
            </a:r>
          </a:p>
          <a:p>
            <a:endParaRPr lang="en-US" sz="2000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91" y="2228152"/>
            <a:ext cx="3952875" cy="14192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60812" y="3824267"/>
            <a:ext cx="6813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number of n-grams co-occurring in a candidate summary and a set of reference summaries.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91" y="3850468"/>
            <a:ext cx="1537221" cy="3597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61665" y="4685497"/>
            <a:ext cx="8512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enominator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21" y="3125338"/>
            <a:ext cx="5911702" cy="355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30" y="116691"/>
            <a:ext cx="5845138" cy="31178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15469" y="133504"/>
            <a:ext cx="1763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Texts from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schizophrenia area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22396" y="4891300"/>
            <a:ext cx="1904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Texts from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44796" y="46094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ключевых слов, фраз в тексте (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6" y="1995792"/>
            <a:ext cx="7427427" cy="378032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75342" y="1465659"/>
            <a:ext cx="6598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texts from schizophrenia area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44796" y="460943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ключевых слов, фраз в тексте (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83140" y="1293177"/>
            <a:ext cx="6598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texts from big data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area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96" y="1693287"/>
            <a:ext cx="6475383" cy="50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344796" y="603477"/>
            <a:ext cx="595611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адачи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46168" y="1706361"/>
            <a:ext cx="8170816" cy="589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Обзор и изучение литературы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по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интеллектуальному анализу текстов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text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mining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)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Предварительная обработка текстов естественного языка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Изучение и использование модели векторного представления слов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пространстве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ord embedding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и модели глубокого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нейронного обучения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Word2Vec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Нахождение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семантически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близких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документов в наборе,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используя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TF-IDF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матрицы и метрику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cosine similarity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Изучение и применение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некоторых существующих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алгоритмов построения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ummary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Оценка качества полученных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summary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на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двух наборах документов из разных областей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schizophrenia area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&amp; big data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standardization area)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Поиск ключевых слов, фраз в тексте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ey words)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Наглядная визуализация документов в 3-х мерном пространстве для дальнейшего анализа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ru-RU" sz="24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ru-RU" sz="24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344796" y="603477"/>
            <a:ext cx="595611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494214" y="1510937"/>
            <a:ext cx="8379821" cy="534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Основная идея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summarization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состоит в том, чтобы найти репрезентативное подмножество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подмножество предложений текста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которое содержит информацию всего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набора (полного текста).</a:t>
            </a:r>
          </a:p>
          <a:p>
            <a:pPr algn="l" eaLnBrk="1" hangingPunct="1"/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Кто также занимается этой проблемой?</a:t>
            </a:r>
            <a:endParaRPr lang="ru-RU" sz="2000" b="1" dirty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Google Brain team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– &gt; Text summarization with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August, 2016)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  <a:hlinkClick r:id="rId3"/>
              </a:rPr>
              <a:t>research.googleblog.com/2016/08/text-summarization-with-tensorflow.html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Facebook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– &gt;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“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Neural Attention Model for Abstractive Sentence Summarization by Facebook AI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Research”,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published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Sep.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3,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2015.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  <a:hlinkClick r:id="rId4"/>
              </a:rPr>
              <a:t>arxiv.org/abs/1509.00685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IBM –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AlchemyAPI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(acquired by IBM in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2015) –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&gt; “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AlchemyLanguage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is now Watson Natural Language Understanding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”.</a:t>
            </a:r>
          </a:p>
          <a:p>
            <a:pPr algn="l" eaLnBrk="1" hangingPunct="1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Abstractive Text Summarization using Sequence-to-sequence RNNs and Beyond by IBM Watson, published Aug 10, 2016.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  <a:hlinkClick r:id="rId5"/>
              </a:rPr>
              <a:t>https://arxiv.org/abs/1602.06023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Alex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Rudnick, Ewan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Klein and etc.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– &gt;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Natural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Language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Toolkit (NLTK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)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Yahoo! – &gt;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Summly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application, 2013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344796" y="469132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Предварительна обработка текстов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72593" y="1718675"/>
            <a:ext cx="8048894" cy="415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ru-RU" sz="2000" u="sng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Токенизация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- 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разбиение текста на более мелкие части,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токены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токенам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могут относиться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как слова, так и биграммы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или же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n-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граммы.</a:t>
            </a:r>
          </a:p>
          <a:p>
            <a:pPr algn="l" eaLnBrk="1" hangingPunct="1"/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Удаление </a:t>
            </a:r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стоп-слов (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шумовых слов)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- слова, знаки, символы, которые самостоятельно не несут никакой смысловой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нагрузки (предлоги, союзы  и т.д.)</a:t>
            </a:r>
          </a:p>
          <a:p>
            <a:pPr algn="l" eaLnBrk="1" hangingPunct="1"/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r>
              <a:rPr lang="ru-RU" sz="20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Лемматизация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- процесс приведения словоформы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лемме,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её нормальной (словарной) форме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.</a:t>
            </a:r>
          </a:p>
          <a:p>
            <a:pPr algn="l" eaLnBrk="1" hangingPunct="1"/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r>
              <a:rPr lang="ru-RU" sz="20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Стемминг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-  процесс нахождения основы слова для заданного исходного слова.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l" eaLnBrk="1" hangingPunct="1"/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344796" y="469132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mbedding,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1"/>
              <p:cNvSpPr txBox="1">
                <a:spLocks/>
              </p:cNvSpPr>
              <p:nvPr/>
            </p:nvSpPr>
            <p:spPr bwMode="auto">
              <a:xfrm>
                <a:off x="533645" y="218508"/>
                <a:ext cx="7957258" cy="4916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ＭＳ Ｐゴシック" charset="-128"/>
                    <a:cs typeface="ＭＳ Ｐゴシック" charset="-128"/>
                  </a:defRPr>
                </a:lvl1pPr>
                <a:lvl2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2pPr>
                <a:lvl3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3pPr>
                <a:lvl4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4pPr>
                <a:lvl5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5pPr>
                <a:lvl6pPr marL="4572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6pPr>
                <a:lvl7pPr marL="9144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7pPr>
                <a:lvl8pPr marL="13716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8pPr>
                <a:lvl9pPr marL="18288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l" eaLnBrk="1" hangingPunct="1"/>
                <a:r>
                  <a:rPr lang="en-US" sz="20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Word2vec</a:t>
                </a:r>
                <a:r>
                  <a:rPr lang="ru-RU" sz="20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модель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– векторное представление слов.</a:t>
                </a:r>
              </a:p>
              <a:p>
                <a:pPr algn="l" eaLnBrk="1" hangingPunct="1"/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</a:t>
                </a:r>
                <a:endParaRPr lang="ru-RU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l" eaLnBrk="1" hangingPunct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/>
                        <a:cs typeface="Times New Roman" panose="02020603050405020304" pitchFamily="18" charset="0"/>
                      </a:rPr>
                      <m:t>𝑤𝑜𝑟𝑑𝑠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/>
                        <a:cs typeface="Times New Roman" panose="02020603050405020304" pitchFamily="18" charset="0"/>
                      </a:rPr>
                      <m:t> →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параметризованная 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функция, отображающая слова из некоторого естественного языка в векторы большой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размерности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/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В </a:t>
                </a:r>
                <a:r>
                  <a:rPr 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word2vec 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существуют два основных алгоритма обучения : </a:t>
                </a:r>
                <a:r>
                  <a:rPr 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CBOW (Continuous Bag of Words) 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и </a:t>
                </a:r>
                <a:r>
                  <a:rPr 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Skip-gram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/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645" y="218508"/>
                <a:ext cx="7957258" cy="4916581"/>
              </a:xfrm>
              <a:prstGeom prst="rect">
                <a:avLst/>
              </a:prstGeom>
              <a:blipFill rotWithShape="0">
                <a:blip r:embed="rId3"/>
                <a:stretch>
                  <a:fillRect l="-843" r="-9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210" y="3641947"/>
            <a:ext cx="4695825" cy="28289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3865" y="4104037"/>
            <a:ext cx="39167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CBOW -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предсказывает текущее слово, исходя из окружающего его контекста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(learns a word by predicting its surrounding context ).</a:t>
            </a:r>
          </a:p>
          <a:p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Skip-gram -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используем текущее слово, чтобы предугадывать окружающие его слова.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344796" y="469132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mbedding,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1"/>
              <p:cNvSpPr txBox="1">
                <a:spLocks/>
              </p:cNvSpPr>
              <p:nvPr/>
            </p:nvSpPr>
            <p:spPr bwMode="auto">
              <a:xfrm>
                <a:off x="429783" y="1599297"/>
                <a:ext cx="8266831" cy="4916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ＭＳ Ｐゴシック" charset="-128"/>
                    <a:cs typeface="ＭＳ Ｐゴシック" charset="-128"/>
                  </a:defRPr>
                </a:lvl1pPr>
                <a:lvl2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2pPr>
                <a:lvl3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3pPr>
                <a:lvl4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4pPr>
                <a:lvl5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5pPr>
                <a:lvl6pPr marL="4572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6pPr>
                <a:lvl7pPr marL="9144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7pPr>
                <a:lvl8pPr marL="13716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8pPr>
                <a:lvl9pPr marL="18288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algn="l" eaLnBrk="1" hangingPunct="1"/>
                <a:r>
                  <a:rPr lang="en-US" sz="20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Vector space </a:t>
                </a:r>
                <a:r>
                  <a:rPr lang="en-US" sz="20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model </a:t>
                </a:r>
                <a:r>
                  <a:rPr lang="en-US" sz="2000" u="sng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(</a:t>
                </a:r>
                <a:r>
                  <a:rPr lang="en-US" sz="2000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VSM)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представление коллекции документов векторами из одного общего для всей коллекции векторного пространства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/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</a:t>
                </a:r>
              </a:p>
              <a:p>
                <a:pPr algn="l" eaLnBrk="1" hangingPunct="1"/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Документ в векторной модели рассматривается как неупорядоченное множество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термов (слов, биграмм и т.д.).</a:t>
                </a:r>
              </a:p>
              <a:p>
                <a:pPr algn="l" eaLnBrk="1" hangingPunct="1"/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Определяем вес (важность) терма в документе (можно </a:t>
                </a:r>
                <a:r>
                  <a:rPr lang="en-US" sz="2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tf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или </a:t>
                </a:r>
                <a:r>
                  <a:rPr lang="en-US" sz="2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tf-idf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 или булевский вес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). </a:t>
                </a:r>
                <a:endParaRPr lang="en-US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l" eaLnBrk="1" hangingPunct="1"/>
                <a:endParaRPr lang="ru-RU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0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= (</a:t>
                </a:r>
                <a:r>
                  <a:rPr lang="en-US" sz="20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1j</a:t>
                </a:r>
                <a:r>
                  <a:rPr 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sz="20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2j</a:t>
                </a:r>
                <a:r>
                  <a:rPr 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 </a:t>
                </a:r>
                <a:r>
                  <a:rPr lang="en-US" sz="20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nj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&gt;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i="1" baseline="-25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baseline="-25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принадлежит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ru-R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вектор в </a:t>
                </a:r>
                <a:r>
                  <a:rPr lang="en-US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VSM</a:t>
                </a:r>
              </a:p>
              <a:p>
                <a:pPr algn="l" eaLnBrk="1" hangingPunct="1"/>
                <a:r>
                  <a:rPr lang="ru-RU" sz="2000" i="1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i="1" baseline="-25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— векторное представление </a:t>
                </a:r>
                <a:r>
                  <a:rPr lang="ru-RU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документа, </a:t>
                </a:r>
                <a:endParaRPr lang="en-US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ru-RU" sz="2000" i="1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sz="2000" i="1" baseline="-25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— вес </a:t>
                </a:r>
                <a:r>
                  <a:rPr lang="ru-RU" sz="20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терма в </a:t>
                </a:r>
                <a:r>
                  <a:rPr lang="ru-RU" sz="20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 документе, </a:t>
                </a:r>
                <a:endParaRPr lang="en-US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ru-RU" sz="20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— общее количество различных термов во всех документах коллекции</a:t>
                </a:r>
                <a:endParaRPr lang="en-US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eaLnBrk="1" hangingPunct="1"/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Семантически близкие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термы 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будут отображаться на </a:t>
                </a:r>
                <a:r>
                  <a:rPr lang="ru-RU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близлежащие </a:t>
                </a:r>
                <a:r>
                  <a:rPr lang="ru-RU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ＭＳ Ｐゴシック"/>
                    <a:cs typeface="Times New Roman" panose="02020603050405020304" pitchFamily="18" charset="0"/>
                  </a:rPr>
                  <a:t>точки. </a:t>
                </a:r>
              </a:p>
              <a:p>
                <a:pPr algn="l" eaLnBrk="1" hangingPunct="1"/>
                <a:endParaRPr lang="en-US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ＭＳ Ｐゴシック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783" y="1599297"/>
                <a:ext cx="8266831" cy="4916581"/>
              </a:xfrm>
              <a:prstGeom prst="rect">
                <a:avLst/>
              </a:prstGeom>
              <a:blipFill rotWithShape="0">
                <a:blip r:embed="rId3"/>
                <a:stretch>
                  <a:fillRect l="-811" t="-1115" r="-4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9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75332" y="1262969"/>
            <a:ext cx="6598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articles from the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schizophrenia area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54" y="3718562"/>
            <a:ext cx="5620534" cy="261021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23" y="1734807"/>
            <a:ext cx="7659169" cy="161947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475332" y="3318452"/>
            <a:ext cx="6598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articles from the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44796" y="469132"/>
            <a:ext cx="7529239" cy="62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358"/>
            <a:ext cx="9144000" cy="520981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334817" y="628839"/>
            <a:ext cx="6598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texts from schizophrenia area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1272</Words>
  <Application>Microsoft Office PowerPoint</Application>
  <PresentationFormat>Экран (4:3)</PresentationFormat>
  <Paragraphs>193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Myriad Pro</vt:lpstr>
      <vt:lpstr>Times New Roman</vt:lpstr>
      <vt:lpstr>Office Theme</vt:lpstr>
      <vt:lpstr>Система анализа текстов научных публикаций на основе методов машинного обучения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Ksenia Voronaia</cp:lastModifiedBy>
  <cp:revision>122</cp:revision>
  <dcterms:created xsi:type="dcterms:W3CDTF">2010-09-30T07:07:58Z</dcterms:created>
  <dcterms:modified xsi:type="dcterms:W3CDTF">2017-03-16T02:14:27Z</dcterms:modified>
</cp:coreProperties>
</file>