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0" r:id="rId2"/>
    <p:sldId id="258" r:id="rId3"/>
    <p:sldId id="259" r:id="rId4"/>
    <p:sldId id="263" r:id="rId5"/>
    <p:sldId id="261" r:id="rId6"/>
    <p:sldId id="264" r:id="rId7"/>
    <p:sldId id="265" r:id="rId8"/>
    <p:sldId id="266" r:id="rId9"/>
    <p:sldId id="267" r:id="rId10"/>
    <p:sldId id="268" r:id="rId11"/>
    <p:sldId id="270"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91F632-D9F1-4A68-9B5A-5B092EE46F42}"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66116-6453-4083-8A86-E13E67D3BE02}" type="slidenum">
              <a:rPr lang="en-IN" smtClean="0"/>
              <a:t>‹#›</a:t>
            </a:fld>
            <a:endParaRPr lang="en-IN"/>
          </a:p>
        </p:txBody>
      </p:sp>
    </p:spTree>
    <p:extLst>
      <p:ext uri="{BB962C8B-B14F-4D97-AF65-F5344CB8AC3E}">
        <p14:creationId xmlns:p14="http://schemas.microsoft.com/office/powerpoint/2010/main" val="26919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1F632-D9F1-4A68-9B5A-5B092EE46F42}"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66116-6453-4083-8A86-E13E67D3BE02}" type="slidenum">
              <a:rPr lang="en-IN" smtClean="0"/>
              <a:t>‹#›</a:t>
            </a:fld>
            <a:endParaRPr lang="en-IN"/>
          </a:p>
        </p:txBody>
      </p:sp>
    </p:spTree>
    <p:extLst>
      <p:ext uri="{BB962C8B-B14F-4D97-AF65-F5344CB8AC3E}">
        <p14:creationId xmlns:p14="http://schemas.microsoft.com/office/powerpoint/2010/main" val="348798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1F632-D9F1-4A68-9B5A-5B092EE46F42}"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66116-6453-4083-8A86-E13E67D3BE0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8642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1F632-D9F1-4A68-9B5A-5B092EE46F42}"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66116-6453-4083-8A86-E13E67D3BE02}" type="slidenum">
              <a:rPr lang="en-IN" smtClean="0"/>
              <a:t>‹#›</a:t>
            </a:fld>
            <a:endParaRPr lang="en-IN"/>
          </a:p>
        </p:txBody>
      </p:sp>
    </p:spTree>
    <p:extLst>
      <p:ext uri="{BB962C8B-B14F-4D97-AF65-F5344CB8AC3E}">
        <p14:creationId xmlns:p14="http://schemas.microsoft.com/office/powerpoint/2010/main" val="1570283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1F632-D9F1-4A68-9B5A-5B092EE46F42}"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66116-6453-4083-8A86-E13E67D3BE0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1665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1F632-D9F1-4A68-9B5A-5B092EE46F42}"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66116-6453-4083-8A86-E13E67D3BE02}" type="slidenum">
              <a:rPr lang="en-IN" smtClean="0"/>
              <a:t>‹#›</a:t>
            </a:fld>
            <a:endParaRPr lang="en-IN"/>
          </a:p>
        </p:txBody>
      </p:sp>
    </p:spTree>
    <p:extLst>
      <p:ext uri="{BB962C8B-B14F-4D97-AF65-F5344CB8AC3E}">
        <p14:creationId xmlns:p14="http://schemas.microsoft.com/office/powerpoint/2010/main" val="2402244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1F632-D9F1-4A68-9B5A-5B092EE46F42}"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66116-6453-4083-8A86-E13E67D3BE02}" type="slidenum">
              <a:rPr lang="en-IN" smtClean="0"/>
              <a:t>‹#›</a:t>
            </a:fld>
            <a:endParaRPr lang="en-IN"/>
          </a:p>
        </p:txBody>
      </p:sp>
    </p:spTree>
    <p:extLst>
      <p:ext uri="{BB962C8B-B14F-4D97-AF65-F5344CB8AC3E}">
        <p14:creationId xmlns:p14="http://schemas.microsoft.com/office/powerpoint/2010/main" val="563902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1F632-D9F1-4A68-9B5A-5B092EE46F42}"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66116-6453-4083-8A86-E13E67D3BE02}" type="slidenum">
              <a:rPr lang="en-IN" smtClean="0"/>
              <a:t>‹#›</a:t>
            </a:fld>
            <a:endParaRPr lang="en-IN"/>
          </a:p>
        </p:txBody>
      </p:sp>
    </p:spTree>
    <p:extLst>
      <p:ext uri="{BB962C8B-B14F-4D97-AF65-F5344CB8AC3E}">
        <p14:creationId xmlns:p14="http://schemas.microsoft.com/office/powerpoint/2010/main" val="403331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1F632-D9F1-4A68-9B5A-5B092EE46F42}"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66116-6453-4083-8A86-E13E67D3BE02}" type="slidenum">
              <a:rPr lang="en-IN" smtClean="0"/>
              <a:t>‹#›</a:t>
            </a:fld>
            <a:endParaRPr lang="en-IN"/>
          </a:p>
        </p:txBody>
      </p:sp>
    </p:spTree>
    <p:extLst>
      <p:ext uri="{BB962C8B-B14F-4D97-AF65-F5344CB8AC3E}">
        <p14:creationId xmlns:p14="http://schemas.microsoft.com/office/powerpoint/2010/main" val="5033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91F632-D9F1-4A68-9B5A-5B092EE46F42}"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66116-6453-4083-8A86-E13E67D3BE02}" type="slidenum">
              <a:rPr lang="en-IN" smtClean="0"/>
              <a:t>‹#›</a:t>
            </a:fld>
            <a:endParaRPr lang="en-IN"/>
          </a:p>
        </p:txBody>
      </p:sp>
    </p:spTree>
    <p:extLst>
      <p:ext uri="{BB962C8B-B14F-4D97-AF65-F5344CB8AC3E}">
        <p14:creationId xmlns:p14="http://schemas.microsoft.com/office/powerpoint/2010/main" val="333598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91F632-D9F1-4A68-9B5A-5B092EE46F42}"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66116-6453-4083-8A86-E13E67D3BE02}" type="slidenum">
              <a:rPr lang="en-IN" smtClean="0"/>
              <a:t>‹#›</a:t>
            </a:fld>
            <a:endParaRPr lang="en-IN"/>
          </a:p>
        </p:txBody>
      </p:sp>
    </p:spTree>
    <p:extLst>
      <p:ext uri="{BB962C8B-B14F-4D97-AF65-F5344CB8AC3E}">
        <p14:creationId xmlns:p14="http://schemas.microsoft.com/office/powerpoint/2010/main" val="336579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91F632-D9F1-4A68-9B5A-5B092EE46F42}"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F66116-6453-4083-8A86-E13E67D3BE02}" type="slidenum">
              <a:rPr lang="en-IN" smtClean="0"/>
              <a:t>‹#›</a:t>
            </a:fld>
            <a:endParaRPr lang="en-IN"/>
          </a:p>
        </p:txBody>
      </p:sp>
    </p:spTree>
    <p:extLst>
      <p:ext uri="{BB962C8B-B14F-4D97-AF65-F5344CB8AC3E}">
        <p14:creationId xmlns:p14="http://schemas.microsoft.com/office/powerpoint/2010/main" val="2907371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91F632-D9F1-4A68-9B5A-5B092EE46F42}"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66116-6453-4083-8A86-E13E67D3BE02}" type="slidenum">
              <a:rPr lang="en-IN" smtClean="0"/>
              <a:t>‹#›</a:t>
            </a:fld>
            <a:endParaRPr lang="en-IN"/>
          </a:p>
        </p:txBody>
      </p:sp>
    </p:spTree>
    <p:extLst>
      <p:ext uri="{BB962C8B-B14F-4D97-AF65-F5344CB8AC3E}">
        <p14:creationId xmlns:p14="http://schemas.microsoft.com/office/powerpoint/2010/main" val="214138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1F632-D9F1-4A68-9B5A-5B092EE46F42}" type="datetimeFigureOut">
              <a:rPr lang="en-IN" smtClean="0"/>
              <a:t>27-03-2024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F66116-6453-4083-8A86-E13E67D3BE02}" type="slidenum">
              <a:rPr lang="en-IN" smtClean="0"/>
              <a:t>‹#›</a:t>
            </a:fld>
            <a:endParaRPr lang="en-IN"/>
          </a:p>
        </p:txBody>
      </p:sp>
    </p:spTree>
    <p:extLst>
      <p:ext uri="{BB962C8B-B14F-4D97-AF65-F5344CB8AC3E}">
        <p14:creationId xmlns:p14="http://schemas.microsoft.com/office/powerpoint/2010/main" val="400767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91F632-D9F1-4A68-9B5A-5B092EE46F42}"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66116-6453-4083-8A86-E13E67D3BE02}" type="slidenum">
              <a:rPr lang="en-IN" smtClean="0"/>
              <a:t>‹#›</a:t>
            </a:fld>
            <a:endParaRPr lang="en-IN"/>
          </a:p>
        </p:txBody>
      </p:sp>
    </p:spTree>
    <p:extLst>
      <p:ext uri="{BB962C8B-B14F-4D97-AF65-F5344CB8AC3E}">
        <p14:creationId xmlns:p14="http://schemas.microsoft.com/office/powerpoint/2010/main" val="209055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91F632-D9F1-4A68-9B5A-5B092EE46F42}"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66116-6453-4083-8A86-E13E67D3BE02}" type="slidenum">
              <a:rPr lang="en-IN" smtClean="0"/>
              <a:t>‹#›</a:t>
            </a:fld>
            <a:endParaRPr lang="en-IN"/>
          </a:p>
        </p:txBody>
      </p:sp>
    </p:spTree>
    <p:extLst>
      <p:ext uri="{BB962C8B-B14F-4D97-AF65-F5344CB8AC3E}">
        <p14:creationId xmlns:p14="http://schemas.microsoft.com/office/powerpoint/2010/main" val="824276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91F632-D9F1-4A68-9B5A-5B092EE46F42}" type="datetimeFigureOut">
              <a:rPr lang="en-IN" smtClean="0"/>
              <a:t>27-03-2024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F66116-6453-4083-8A86-E13E67D3BE02}" type="slidenum">
              <a:rPr lang="en-IN" smtClean="0"/>
              <a:t>‹#›</a:t>
            </a:fld>
            <a:endParaRPr lang="en-IN"/>
          </a:p>
        </p:txBody>
      </p:sp>
    </p:spTree>
    <p:extLst>
      <p:ext uri="{BB962C8B-B14F-4D97-AF65-F5344CB8AC3E}">
        <p14:creationId xmlns:p14="http://schemas.microsoft.com/office/powerpoint/2010/main" val="288411164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5277-72B7-3801-BD54-7679FED96C5D}"/>
              </a:ext>
            </a:extLst>
          </p:cNvPr>
          <p:cNvSpPr>
            <a:spLocks noGrp="1"/>
          </p:cNvSpPr>
          <p:nvPr>
            <p:ph type="title"/>
          </p:nvPr>
        </p:nvSpPr>
        <p:spPr>
          <a:xfrm>
            <a:off x="1451579" y="804519"/>
            <a:ext cx="9603275" cy="1516650"/>
          </a:xfrm>
        </p:spPr>
        <p:txBody>
          <a:bodyPr>
            <a:normAutofit fontScale="90000"/>
          </a:bodyPr>
          <a:lstStyle/>
          <a:p>
            <a:br>
              <a:rPr lang="en-IN" sz="36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36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Title: Marketing Insights for E-Commerce Company</a:t>
            </a:r>
            <a:br>
              <a:rPr lang="en-IN" dirty="0"/>
            </a:br>
            <a:endParaRPr lang="en-IN" dirty="0"/>
          </a:p>
        </p:txBody>
      </p:sp>
      <p:sp>
        <p:nvSpPr>
          <p:cNvPr id="3" name="Content Placeholder 2">
            <a:extLst>
              <a:ext uri="{FF2B5EF4-FFF2-40B4-BE49-F238E27FC236}">
                <a16:creationId xmlns:a16="http://schemas.microsoft.com/office/drawing/2014/main" id="{91890E60-01E9-08A9-8452-3AC372C030EE}"/>
              </a:ext>
            </a:extLst>
          </p:cNvPr>
          <p:cNvSpPr>
            <a:spLocks noGrp="1"/>
          </p:cNvSpPr>
          <p:nvPr>
            <p:ph idx="1"/>
          </p:nvPr>
        </p:nvSpPr>
        <p:spPr>
          <a:xfrm>
            <a:off x="1451579" y="2588455"/>
            <a:ext cx="9603275" cy="2877890"/>
          </a:xfrm>
        </p:spPr>
        <p:txBody>
          <a:bodyPr>
            <a:normAutofit/>
          </a:bodyPr>
          <a:lstStyle/>
          <a:p>
            <a:pPr algn="l"/>
            <a:r>
              <a:rPr lang="en-US" sz="2400" b="0" i="0" u="none" strike="noStrike" baseline="0" dirty="0">
                <a:latin typeface="Calibri" panose="020F0502020204030204" pitchFamily="34" charset="0"/>
              </a:rPr>
              <a:t>One of the leading E-Commerce Company would like to get marketing insights from the data to define marketing strategies going forward.</a:t>
            </a:r>
            <a:endParaRPr lang="en-IN" sz="2400" dirty="0"/>
          </a:p>
        </p:txBody>
      </p:sp>
    </p:spTree>
    <p:extLst>
      <p:ext uri="{BB962C8B-B14F-4D97-AF65-F5344CB8AC3E}">
        <p14:creationId xmlns:p14="http://schemas.microsoft.com/office/powerpoint/2010/main" val="412189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C53F-9344-9EF3-47AD-BDB045606D7A}"/>
              </a:ext>
            </a:extLst>
          </p:cNvPr>
          <p:cNvSpPr>
            <a:spLocks noGrp="1"/>
          </p:cNvSpPr>
          <p:nvPr>
            <p:ph type="title"/>
          </p:nvPr>
        </p:nvSpPr>
        <p:spPr>
          <a:xfrm>
            <a:off x="677334" y="0"/>
            <a:ext cx="8596668" cy="1083212"/>
          </a:xfrm>
        </p:spPr>
        <p:txBody>
          <a:bodyPr>
            <a:normAutofit/>
          </a:bodyPr>
          <a:lstStyle/>
          <a:p>
            <a:r>
              <a:rPr lang="en-US" sz="3200" b="1" i="0" u="none" strike="noStrike" baseline="0" dirty="0">
                <a:solidFill>
                  <a:srgbClr val="000000"/>
                </a:solidFill>
                <a:latin typeface="Georgia" panose="02040502050405020303" pitchFamily="18" charset="0"/>
              </a:rPr>
              <a:t>Invoice Value Distribution by Product Category </a:t>
            </a:r>
            <a:endParaRPr lang="en-IN" sz="3200" b="1" dirty="0"/>
          </a:p>
        </p:txBody>
      </p:sp>
      <p:pic>
        <p:nvPicPr>
          <p:cNvPr id="6" name="Content Placeholder 5">
            <a:extLst>
              <a:ext uri="{FF2B5EF4-FFF2-40B4-BE49-F238E27FC236}">
                <a16:creationId xmlns:a16="http://schemas.microsoft.com/office/drawing/2014/main" id="{EB7D99C0-72F3-82BC-1D56-AF3BAE863825}"/>
              </a:ext>
            </a:extLst>
          </p:cNvPr>
          <p:cNvPicPr>
            <a:picLocks noGrp="1" noChangeAspect="1"/>
          </p:cNvPicPr>
          <p:nvPr>
            <p:ph sz="half" idx="1"/>
          </p:nvPr>
        </p:nvPicPr>
        <p:blipFill>
          <a:blip r:embed="rId2"/>
          <a:stretch>
            <a:fillRect/>
          </a:stretch>
        </p:blipFill>
        <p:spPr>
          <a:xfrm>
            <a:off x="0" y="1209822"/>
            <a:ext cx="7033846" cy="5648178"/>
          </a:xfrm>
        </p:spPr>
      </p:pic>
      <p:sp>
        <p:nvSpPr>
          <p:cNvPr id="4" name="Content Placeholder 3">
            <a:extLst>
              <a:ext uri="{FF2B5EF4-FFF2-40B4-BE49-F238E27FC236}">
                <a16:creationId xmlns:a16="http://schemas.microsoft.com/office/drawing/2014/main" id="{F02906F6-E708-A6FE-B55F-760E0279AF4A}"/>
              </a:ext>
            </a:extLst>
          </p:cNvPr>
          <p:cNvSpPr>
            <a:spLocks noGrp="1"/>
          </p:cNvSpPr>
          <p:nvPr>
            <p:ph sz="half" idx="2"/>
          </p:nvPr>
        </p:nvSpPr>
        <p:spPr>
          <a:xfrm>
            <a:off x="7033846" y="1463040"/>
            <a:ext cx="5036234" cy="4887811"/>
          </a:xfrm>
        </p:spPr>
        <p:txBody>
          <a:bodyPr/>
          <a:lstStyle/>
          <a:p>
            <a:r>
              <a:rPr lang="en-IN" sz="2400" b="1" i="0" u="none" strike="noStrike" baseline="0" dirty="0">
                <a:solidFill>
                  <a:srgbClr val="000000"/>
                </a:solidFill>
                <a:latin typeface="Georgia" panose="02040502050405020303" pitchFamily="18" charset="0"/>
              </a:rPr>
              <a:t>Inference</a:t>
            </a:r>
            <a:r>
              <a:rPr lang="en-IN" sz="1800" b="0" i="0" u="none" strike="noStrike" baseline="0" dirty="0">
                <a:solidFill>
                  <a:srgbClr val="000000"/>
                </a:solidFill>
                <a:latin typeface="Georgia" panose="02040502050405020303" pitchFamily="18" charset="0"/>
              </a:rPr>
              <a:t>: </a:t>
            </a:r>
          </a:p>
          <a:p>
            <a:r>
              <a:rPr lang="en-US" sz="2400" b="0" i="0" u="none" strike="noStrike" baseline="0" dirty="0">
                <a:solidFill>
                  <a:srgbClr val="000000"/>
                </a:solidFill>
                <a:latin typeface="Georgia" panose="02040502050405020303" pitchFamily="18" charset="0"/>
              </a:rPr>
              <a:t>• "Nest-USA" products dominate total invoice value, indicating high sales or premium pricing. </a:t>
            </a:r>
          </a:p>
          <a:p>
            <a:endParaRPr lang="en-IN" sz="2400" b="0" i="0" u="none" strike="noStrike" baseline="0" dirty="0">
              <a:latin typeface="Georgia" panose="02040502050405020303" pitchFamily="18" charset="0"/>
            </a:endParaRPr>
          </a:p>
          <a:p>
            <a:r>
              <a:rPr lang="en-US" sz="2400" b="0" i="0" u="none" strike="noStrike" baseline="0" dirty="0">
                <a:latin typeface="Georgia" panose="02040502050405020303" pitchFamily="18" charset="0"/>
              </a:rPr>
              <a:t>• "Apparel" and "Nest" categories also contribute significantly </a:t>
            </a:r>
            <a:endParaRPr lang="en-IN" sz="2400" dirty="0"/>
          </a:p>
        </p:txBody>
      </p:sp>
    </p:spTree>
    <p:extLst>
      <p:ext uri="{BB962C8B-B14F-4D97-AF65-F5344CB8AC3E}">
        <p14:creationId xmlns:p14="http://schemas.microsoft.com/office/powerpoint/2010/main" val="265221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729FB2-CE6B-E19F-408B-0D81F7E07BF5}"/>
              </a:ext>
            </a:extLst>
          </p:cNvPr>
          <p:cNvSpPr txBox="1"/>
          <p:nvPr/>
        </p:nvSpPr>
        <p:spPr>
          <a:xfrm>
            <a:off x="0" y="0"/>
            <a:ext cx="9158067" cy="1077218"/>
          </a:xfrm>
          <a:prstGeom prst="rect">
            <a:avLst/>
          </a:prstGeom>
          <a:noFill/>
        </p:spPr>
        <p:txBody>
          <a:bodyPr wrap="square">
            <a:spAutoFit/>
          </a:bodyPr>
          <a:lstStyle/>
          <a:p>
            <a:r>
              <a:rPr lang="en-IN" sz="3200" b="1" i="0" u="none" strike="noStrike" baseline="0" dirty="0">
                <a:solidFill>
                  <a:srgbClr val="000000"/>
                </a:solidFill>
                <a:latin typeface="Georgia" panose="02040502050405020303" pitchFamily="18" charset="0"/>
              </a:rPr>
              <a:t>Association Analysis: Nest Product Relationships </a:t>
            </a:r>
            <a:endParaRPr lang="en-IN" sz="3200" b="1" dirty="0"/>
          </a:p>
        </p:txBody>
      </p:sp>
      <p:pic>
        <p:nvPicPr>
          <p:cNvPr id="5" name="Picture 4">
            <a:extLst>
              <a:ext uri="{FF2B5EF4-FFF2-40B4-BE49-F238E27FC236}">
                <a16:creationId xmlns:a16="http://schemas.microsoft.com/office/drawing/2014/main" id="{1DA5437A-77C4-DD8E-E3FF-BDDD0374DFA5}"/>
              </a:ext>
            </a:extLst>
          </p:cNvPr>
          <p:cNvPicPr>
            <a:picLocks noChangeAspect="1"/>
          </p:cNvPicPr>
          <p:nvPr/>
        </p:nvPicPr>
        <p:blipFill>
          <a:blip r:embed="rId2"/>
          <a:stretch>
            <a:fillRect/>
          </a:stretch>
        </p:blipFill>
        <p:spPr>
          <a:xfrm>
            <a:off x="0" y="1077218"/>
            <a:ext cx="12037254" cy="3551053"/>
          </a:xfrm>
          <a:prstGeom prst="rect">
            <a:avLst/>
          </a:prstGeom>
        </p:spPr>
      </p:pic>
      <p:sp>
        <p:nvSpPr>
          <p:cNvPr id="7" name="TextBox 6">
            <a:extLst>
              <a:ext uri="{FF2B5EF4-FFF2-40B4-BE49-F238E27FC236}">
                <a16:creationId xmlns:a16="http://schemas.microsoft.com/office/drawing/2014/main" id="{32440958-E5E0-A011-4524-E338F5F1AD93}"/>
              </a:ext>
            </a:extLst>
          </p:cNvPr>
          <p:cNvSpPr txBox="1"/>
          <p:nvPr/>
        </p:nvSpPr>
        <p:spPr>
          <a:xfrm>
            <a:off x="464234" y="4628271"/>
            <a:ext cx="11727765" cy="1938992"/>
          </a:xfrm>
          <a:prstGeom prst="rect">
            <a:avLst/>
          </a:prstGeom>
          <a:noFill/>
        </p:spPr>
        <p:txBody>
          <a:bodyPr wrap="square">
            <a:spAutoFit/>
          </a:bodyPr>
          <a:lstStyle/>
          <a:p>
            <a:r>
              <a:rPr lang="en-IN" sz="2400" b="1" i="0" u="none" strike="noStrike" baseline="0" dirty="0">
                <a:solidFill>
                  <a:srgbClr val="000000"/>
                </a:solidFill>
                <a:latin typeface="Georgia" panose="02040502050405020303" pitchFamily="18" charset="0"/>
              </a:rPr>
              <a:t>Inference: </a:t>
            </a:r>
          </a:p>
          <a:p>
            <a:r>
              <a:rPr lang="en-US" sz="2400" b="0" i="0" u="none" strike="noStrike" baseline="0" dirty="0">
                <a:solidFill>
                  <a:srgbClr val="000000"/>
                </a:solidFill>
                <a:latin typeface="Georgia" panose="02040502050405020303" pitchFamily="18" charset="0"/>
              </a:rPr>
              <a:t>• Analysis reveals associations between different Nest products. </a:t>
            </a:r>
          </a:p>
          <a:p>
            <a:r>
              <a:rPr lang="en-US" sz="2400" b="0" i="0" u="none" strike="noStrike" baseline="0" dirty="0">
                <a:solidFill>
                  <a:srgbClr val="000000"/>
                </a:solidFill>
                <a:latin typeface="Georgia" panose="02040502050405020303" pitchFamily="18" charset="0"/>
              </a:rPr>
              <a:t>• For instance, there's a significant association between Nest Cam Outdoor and Nest Cam Indoor, with a confidence of 23.08% and a lift of 1.39. </a:t>
            </a:r>
          </a:p>
          <a:p>
            <a:r>
              <a:rPr lang="en-US" sz="2400" b="0" i="0" u="none" strike="noStrike" baseline="0" dirty="0">
                <a:solidFill>
                  <a:srgbClr val="000000"/>
                </a:solidFill>
                <a:latin typeface="Georgia" panose="02040502050405020303" pitchFamily="18" charset="0"/>
              </a:rPr>
              <a:t>• These findings can guide cross-selling strategies and product bundling initiatives </a:t>
            </a:r>
            <a:endParaRPr lang="en-IN" sz="2400" dirty="0"/>
          </a:p>
        </p:txBody>
      </p:sp>
    </p:spTree>
    <p:extLst>
      <p:ext uri="{BB962C8B-B14F-4D97-AF65-F5344CB8AC3E}">
        <p14:creationId xmlns:p14="http://schemas.microsoft.com/office/powerpoint/2010/main" val="344856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9A68-A473-2B99-F764-55CB49D64C88}"/>
              </a:ext>
            </a:extLst>
          </p:cNvPr>
          <p:cNvSpPr>
            <a:spLocks noGrp="1"/>
          </p:cNvSpPr>
          <p:nvPr>
            <p:ph type="ctrTitle"/>
          </p:nvPr>
        </p:nvSpPr>
        <p:spPr>
          <a:xfrm>
            <a:off x="1507067" y="0"/>
            <a:ext cx="5245425" cy="1871003"/>
          </a:xfrm>
        </p:spPr>
        <p:txBody>
          <a:bodyPr/>
          <a:lstStyle/>
          <a:p>
            <a:r>
              <a:rPr kumimoji="0" lang="en-US" altLang="en-US" sz="3200" b="1" i="0" u="none" strike="noStrike" cap="none" normalizeH="0" baseline="0" dirty="0">
                <a:ln>
                  <a:noFill/>
                </a:ln>
                <a:solidFill>
                  <a:schemeClr val="tx1"/>
                </a:solidFill>
                <a:effectLst/>
                <a:latin typeface="Arial" panose="020B0604020202020204" pitchFamily="34" charset="0"/>
              </a:rPr>
              <a:t>Conclusion</a:t>
            </a:r>
            <a:br>
              <a:rPr kumimoji="0" lang="en-US" altLang="en-US" sz="5400" b="0" i="0" u="none" strike="noStrike" cap="none" normalizeH="0" baseline="0" dirty="0">
                <a:ln>
                  <a:noFill/>
                </a:ln>
                <a:solidFill>
                  <a:schemeClr val="tx1"/>
                </a:solidFill>
                <a:effectLst/>
                <a:latin typeface="Arial" panose="020B0604020202020204" pitchFamily="34" charset="0"/>
              </a:rPr>
            </a:br>
            <a:endParaRPr lang="en-IN" dirty="0"/>
          </a:p>
        </p:txBody>
      </p:sp>
      <p:sp>
        <p:nvSpPr>
          <p:cNvPr id="3" name="Subtitle 2">
            <a:extLst>
              <a:ext uri="{FF2B5EF4-FFF2-40B4-BE49-F238E27FC236}">
                <a16:creationId xmlns:a16="http://schemas.microsoft.com/office/drawing/2014/main" id="{EDB52281-1CDA-B661-85BA-B2FDC8B25438}"/>
              </a:ext>
            </a:extLst>
          </p:cNvPr>
          <p:cNvSpPr>
            <a:spLocks noGrp="1"/>
          </p:cNvSpPr>
          <p:nvPr>
            <p:ph type="subTitle" idx="1"/>
          </p:nvPr>
        </p:nvSpPr>
        <p:spPr>
          <a:xfrm>
            <a:off x="0" y="1871003"/>
            <a:ext cx="6358597" cy="2138289"/>
          </a:xfrm>
        </p:spPr>
        <p:txBody>
          <a:bodyPr/>
          <a:lstStyle/>
          <a:p>
            <a:r>
              <a:rPr lang="en-US" dirty="0"/>
              <a:t>.</a:t>
            </a:r>
            <a:endParaRPr lang="en-IN" dirty="0"/>
          </a:p>
        </p:txBody>
      </p:sp>
      <p:sp>
        <p:nvSpPr>
          <p:cNvPr id="9" name="TextBox 8">
            <a:extLst>
              <a:ext uri="{FF2B5EF4-FFF2-40B4-BE49-F238E27FC236}">
                <a16:creationId xmlns:a16="http://schemas.microsoft.com/office/drawing/2014/main" id="{C455BBE8-4A66-3C5B-2201-C4D87B49CD23}"/>
              </a:ext>
            </a:extLst>
          </p:cNvPr>
          <p:cNvSpPr txBox="1"/>
          <p:nvPr/>
        </p:nvSpPr>
        <p:spPr>
          <a:xfrm>
            <a:off x="450166" y="1828800"/>
            <a:ext cx="8961120" cy="830997"/>
          </a:xfrm>
          <a:prstGeom prst="rect">
            <a:avLst/>
          </a:prstGeom>
          <a:noFill/>
        </p:spPr>
        <p:txBody>
          <a:bodyPr wrap="square">
            <a:spAutoFit/>
          </a:bodyPr>
          <a:lstStyle/>
          <a:p>
            <a:r>
              <a:rPr lang="en-IN" sz="2400" b="1" dirty="0"/>
              <a:t>Key Insights</a:t>
            </a:r>
            <a:r>
              <a:rPr lang="en-IN" dirty="0"/>
              <a:t>: </a:t>
            </a:r>
            <a:r>
              <a:rPr lang="en-IN" sz="2400" dirty="0"/>
              <a:t>We have uncovered valuable insights into customer behaviour, sales trends, and profitability metrics</a:t>
            </a:r>
          </a:p>
        </p:txBody>
      </p:sp>
      <p:sp>
        <p:nvSpPr>
          <p:cNvPr id="11" name="TextBox 10">
            <a:extLst>
              <a:ext uri="{FF2B5EF4-FFF2-40B4-BE49-F238E27FC236}">
                <a16:creationId xmlns:a16="http://schemas.microsoft.com/office/drawing/2014/main" id="{9889FED9-D65D-27B4-8FEA-6FFF9F5E43C9}"/>
              </a:ext>
            </a:extLst>
          </p:cNvPr>
          <p:cNvSpPr txBox="1"/>
          <p:nvPr/>
        </p:nvSpPr>
        <p:spPr>
          <a:xfrm>
            <a:off x="450165" y="2780827"/>
            <a:ext cx="9144001" cy="1569660"/>
          </a:xfrm>
          <a:prstGeom prst="rect">
            <a:avLst/>
          </a:prstGeom>
          <a:noFill/>
        </p:spPr>
        <p:txBody>
          <a:bodyPr wrap="square">
            <a:spAutoFit/>
          </a:bodyPr>
          <a:lstStyle/>
          <a:p>
            <a:r>
              <a:rPr lang="en-IN" sz="2400" b="1" dirty="0"/>
              <a:t>Actionable Strategies: </a:t>
            </a:r>
            <a:r>
              <a:rPr lang="en-IN" sz="2400" dirty="0"/>
              <a:t>The analysis provides a foundation for implementing targeted marketing strategies, improving customer segmentation, and optimizing pricing and discounting strategies</a:t>
            </a:r>
            <a:r>
              <a:rPr lang="en-IN" dirty="0"/>
              <a:t>.</a:t>
            </a:r>
          </a:p>
        </p:txBody>
      </p:sp>
    </p:spTree>
    <p:extLst>
      <p:ext uri="{BB962C8B-B14F-4D97-AF65-F5344CB8AC3E}">
        <p14:creationId xmlns:p14="http://schemas.microsoft.com/office/powerpoint/2010/main" val="2260148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AFBD8B-0BD4-9CF5-E088-6A9F21F18335}"/>
              </a:ext>
            </a:extLst>
          </p:cNvPr>
          <p:cNvSpPr txBox="1"/>
          <p:nvPr/>
        </p:nvSpPr>
        <p:spPr>
          <a:xfrm>
            <a:off x="2785404" y="1467786"/>
            <a:ext cx="6105378" cy="3877985"/>
          </a:xfrm>
          <a:prstGeom prst="rect">
            <a:avLst/>
          </a:prstGeom>
          <a:noFill/>
        </p:spPr>
        <p:txBody>
          <a:bodyPr wrap="square">
            <a:spAutoFit/>
          </a:bodyPr>
          <a:lstStyle/>
          <a:p>
            <a:endParaRPr lang="en-IN" dirty="0">
              <a:latin typeface="Lucida Handwriting" panose="03010101010101010101" pitchFamily="66" charset="0"/>
            </a:endParaRPr>
          </a:p>
          <a:p>
            <a:endParaRPr lang="en-IN" dirty="0">
              <a:latin typeface="Lucida Handwriting" panose="03010101010101010101" pitchFamily="66" charset="0"/>
            </a:endParaRPr>
          </a:p>
          <a:p>
            <a:endParaRPr lang="en-IN" dirty="0">
              <a:latin typeface="Lucida Handwriting" panose="03010101010101010101" pitchFamily="66" charset="0"/>
            </a:endParaRPr>
          </a:p>
          <a:p>
            <a:r>
              <a:rPr lang="en-IN" sz="9600" b="1" dirty="0">
                <a:latin typeface="Lucida Handwriting" panose="03010101010101010101" pitchFamily="66" charset="0"/>
              </a:rPr>
              <a:t>Thank You</a:t>
            </a:r>
          </a:p>
        </p:txBody>
      </p:sp>
    </p:spTree>
    <p:extLst>
      <p:ext uri="{BB962C8B-B14F-4D97-AF65-F5344CB8AC3E}">
        <p14:creationId xmlns:p14="http://schemas.microsoft.com/office/powerpoint/2010/main" val="102062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8D82-01F5-FE58-B026-27641D3D6CF6}"/>
              </a:ext>
            </a:extLst>
          </p:cNvPr>
          <p:cNvSpPr>
            <a:spLocks noGrp="1"/>
          </p:cNvSpPr>
          <p:nvPr>
            <p:ph type="title"/>
          </p:nvPr>
        </p:nvSpPr>
        <p:spPr>
          <a:xfrm>
            <a:off x="731521" y="804519"/>
            <a:ext cx="10323334" cy="1049235"/>
          </a:xfrm>
        </p:spPr>
        <p:txBody>
          <a:bodyPr>
            <a:normAutofit fontScale="90000"/>
          </a:bodyPr>
          <a:lstStyle/>
          <a:p>
            <a:pPr marL="0" marR="0">
              <a:lnSpc>
                <a:spcPct val="107000"/>
              </a:lnSpc>
              <a:spcBef>
                <a:spcPts val="1200"/>
              </a:spcBef>
              <a:spcAft>
                <a:spcPts val="0"/>
              </a:spcAft>
            </a:pPr>
            <a:r>
              <a:rPr lang="en-IN" b="1" kern="0" dirty="0">
                <a:solidFill>
                  <a:srgbClr val="0D0D0D"/>
                </a:solidFill>
                <a:latin typeface="Segoe UI" panose="020B0502040204020203" pitchFamily="34" charset="0"/>
                <a:ea typeface="Times New Roman" panose="02020603050405020304" pitchFamily="18" charset="0"/>
                <a:cs typeface="Times New Roman" panose="02020603050405020304" pitchFamily="18" charset="0"/>
              </a:rPr>
              <a:t>                              </a:t>
            </a:r>
            <a:r>
              <a:rPr lang="en-IN"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Introduction</a:t>
            </a:r>
            <a:b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1D1E948-8789-9782-B1F7-B75773F4AB4C}"/>
              </a:ext>
            </a:extLst>
          </p:cNvPr>
          <p:cNvSpPr>
            <a:spLocks noGrp="1"/>
          </p:cNvSpPr>
          <p:nvPr>
            <p:ph idx="1"/>
          </p:nvPr>
        </p:nvSpPr>
        <p:spPr>
          <a:xfrm>
            <a:off x="731520" y="2015732"/>
            <a:ext cx="10592971" cy="3450613"/>
          </a:xfrm>
        </p:spPr>
        <p:txBody>
          <a:bodyPr/>
          <a:lstStyle/>
          <a:p>
            <a:pPr algn="l"/>
            <a:r>
              <a:rPr lang="en-US" b="1" i="0" dirty="0">
                <a:solidFill>
                  <a:srgbClr val="323232"/>
                </a:solidFill>
                <a:effectLst/>
                <a:latin typeface="Arial" panose="020B0604020202020204" pitchFamily="34" charset="0"/>
              </a:rPr>
              <a:t>What is e-commerce?</a:t>
            </a:r>
          </a:p>
          <a:p>
            <a:pPr algn="l"/>
            <a:r>
              <a:rPr lang="en-US" i="0" dirty="0">
                <a:solidFill>
                  <a:srgbClr val="323232"/>
                </a:solidFill>
                <a:effectLst/>
                <a:latin typeface="Arial" panose="020B0604020202020204" pitchFamily="34" charset="0"/>
              </a:rPr>
              <a:t>E-commerce (electronic commerce) is the buying and selling of goods and services, or the transmitting of funds or data, over an electronic network, primarily the internet. These e-commerce transactions typically fall within four types: business-to-business (B2B), business-to-consumer (B2C), consumer-to-consumer or consumer-to-business.</a:t>
            </a:r>
          </a:p>
          <a:p>
            <a:pPr algn="l"/>
            <a:r>
              <a:rPr lang="en-IN" sz="20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Available Data</a:t>
            </a:r>
            <a:r>
              <a:rPr lang="en-US" sz="2000" b="1" kern="0" dirty="0">
                <a:solidFill>
                  <a:srgbClr val="323232"/>
                </a:solidFill>
                <a:latin typeface="Arial" panose="020B0604020202020204" pitchFamily="34" charset="0"/>
                <a:ea typeface="Times New Roman" panose="02020603050405020304" pitchFamily="18" charset="0"/>
                <a:cs typeface="Times New Roman" panose="02020603050405020304" pitchFamily="18" charset="0"/>
              </a:rPr>
              <a:t>: </a:t>
            </a:r>
            <a:r>
              <a:rPr lang="en-US" sz="2000" kern="0" dirty="0">
                <a:solidFill>
                  <a:srgbClr val="323232"/>
                </a:solidFill>
                <a:latin typeface="Calibri" panose="020F0502020204030204" pitchFamily="34" charset="0"/>
                <a:ea typeface="Times New Roman" panose="02020603050405020304" pitchFamily="18" charset="0"/>
                <a:cs typeface="Times New Roman" panose="02020603050405020304" pitchFamily="18" charset="0"/>
              </a:rPr>
              <a:t>D</a:t>
            </a:r>
            <a:r>
              <a:rPr lang="en-US" b="0" i="0" u="none" strike="noStrike" baseline="0" dirty="0">
                <a:latin typeface="Calibri" panose="020F0502020204030204" pitchFamily="34" charset="0"/>
              </a:rPr>
              <a:t>ata has been provided for the period of 1st Jan 2019 to 31st Dec 2019</a:t>
            </a:r>
            <a:r>
              <a:rPr lang="en-US" sz="1800" b="0" i="0" u="none" strike="noStrike" baseline="0" dirty="0">
                <a:latin typeface="Calibri" panose="020F0502020204030204" pitchFamily="34" charset="0"/>
              </a:rPr>
              <a:t>.</a:t>
            </a:r>
            <a:endParaRPr lang="en-IN" dirty="0"/>
          </a:p>
        </p:txBody>
      </p:sp>
    </p:spTree>
    <p:extLst>
      <p:ext uri="{BB962C8B-B14F-4D97-AF65-F5344CB8AC3E}">
        <p14:creationId xmlns:p14="http://schemas.microsoft.com/office/powerpoint/2010/main" val="345858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D9AC-138C-48FD-7818-15DFA3828CA4}"/>
              </a:ext>
            </a:extLst>
          </p:cNvPr>
          <p:cNvSpPr>
            <a:spLocks noGrp="1"/>
          </p:cNvSpPr>
          <p:nvPr>
            <p:ph type="title"/>
          </p:nvPr>
        </p:nvSpPr>
        <p:spPr>
          <a:xfrm>
            <a:off x="323557" y="609600"/>
            <a:ext cx="10030265" cy="1320800"/>
          </a:xfrm>
        </p:spPr>
        <p:txBody>
          <a:bodyPr>
            <a:normAutofit fontScale="90000"/>
          </a:bodyPr>
          <a:lstStyle/>
          <a:p>
            <a:pPr marL="0" marR="0">
              <a:lnSpc>
                <a:spcPct val="107000"/>
              </a:lnSpc>
              <a:spcBef>
                <a:spcPts val="1200"/>
              </a:spcBef>
              <a:spcAft>
                <a:spcPts val="0"/>
              </a:spcAft>
            </a:pPr>
            <a:r>
              <a:rPr lang="en-IN"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Data Analysis</a:t>
            </a:r>
            <a:b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18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2DDC8D2-147F-372D-67D8-142ED97F4A00}"/>
              </a:ext>
            </a:extLst>
          </p:cNvPr>
          <p:cNvSpPr>
            <a:spLocks noGrp="1"/>
          </p:cNvSpPr>
          <p:nvPr>
            <p:ph idx="1"/>
          </p:nvPr>
        </p:nvSpPr>
        <p:spPr>
          <a:xfrm>
            <a:off x="677334" y="2160589"/>
            <a:ext cx="9676488" cy="3880773"/>
          </a:xfrm>
        </p:spPr>
        <p:txBody>
          <a:bodyPr/>
          <a:lstStyle/>
          <a:p>
            <a:r>
              <a:rPr lang="en-IN" sz="1800" b="1"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Invoice Amount Calculation:</a:t>
            </a:r>
          </a:p>
          <a:p>
            <a:r>
              <a:rPr lang="en-US" sz="1800" b="1"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InvoiceValue</a:t>
            </a:r>
            <a:r>
              <a:rPr lang="en-US" sz="18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US" sz="1800"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Quantity×Avg_price</a:t>
            </a:r>
            <a:r>
              <a:rPr lang="en-US" sz="18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)×(1−Discount_pct)×(1+GST))+</a:t>
            </a:r>
            <a:r>
              <a:rPr lang="en-US" sz="1800" kern="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Delivery_Charges</a:t>
            </a:r>
            <a:br>
              <a:rPr lang="en-US" sz="18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1800"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Importance of Invoice Value</a:t>
            </a:r>
          </a:p>
          <a:p>
            <a:endParaRPr lang="en-US" sz="1800" b="1"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Financial Performance: </a:t>
            </a:r>
            <a:r>
              <a:rPr lang="en-US" sz="18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Invoice value provides a clear representation of the revenue generated from sales transactions.</a:t>
            </a:r>
          </a:p>
          <a:p>
            <a:r>
              <a:rPr lang="en-US" sz="1800" b="1"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Profitability Analysis: </a:t>
            </a:r>
            <a:r>
              <a:rPr lang="en-US" sz="1800" kern="1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It helps in assessing profit margins by considering factors like discounts, taxes, and delivery charges</a:t>
            </a:r>
            <a:r>
              <a:rPr lang="en-US" sz="1800"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p>
          <a:p>
            <a:endPar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778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8168-794E-495B-B2AB-906789713C77}"/>
              </a:ext>
            </a:extLst>
          </p:cNvPr>
          <p:cNvSpPr>
            <a:spLocks noGrp="1"/>
          </p:cNvSpPr>
          <p:nvPr>
            <p:ph type="title"/>
          </p:nvPr>
        </p:nvSpPr>
        <p:spPr>
          <a:xfrm>
            <a:off x="1899138" y="3080825"/>
            <a:ext cx="7374864" cy="1280159"/>
          </a:xfrm>
        </p:spPr>
        <p:txBody>
          <a:bodyPr/>
          <a:lstStyle/>
          <a:p>
            <a:r>
              <a:rPr lang="en-IN" sz="3600" b="1" kern="0" dirty="0">
                <a:solidFill>
                  <a:srgbClr val="0D0D0D"/>
                </a:solidFill>
                <a:effectLst/>
                <a:latin typeface="Segoe UI" panose="020B0502040204020203" pitchFamily="34" charset="0"/>
                <a:ea typeface="Times New Roman" panose="02020603050405020304" pitchFamily="18" charset="0"/>
              </a:rPr>
              <a:t>Detailed Exploratory Analysis</a:t>
            </a:r>
            <a:endParaRPr lang="en-IN" dirty="0"/>
          </a:p>
        </p:txBody>
      </p:sp>
    </p:spTree>
    <p:extLst>
      <p:ext uri="{BB962C8B-B14F-4D97-AF65-F5344CB8AC3E}">
        <p14:creationId xmlns:p14="http://schemas.microsoft.com/office/powerpoint/2010/main" val="1441386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3ED9-E086-2386-3238-D9A0D0F33926}"/>
              </a:ext>
            </a:extLst>
          </p:cNvPr>
          <p:cNvSpPr>
            <a:spLocks noGrp="1"/>
          </p:cNvSpPr>
          <p:nvPr>
            <p:ph type="title"/>
          </p:nvPr>
        </p:nvSpPr>
        <p:spPr/>
        <p:txBody>
          <a:bodyPr>
            <a:normAutofit/>
          </a:bodyPr>
          <a:lstStyle/>
          <a:p>
            <a:r>
              <a:rPr lang="en-IN" sz="3200" b="1" kern="0" dirty="0">
                <a:solidFill>
                  <a:srgbClr val="0D0D0D"/>
                </a:solidFill>
                <a:effectLst/>
                <a:latin typeface="Segoe UI" panose="020B0502040204020203" pitchFamily="34" charset="0"/>
                <a:ea typeface="Times New Roman" panose="02020603050405020304" pitchFamily="18" charset="0"/>
              </a:rPr>
              <a:t>CUSTOMERS ACQUIRED EVERY MONTH</a:t>
            </a:r>
            <a:endParaRPr lang="en-IN" sz="3200" dirty="0"/>
          </a:p>
        </p:txBody>
      </p:sp>
      <p:pic>
        <p:nvPicPr>
          <p:cNvPr id="6" name="Content Placeholder 5">
            <a:extLst>
              <a:ext uri="{FF2B5EF4-FFF2-40B4-BE49-F238E27FC236}">
                <a16:creationId xmlns:a16="http://schemas.microsoft.com/office/drawing/2014/main" id="{FAD5EC44-9FCF-82BC-D9F9-60C1782EEFAF}"/>
              </a:ext>
            </a:extLst>
          </p:cNvPr>
          <p:cNvPicPr>
            <a:picLocks noGrp="1" noChangeAspect="1"/>
          </p:cNvPicPr>
          <p:nvPr>
            <p:ph sz="half" idx="1"/>
          </p:nvPr>
        </p:nvPicPr>
        <p:blipFill>
          <a:blip r:embed="rId2"/>
          <a:stretch>
            <a:fillRect/>
          </a:stretch>
        </p:blipFill>
        <p:spPr>
          <a:xfrm>
            <a:off x="225084" y="1930399"/>
            <a:ext cx="5275384" cy="4526671"/>
          </a:xfrm>
        </p:spPr>
      </p:pic>
      <p:sp>
        <p:nvSpPr>
          <p:cNvPr id="4" name="Content Placeholder 3">
            <a:extLst>
              <a:ext uri="{FF2B5EF4-FFF2-40B4-BE49-F238E27FC236}">
                <a16:creationId xmlns:a16="http://schemas.microsoft.com/office/drawing/2014/main" id="{F7104C92-9E23-5B91-470E-B1571D1838B6}"/>
              </a:ext>
            </a:extLst>
          </p:cNvPr>
          <p:cNvSpPr>
            <a:spLocks noGrp="1"/>
          </p:cNvSpPr>
          <p:nvPr>
            <p:ph sz="half" idx="2"/>
          </p:nvPr>
        </p:nvSpPr>
        <p:spPr>
          <a:xfrm>
            <a:off x="5641144" y="2160589"/>
            <a:ext cx="5964702" cy="3880773"/>
          </a:xfrm>
        </p:spPr>
        <p:txBody>
          <a:bodyPr/>
          <a:lstStyle/>
          <a:p>
            <a:r>
              <a:rPr lang="en-US" sz="2800" b="1" dirty="0"/>
              <a:t>INFERENCE:</a:t>
            </a:r>
          </a:p>
          <a:p>
            <a:r>
              <a:rPr lang="en-US" sz="2400" b="0" i="0" u="none" strike="noStrike" baseline="0" dirty="0">
                <a:solidFill>
                  <a:srgbClr val="000000"/>
                </a:solidFill>
                <a:latin typeface="Georgia" panose="02040502050405020303" pitchFamily="18" charset="0"/>
              </a:rPr>
              <a:t>There appears to be fluctuation in the number of customers acquired from month to month. For instance, January, March, April, June, August, and December show relatively higher numbers compared to other months, suggesting potential seasonal patterns in customer acquisition </a:t>
            </a:r>
            <a:endParaRPr lang="en-IN" sz="2400" dirty="0"/>
          </a:p>
        </p:txBody>
      </p:sp>
    </p:spTree>
    <p:extLst>
      <p:ext uri="{BB962C8B-B14F-4D97-AF65-F5344CB8AC3E}">
        <p14:creationId xmlns:p14="http://schemas.microsoft.com/office/powerpoint/2010/main" val="213447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3ED9-E086-2386-3238-D9A0D0F33926}"/>
              </a:ext>
            </a:extLst>
          </p:cNvPr>
          <p:cNvSpPr>
            <a:spLocks noGrp="1"/>
          </p:cNvSpPr>
          <p:nvPr>
            <p:ph type="title"/>
          </p:nvPr>
        </p:nvSpPr>
        <p:spPr>
          <a:xfrm>
            <a:off x="677334" y="609600"/>
            <a:ext cx="8596668" cy="1092590"/>
          </a:xfrm>
        </p:spPr>
        <p:txBody>
          <a:bodyPr>
            <a:normAutofit/>
          </a:bodyPr>
          <a:lstStyle/>
          <a:p>
            <a:r>
              <a:rPr lang="en-US" sz="3200" b="1" i="0" u="none" strike="noStrike" baseline="0" dirty="0">
                <a:solidFill>
                  <a:srgbClr val="000000"/>
                </a:solidFill>
                <a:latin typeface="Georgia" panose="02040502050405020303" pitchFamily="18" charset="0"/>
              </a:rPr>
              <a:t>Retention of customers on month on month basis </a:t>
            </a:r>
            <a:endParaRPr lang="en-IN" sz="3200" b="1" dirty="0"/>
          </a:p>
        </p:txBody>
      </p:sp>
      <p:sp>
        <p:nvSpPr>
          <p:cNvPr id="4" name="Content Placeholder 3">
            <a:extLst>
              <a:ext uri="{FF2B5EF4-FFF2-40B4-BE49-F238E27FC236}">
                <a16:creationId xmlns:a16="http://schemas.microsoft.com/office/drawing/2014/main" id="{F7104C92-9E23-5B91-470E-B1571D1838B6}"/>
              </a:ext>
            </a:extLst>
          </p:cNvPr>
          <p:cNvSpPr>
            <a:spLocks noGrp="1"/>
          </p:cNvSpPr>
          <p:nvPr>
            <p:ph sz="half" idx="2"/>
          </p:nvPr>
        </p:nvSpPr>
        <p:spPr>
          <a:xfrm>
            <a:off x="6682154" y="1448972"/>
            <a:ext cx="5509846" cy="5303519"/>
          </a:xfrm>
        </p:spPr>
        <p:txBody>
          <a:bodyPr>
            <a:normAutofit fontScale="62500" lnSpcReduction="20000"/>
          </a:bodyPr>
          <a:lstStyle/>
          <a:p>
            <a:r>
              <a:rPr lang="en-US" sz="3800" b="1" dirty="0"/>
              <a:t>INFERENCE:</a:t>
            </a:r>
          </a:p>
          <a:p>
            <a:r>
              <a:rPr lang="en-US" sz="3400" b="0" i="0" u="none" strike="noStrike" baseline="0" dirty="0">
                <a:solidFill>
                  <a:srgbClr val="000000"/>
                </a:solidFill>
                <a:latin typeface="Georgia" panose="02040502050405020303" pitchFamily="18" charset="0"/>
              </a:rPr>
              <a:t>Max Retention Month: The cohort acquired in January 2019 shows the highest retention rates, with consistent engagement observed over subsequent months. </a:t>
            </a:r>
          </a:p>
          <a:p>
            <a:r>
              <a:rPr lang="en-US" sz="3400" b="0" i="0" u="none" strike="noStrike" baseline="0" dirty="0">
                <a:solidFill>
                  <a:srgbClr val="000000"/>
                </a:solidFill>
                <a:latin typeface="Georgia" panose="02040502050405020303" pitchFamily="18" charset="0"/>
              </a:rPr>
              <a:t>Lowest Retention Month: November 2019 cohort exhibits the lowest retention rates, indicating challenges in maintaining customer engagement post-acquisition. </a:t>
            </a:r>
          </a:p>
          <a:p>
            <a:r>
              <a:rPr lang="en-US" sz="3400" b="0" i="0" u="none" strike="noStrike" baseline="0" dirty="0">
                <a:solidFill>
                  <a:srgbClr val="000000"/>
                </a:solidFill>
                <a:latin typeface="Georgia" panose="02040502050405020303" pitchFamily="18" charset="0"/>
              </a:rPr>
              <a:t>Understanding the success of January's cohort retention and addressing the issues faced by November's cohort could provide valuable insights into effective retention strategies and areas needing improvement. </a:t>
            </a:r>
            <a:endParaRPr lang="en-US" sz="3400" b="1" dirty="0"/>
          </a:p>
        </p:txBody>
      </p:sp>
      <p:pic>
        <p:nvPicPr>
          <p:cNvPr id="8" name="Content Placeholder 7">
            <a:extLst>
              <a:ext uri="{FF2B5EF4-FFF2-40B4-BE49-F238E27FC236}">
                <a16:creationId xmlns:a16="http://schemas.microsoft.com/office/drawing/2014/main" id="{5E878B01-A44B-C661-18A9-E228333F448C}"/>
              </a:ext>
            </a:extLst>
          </p:cNvPr>
          <p:cNvPicPr>
            <a:picLocks noGrp="1" noChangeAspect="1"/>
          </p:cNvPicPr>
          <p:nvPr>
            <p:ph sz="half" idx="1"/>
          </p:nvPr>
        </p:nvPicPr>
        <p:blipFill>
          <a:blip r:embed="rId2"/>
          <a:stretch>
            <a:fillRect/>
          </a:stretch>
        </p:blipFill>
        <p:spPr>
          <a:xfrm>
            <a:off x="0" y="1702190"/>
            <a:ext cx="6682154" cy="5155809"/>
          </a:xfrm>
        </p:spPr>
      </p:pic>
    </p:spTree>
    <p:extLst>
      <p:ext uri="{BB962C8B-B14F-4D97-AF65-F5344CB8AC3E}">
        <p14:creationId xmlns:p14="http://schemas.microsoft.com/office/powerpoint/2010/main" val="98437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4600-CA32-C980-9A74-C5A19CAFB2E7}"/>
              </a:ext>
            </a:extLst>
          </p:cNvPr>
          <p:cNvSpPr>
            <a:spLocks noGrp="1"/>
          </p:cNvSpPr>
          <p:nvPr>
            <p:ph type="title"/>
          </p:nvPr>
        </p:nvSpPr>
        <p:spPr>
          <a:xfrm>
            <a:off x="677334" y="609600"/>
            <a:ext cx="8596668" cy="712763"/>
          </a:xfrm>
        </p:spPr>
        <p:txBody>
          <a:bodyPr>
            <a:normAutofit fontScale="90000"/>
          </a:bodyPr>
          <a:lstStyle/>
          <a:p>
            <a:r>
              <a:rPr lang="en-US" b="1" i="0" u="none" strike="noStrike" baseline="0" dirty="0">
                <a:solidFill>
                  <a:srgbClr val="000000"/>
                </a:solidFill>
                <a:latin typeface="Georgia" panose="02040502050405020303" pitchFamily="18" charset="0"/>
              </a:rPr>
              <a:t>Revenue by Location and month </a:t>
            </a:r>
            <a:br>
              <a:rPr lang="en-US" sz="1800" b="0" i="0" u="none" strike="noStrike" baseline="0" dirty="0">
                <a:solidFill>
                  <a:srgbClr val="000000"/>
                </a:solidFill>
                <a:latin typeface="Georgia" panose="02040502050405020303" pitchFamily="18" charset="0"/>
              </a:rPr>
            </a:br>
            <a:r>
              <a:rPr lang="en-IN" sz="1800" b="0" i="0" u="none" strike="noStrike" baseline="0" dirty="0">
                <a:solidFill>
                  <a:srgbClr val="000000"/>
                </a:solidFill>
                <a:latin typeface="Georgia" panose="02040502050405020303" pitchFamily="18" charset="0"/>
              </a:rPr>
              <a:t> </a:t>
            </a:r>
            <a:br>
              <a:rPr lang="en-IN" sz="1800" b="0" i="0" u="none" strike="noStrike" baseline="0" dirty="0">
                <a:solidFill>
                  <a:srgbClr val="000000"/>
                </a:solidFill>
                <a:latin typeface="Georgia" panose="02040502050405020303" pitchFamily="18" charset="0"/>
              </a:rPr>
            </a:br>
            <a:endParaRPr lang="en-IN" dirty="0"/>
          </a:p>
        </p:txBody>
      </p:sp>
      <p:pic>
        <p:nvPicPr>
          <p:cNvPr id="6" name="Content Placeholder 5">
            <a:extLst>
              <a:ext uri="{FF2B5EF4-FFF2-40B4-BE49-F238E27FC236}">
                <a16:creationId xmlns:a16="http://schemas.microsoft.com/office/drawing/2014/main" id="{3AD9E725-EABF-30BA-5D36-89DDFB19A1DD}"/>
              </a:ext>
            </a:extLst>
          </p:cNvPr>
          <p:cNvPicPr>
            <a:picLocks noGrp="1" noChangeAspect="1"/>
          </p:cNvPicPr>
          <p:nvPr>
            <p:ph sz="half" idx="1"/>
          </p:nvPr>
        </p:nvPicPr>
        <p:blipFill>
          <a:blip r:embed="rId2"/>
          <a:stretch>
            <a:fillRect/>
          </a:stretch>
        </p:blipFill>
        <p:spPr>
          <a:xfrm>
            <a:off x="0" y="1480595"/>
            <a:ext cx="7331076" cy="5377405"/>
          </a:xfrm>
        </p:spPr>
      </p:pic>
      <p:sp>
        <p:nvSpPr>
          <p:cNvPr id="4" name="Content Placeholder 3">
            <a:extLst>
              <a:ext uri="{FF2B5EF4-FFF2-40B4-BE49-F238E27FC236}">
                <a16:creationId xmlns:a16="http://schemas.microsoft.com/office/drawing/2014/main" id="{55DF51FA-6E55-7ABE-54B4-A0D8B67EFD00}"/>
              </a:ext>
            </a:extLst>
          </p:cNvPr>
          <p:cNvSpPr>
            <a:spLocks noGrp="1"/>
          </p:cNvSpPr>
          <p:nvPr>
            <p:ph sz="half" idx="2"/>
          </p:nvPr>
        </p:nvSpPr>
        <p:spPr>
          <a:xfrm>
            <a:off x="7331076" y="1871003"/>
            <a:ext cx="4105957" cy="4811151"/>
          </a:xfrm>
        </p:spPr>
        <p:txBody>
          <a:bodyPr/>
          <a:lstStyle/>
          <a:p>
            <a:pPr algn="l"/>
            <a:endParaRPr lang="en-IN" sz="1800" b="0" i="0" u="none" strike="noStrike" baseline="0" dirty="0">
              <a:solidFill>
                <a:srgbClr val="000000"/>
              </a:solidFill>
              <a:latin typeface="Georgia" panose="02040502050405020303" pitchFamily="18" charset="0"/>
            </a:endParaRPr>
          </a:p>
          <a:p>
            <a:r>
              <a:rPr lang="en-US" sz="2400" b="1" i="0" u="none" strike="noStrike" baseline="0" dirty="0">
                <a:solidFill>
                  <a:srgbClr val="000000"/>
                </a:solidFill>
                <a:latin typeface="Georgia" panose="02040502050405020303" pitchFamily="18" charset="0"/>
              </a:rPr>
              <a:t>Inference:</a:t>
            </a:r>
          </a:p>
          <a:p>
            <a:r>
              <a:rPr lang="en-US" sz="1800" b="0" i="0" u="none" strike="noStrike" baseline="0" dirty="0">
                <a:solidFill>
                  <a:srgbClr val="000000"/>
                </a:solidFill>
                <a:latin typeface="Georgia" panose="02040502050405020303" pitchFamily="18" charset="0"/>
              </a:rPr>
              <a:t> </a:t>
            </a:r>
            <a:r>
              <a:rPr lang="en-US" sz="2400" b="0" i="0" u="none" strike="noStrike" baseline="0" dirty="0">
                <a:solidFill>
                  <a:srgbClr val="000000"/>
                </a:solidFill>
                <a:latin typeface="Georgia" panose="02040502050405020303" pitchFamily="18" charset="0"/>
              </a:rPr>
              <a:t>California has the highest average invoice value based on the data shown. </a:t>
            </a:r>
          </a:p>
          <a:p>
            <a:r>
              <a:rPr lang="en-US" sz="2400" b="0" i="0" u="none" strike="noStrike" baseline="0" dirty="0">
                <a:solidFill>
                  <a:srgbClr val="000000"/>
                </a:solidFill>
                <a:latin typeface="Georgia" panose="02040502050405020303" pitchFamily="18" charset="0"/>
              </a:rPr>
              <a:t> There's a trend suggesting higher invoice values in the second half of the year (June to December) for all locations </a:t>
            </a:r>
          </a:p>
          <a:p>
            <a:endParaRPr lang="en-IN" dirty="0"/>
          </a:p>
        </p:txBody>
      </p:sp>
    </p:spTree>
    <p:extLst>
      <p:ext uri="{BB962C8B-B14F-4D97-AF65-F5344CB8AC3E}">
        <p14:creationId xmlns:p14="http://schemas.microsoft.com/office/powerpoint/2010/main" val="1877132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36D1-F8A5-4FA4-8537-FA31DEB08E40}"/>
              </a:ext>
            </a:extLst>
          </p:cNvPr>
          <p:cNvSpPr>
            <a:spLocks noGrp="1"/>
          </p:cNvSpPr>
          <p:nvPr>
            <p:ph type="title"/>
          </p:nvPr>
        </p:nvSpPr>
        <p:spPr>
          <a:xfrm>
            <a:off x="677334" y="239152"/>
            <a:ext cx="8596668" cy="1181686"/>
          </a:xfrm>
        </p:spPr>
        <p:txBody>
          <a:bodyPr>
            <a:normAutofit/>
          </a:bodyPr>
          <a:lstStyle/>
          <a:p>
            <a:r>
              <a:rPr lang="en-US" sz="3200" b="1" i="0" u="none" strike="noStrike" baseline="0" dirty="0">
                <a:solidFill>
                  <a:srgbClr val="000000"/>
                </a:solidFill>
                <a:latin typeface="Georgia" panose="02040502050405020303" pitchFamily="18" charset="0"/>
              </a:rPr>
              <a:t>Monthly Revenue Trends: Comparison of Sales Figures by Month </a:t>
            </a:r>
            <a:endParaRPr lang="en-IN" sz="3200" b="1" dirty="0"/>
          </a:p>
        </p:txBody>
      </p:sp>
      <p:pic>
        <p:nvPicPr>
          <p:cNvPr id="6" name="Content Placeholder 5">
            <a:extLst>
              <a:ext uri="{FF2B5EF4-FFF2-40B4-BE49-F238E27FC236}">
                <a16:creationId xmlns:a16="http://schemas.microsoft.com/office/drawing/2014/main" id="{AF84A502-E7D6-AD32-D056-A1FB26C3B60D}"/>
              </a:ext>
            </a:extLst>
          </p:cNvPr>
          <p:cNvPicPr>
            <a:picLocks noGrp="1" noChangeAspect="1"/>
          </p:cNvPicPr>
          <p:nvPr>
            <p:ph sz="half" idx="1"/>
          </p:nvPr>
        </p:nvPicPr>
        <p:blipFill>
          <a:blip r:embed="rId2"/>
          <a:stretch>
            <a:fillRect/>
          </a:stretch>
        </p:blipFill>
        <p:spPr>
          <a:xfrm>
            <a:off x="323556" y="1547446"/>
            <a:ext cx="5598942" cy="4754880"/>
          </a:xfrm>
        </p:spPr>
      </p:pic>
      <p:sp>
        <p:nvSpPr>
          <p:cNvPr id="4" name="Content Placeholder 3">
            <a:extLst>
              <a:ext uri="{FF2B5EF4-FFF2-40B4-BE49-F238E27FC236}">
                <a16:creationId xmlns:a16="http://schemas.microsoft.com/office/drawing/2014/main" id="{9AFEFB2A-AE3F-F596-5774-2045A016D75E}"/>
              </a:ext>
            </a:extLst>
          </p:cNvPr>
          <p:cNvSpPr>
            <a:spLocks noGrp="1"/>
          </p:cNvSpPr>
          <p:nvPr>
            <p:ph sz="half" idx="2"/>
          </p:nvPr>
        </p:nvSpPr>
        <p:spPr>
          <a:xfrm>
            <a:off x="5922498" y="1814733"/>
            <a:ext cx="5472332" cy="4037427"/>
          </a:xfrm>
        </p:spPr>
        <p:txBody>
          <a:bodyPr>
            <a:normAutofit/>
          </a:bodyPr>
          <a:lstStyle/>
          <a:p>
            <a:r>
              <a:rPr lang="en-IN" sz="2400" i="0" u="none" strike="noStrike" baseline="0" dirty="0">
                <a:solidFill>
                  <a:srgbClr val="000000"/>
                </a:solidFill>
                <a:latin typeface="Georgia" panose="02040502050405020303" pitchFamily="18" charset="0"/>
              </a:rPr>
              <a:t>Inference: </a:t>
            </a:r>
          </a:p>
          <a:p>
            <a:r>
              <a:rPr lang="en-US" sz="2400" b="0" i="0" u="none" strike="noStrike" baseline="0" dirty="0">
                <a:solidFill>
                  <a:srgbClr val="000000"/>
                </a:solidFill>
                <a:latin typeface="Georgia" panose="02040502050405020303" pitchFamily="18" charset="0"/>
              </a:rPr>
              <a:t>Revenue peaks in November and December, likely due to holiday season sales. </a:t>
            </a:r>
          </a:p>
          <a:p>
            <a:r>
              <a:rPr lang="en-US" sz="2400" b="0" i="0" u="none" strike="noStrike" baseline="0" dirty="0">
                <a:solidFill>
                  <a:srgbClr val="000000"/>
                </a:solidFill>
                <a:latin typeface="Georgia" panose="02040502050405020303" pitchFamily="18" charset="0"/>
              </a:rPr>
              <a:t>May and June show lower revenue figures compared to other months. </a:t>
            </a:r>
          </a:p>
          <a:p>
            <a:r>
              <a:rPr lang="en-US" sz="2400" b="0" i="0" u="none" strike="noStrike" baseline="0" dirty="0">
                <a:solidFill>
                  <a:srgbClr val="000000"/>
                </a:solidFill>
                <a:latin typeface="Georgia" panose="02040502050405020303" pitchFamily="18" charset="0"/>
              </a:rPr>
              <a:t>Analysis of monthly revenue trends helps in strategic planning and forecasting </a:t>
            </a:r>
            <a:endParaRPr lang="en-IN" sz="2400" dirty="0"/>
          </a:p>
        </p:txBody>
      </p:sp>
    </p:spTree>
    <p:extLst>
      <p:ext uri="{BB962C8B-B14F-4D97-AF65-F5344CB8AC3E}">
        <p14:creationId xmlns:p14="http://schemas.microsoft.com/office/powerpoint/2010/main" val="2887319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BAD5B-D667-47C2-E591-DC757AD1B545}"/>
              </a:ext>
            </a:extLst>
          </p:cNvPr>
          <p:cNvSpPr>
            <a:spLocks noGrp="1"/>
          </p:cNvSpPr>
          <p:nvPr>
            <p:ph type="title"/>
          </p:nvPr>
        </p:nvSpPr>
        <p:spPr>
          <a:xfrm>
            <a:off x="677334" y="112542"/>
            <a:ext cx="8596668" cy="1125415"/>
          </a:xfrm>
        </p:spPr>
        <p:txBody>
          <a:bodyPr>
            <a:normAutofit/>
          </a:bodyPr>
          <a:lstStyle/>
          <a:p>
            <a:r>
              <a:rPr lang="en-US" sz="3200" b="1" i="0" u="none" strike="noStrike" baseline="0" dirty="0">
                <a:solidFill>
                  <a:srgbClr val="000000"/>
                </a:solidFill>
                <a:latin typeface="Georgia" panose="02040502050405020303" pitchFamily="18" charset="0"/>
              </a:rPr>
              <a:t>Impact of Offline Marketing Spend on Invoice Value </a:t>
            </a:r>
            <a:endParaRPr lang="en-IN" sz="3200" b="1" dirty="0"/>
          </a:p>
        </p:txBody>
      </p:sp>
      <p:pic>
        <p:nvPicPr>
          <p:cNvPr id="6" name="Content Placeholder 5">
            <a:extLst>
              <a:ext uri="{FF2B5EF4-FFF2-40B4-BE49-F238E27FC236}">
                <a16:creationId xmlns:a16="http://schemas.microsoft.com/office/drawing/2014/main" id="{533760AA-1D0A-50C5-7E26-DB0744158982}"/>
              </a:ext>
            </a:extLst>
          </p:cNvPr>
          <p:cNvPicPr>
            <a:picLocks noGrp="1" noChangeAspect="1"/>
          </p:cNvPicPr>
          <p:nvPr>
            <p:ph sz="half" idx="1"/>
          </p:nvPr>
        </p:nvPicPr>
        <p:blipFill>
          <a:blip r:embed="rId2"/>
          <a:stretch>
            <a:fillRect/>
          </a:stretch>
        </p:blipFill>
        <p:spPr>
          <a:xfrm>
            <a:off x="337624" y="1350498"/>
            <a:ext cx="5922498" cy="4951828"/>
          </a:xfrm>
        </p:spPr>
      </p:pic>
      <p:sp>
        <p:nvSpPr>
          <p:cNvPr id="4" name="Content Placeholder 3">
            <a:extLst>
              <a:ext uri="{FF2B5EF4-FFF2-40B4-BE49-F238E27FC236}">
                <a16:creationId xmlns:a16="http://schemas.microsoft.com/office/drawing/2014/main" id="{A8390D06-9AB0-36F6-D4AA-8FD3107CBE8C}"/>
              </a:ext>
            </a:extLst>
          </p:cNvPr>
          <p:cNvSpPr>
            <a:spLocks noGrp="1"/>
          </p:cNvSpPr>
          <p:nvPr>
            <p:ph sz="half" idx="2"/>
          </p:nvPr>
        </p:nvSpPr>
        <p:spPr>
          <a:xfrm>
            <a:off x="6260122" y="1659989"/>
            <a:ext cx="5134709" cy="4381374"/>
          </a:xfrm>
        </p:spPr>
        <p:txBody>
          <a:bodyPr>
            <a:normAutofit/>
          </a:bodyPr>
          <a:lstStyle/>
          <a:p>
            <a:r>
              <a:rPr lang="en-IN" sz="2400" b="1" i="0" u="none" strike="noStrike" baseline="0" dirty="0">
                <a:solidFill>
                  <a:srgbClr val="000000"/>
                </a:solidFill>
                <a:latin typeface="Georgia" panose="02040502050405020303" pitchFamily="18" charset="0"/>
              </a:rPr>
              <a:t>Inference:</a:t>
            </a:r>
            <a:r>
              <a:rPr lang="en-IN" sz="1800" b="0" i="0" u="none" strike="noStrike" baseline="0" dirty="0">
                <a:solidFill>
                  <a:srgbClr val="000000"/>
                </a:solidFill>
                <a:latin typeface="Georgia" panose="02040502050405020303" pitchFamily="18" charset="0"/>
              </a:rPr>
              <a:t> </a:t>
            </a:r>
          </a:p>
          <a:p>
            <a:r>
              <a:rPr lang="en-US" sz="2400" b="0" i="0" u="none" strike="noStrike" baseline="0" dirty="0">
                <a:solidFill>
                  <a:srgbClr val="000000"/>
                </a:solidFill>
                <a:latin typeface="Georgia" panose="02040502050405020303" pitchFamily="18" charset="0"/>
              </a:rPr>
              <a:t>• Beyond a certain threshold (around $2500 to $3000), increasing offline marketing spend does not lead to proportional increases in invoice value. </a:t>
            </a:r>
          </a:p>
          <a:p>
            <a:r>
              <a:rPr lang="en-US" sz="2400" b="0" i="0" u="none" strike="noStrike" baseline="0" dirty="0">
                <a:solidFill>
                  <a:srgbClr val="000000"/>
                </a:solidFill>
                <a:latin typeface="Georgia" panose="02040502050405020303" pitchFamily="18" charset="0"/>
              </a:rPr>
              <a:t>• This suggests the need for careful optimization of marketing budgets to ensure maximum return on investment</a:t>
            </a:r>
            <a:r>
              <a:rPr lang="en-US" sz="1800" b="0" i="0" u="none" strike="noStrike" baseline="0" dirty="0">
                <a:solidFill>
                  <a:srgbClr val="000000"/>
                </a:solidFill>
                <a:latin typeface="Georgia" panose="02040502050405020303" pitchFamily="18" charset="0"/>
              </a:rPr>
              <a:t>. </a:t>
            </a:r>
            <a:endParaRPr lang="en-IN" dirty="0"/>
          </a:p>
        </p:txBody>
      </p:sp>
    </p:spTree>
    <p:extLst>
      <p:ext uri="{BB962C8B-B14F-4D97-AF65-F5344CB8AC3E}">
        <p14:creationId xmlns:p14="http://schemas.microsoft.com/office/powerpoint/2010/main" val="9377517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TotalTime>
  <Words>617</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Georgia</vt:lpstr>
      <vt:lpstr>Lucida Handwriting</vt:lpstr>
      <vt:lpstr>Segoe UI</vt:lpstr>
      <vt:lpstr>Trebuchet MS</vt:lpstr>
      <vt:lpstr>Wingdings 3</vt:lpstr>
      <vt:lpstr>Facet</vt:lpstr>
      <vt:lpstr> Title: Marketing Insights for E-Commerce Company </vt:lpstr>
      <vt:lpstr>                               Introduction </vt:lpstr>
      <vt:lpstr>                          Data Analysis   </vt:lpstr>
      <vt:lpstr>Detailed Exploratory Analysis</vt:lpstr>
      <vt:lpstr>CUSTOMERS ACQUIRED EVERY MONTH</vt:lpstr>
      <vt:lpstr>Retention of customers on month on month basis </vt:lpstr>
      <vt:lpstr>Revenue by Location and month    </vt:lpstr>
      <vt:lpstr>Monthly Revenue Trends: Comparison of Sales Figures by Month </vt:lpstr>
      <vt:lpstr>Impact of Offline Marketing Spend on Invoice Value </vt:lpstr>
      <vt:lpstr>Invoice Value Distribution by Product Category </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 Title: Marketing Insights for E-Commerce Company </dc:title>
  <dc:creator>Arth kumar</dc:creator>
  <cp:lastModifiedBy>Arth kumar</cp:lastModifiedBy>
  <cp:revision>11</cp:revision>
  <dcterms:created xsi:type="dcterms:W3CDTF">2024-03-27T16:18:22Z</dcterms:created>
  <dcterms:modified xsi:type="dcterms:W3CDTF">2024-03-27T17:19:06Z</dcterms:modified>
</cp:coreProperties>
</file>