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69" r:id="rId2"/>
    <p:sldId id="270" r:id="rId3"/>
    <p:sldId id="258" r:id="rId4"/>
    <p:sldId id="259" r:id="rId5"/>
    <p:sldId id="261" r:id="rId6"/>
    <p:sldId id="262" r:id="rId7"/>
    <p:sldId id="263" r:id="rId8"/>
    <p:sldId id="264" r:id="rId9"/>
    <p:sldId id="265" r:id="rId10"/>
    <p:sldId id="266" r:id="rId11"/>
    <p:sldId id="267"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 kumar" initials="Ak" lastIdx="1" clrIdx="0">
    <p:extLst>
      <p:ext uri="{19B8F6BF-5375-455C-9EA6-DF929625EA0E}">
        <p15:presenceInfo xmlns:p15="http://schemas.microsoft.com/office/powerpoint/2012/main" userId="84c50e52549a10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E67D52-D301-4950-8607-1FDCCAD5E8CA}" type="datetimeFigureOut">
              <a:rPr lang="en-IN" smtClean="0"/>
              <a:t>30-03-2024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82AA19-551F-4DDF-9E6F-C8B7CE01144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8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67D52-D301-4950-8607-1FDCCAD5E8C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A19-551F-4DDF-9E6F-C8B7CE01144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48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67D52-D301-4950-8607-1FDCCAD5E8C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A19-551F-4DDF-9E6F-C8B7CE01144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26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67D52-D301-4950-8607-1FDCCAD5E8C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A19-551F-4DDF-9E6F-C8B7CE01144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79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67D52-D301-4950-8607-1FDCCAD5E8C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2AA19-551F-4DDF-9E6F-C8B7CE01144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7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67D52-D301-4950-8607-1FDCCAD5E8CA}"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2AA19-551F-4DDF-9E6F-C8B7CE01144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24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67D52-D301-4950-8607-1FDCCAD5E8CA}"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2AA19-551F-4DDF-9E6F-C8B7CE01144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896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67D52-D301-4950-8607-1FDCCAD5E8CA}"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82AA19-551F-4DDF-9E6F-C8B7CE01144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67D52-D301-4950-8607-1FDCCAD5E8CA}"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82AA19-551F-4DDF-9E6F-C8B7CE011445}" type="slidenum">
              <a:rPr lang="en-IN" smtClean="0"/>
              <a:t>‹#›</a:t>
            </a:fld>
            <a:endParaRPr lang="en-IN"/>
          </a:p>
        </p:txBody>
      </p:sp>
    </p:spTree>
    <p:extLst>
      <p:ext uri="{BB962C8B-B14F-4D97-AF65-F5344CB8AC3E}">
        <p14:creationId xmlns:p14="http://schemas.microsoft.com/office/powerpoint/2010/main" val="57033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67D52-D301-4950-8607-1FDCCAD5E8CA}"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2AA19-551F-4DDF-9E6F-C8B7CE01144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62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0E67D52-D301-4950-8607-1FDCCAD5E8CA}" type="datetimeFigureOut">
              <a:rPr lang="en-IN" smtClean="0"/>
              <a:t>30-03-2024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C82AA19-551F-4DDF-9E6F-C8B7CE01144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30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E67D52-D301-4950-8607-1FDCCAD5E8CA}" type="datetimeFigureOut">
              <a:rPr lang="en-IN" smtClean="0"/>
              <a:t>30-03-2024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82AA19-551F-4DDF-9E6F-C8B7CE01144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0940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A5E7B-E964-F4A1-90CA-013F115E73D1}"/>
              </a:ext>
            </a:extLst>
          </p:cNvPr>
          <p:cNvSpPr txBox="1"/>
          <p:nvPr/>
        </p:nvSpPr>
        <p:spPr>
          <a:xfrm>
            <a:off x="942535" y="2297781"/>
            <a:ext cx="9636370" cy="1815882"/>
          </a:xfrm>
          <a:prstGeom prst="rect">
            <a:avLst/>
          </a:prstGeom>
          <a:noFill/>
        </p:spPr>
        <p:txBody>
          <a:bodyPr wrap="square">
            <a:spAutoFit/>
          </a:bodyPr>
          <a:lstStyle/>
          <a:p>
            <a:r>
              <a:rPr lang="en-US" sz="2800" b="0" i="0" dirty="0">
                <a:effectLst/>
                <a:latin typeface="Söhne"/>
              </a:rPr>
              <a:t>Sales Shipment and Inventory Management refers to the process of efficiently handling and tracking the movement of goods from the point of sale to the customer, while also managing the stock levels of products within a business.</a:t>
            </a:r>
            <a:endParaRPr lang="en-IN" sz="2800" dirty="0"/>
          </a:p>
        </p:txBody>
      </p:sp>
      <p:sp>
        <p:nvSpPr>
          <p:cNvPr id="6" name="TextBox 5">
            <a:extLst>
              <a:ext uri="{FF2B5EF4-FFF2-40B4-BE49-F238E27FC236}">
                <a16:creationId xmlns:a16="http://schemas.microsoft.com/office/drawing/2014/main" id="{FD501170-7552-CE5E-F593-5EBBD8075DBD}"/>
              </a:ext>
            </a:extLst>
          </p:cNvPr>
          <p:cNvSpPr txBox="1"/>
          <p:nvPr/>
        </p:nvSpPr>
        <p:spPr>
          <a:xfrm>
            <a:off x="154745" y="420244"/>
            <a:ext cx="12037255" cy="646331"/>
          </a:xfrm>
          <a:prstGeom prst="rect">
            <a:avLst/>
          </a:prstGeom>
          <a:noFill/>
        </p:spPr>
        <p:txBody>
          <a:bodyPr wrap="square">
            <a:spAutoFit/>
          </a:bodyPr>
          <a:lstStyle/>
          <a:p>
            <a:r>
              <a:rPr lang="en-IN" sz="3600" b="1" dirty="0">
                <a:latin typeface="Constantia" panose="02030602050306030303" pitchFamily="18" charset="0"/>
              </a:rPr>
              <a:t>What is sales shipment and Inventory management</a:t>
            </a:r>
          </a:p>
        </p:txBody>
      </p:sp>
    </p:spTree>
    <p:extLst>
      <p:ext uri="{BB962C8B-B14F-4D97-AF65-F5344CB8AC3E}">
        <p14:creationId xmlns:p14="http://schemas.microsoft.com/office/powerpoint/2010/main" val="63279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1269829" y="5148775"/>
            <a:ext cx="7986713" cy="646331"/>
          </a:xfrm>
          <a:prstGeom prst="rect">
            <a:avLst/>
          </a:prstGeom>
          <a:noFill/>
        </p:spPr>
        <p:txBody>
          <a:bodyPr wrap="square" rtlCol="0">
            <a:spAutoFit/>
          </a:bodyPr>
          <a:lstStyle/>
          <a:p>
            <a:r>
              <a:rPr lang="en-US" dirty="0"/>
              <a:t>Insights:</a:t>
            </a:r>
          </a:p>
          <a:p>
            <a:r>
              <a:rPr lang="en-US" dirty="0"/>
              <a:t>For this we cannot draw any conclusion as data is only available till </a:t>
            </a:r>
            <a:r>
              <a:rPr lang="en-US" dirty="0" err="1"/>
              <a:t>jan</a:t>
            </a:r>
            <a:r>
              <a:rPr lang="en-US" dirty="0"/>
              <a:t> 2018</a:t>
            </a:r>
          </a:p>
        </p:txBody>
      </p:sp>
      <p:pic>
        <p:nvPicPr>
          <p:cNvPr id="3" name="Picture 2">
            <a:extLst>
              <a:ext uri="{FF2B5EF4-FFF2-40B4-BE49-F238E27FC236}">
                <a16:creationId xmlns:a16="http://schemas.microsoft.com/office/drawing/2014/main" id="{2E913EFF-6C17-B13E-9ADC-5CF75630F8FA}"/>
              </a:ext>
            </a:extLst>
          </p:cNvPr>
          <p:cNvPicPr>
            <a:picLocks noChangeAspect="1"/>
          </p:cNvPicPr>
          <p:nvPr/>
        </p:nvPicPr>
        <p:blipFill>
          <a:blip r:embed="rId2"/>
          <a:stretch>
            <a:fillRect/>
          </a:stretch>
        </p:blipFill>
        <p:spPr>
          <a:xfrm>
            <a:off x="562708" y="0"/>
            <a:ext cx="10691446" cy="5275385"/>
          </a:xfrm>
          <a:prstGeom prst="rect">
            <a:avLst/>
          </a:prstGeom>
        </p:spPr>
      </p:pic>
    </p:spTree>
    <p:extLst>
      <p:ext uri="{BB962C8B-B14F-4D97-AF65-F5344CB8AC3E}">
        <p14:creationId xmlns:p14="http://schemas.microsoft.com/office/powerpoint/2010/main" val="404734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1269829" y="5148775"/>
            <a:ext cx="7986713" cy="646331"/>
          </a:xfrm>
          <a:prstGeom prst="rect">
            <a:avLst/>
          </a:prstGeom>
          <a:noFill/>
        </p:spPr>
        <p:txBody>
          <a:bodyPr wrap="square" rtlCol="0">
            <a:spAutoFit/>
          </a:bodyPr>
          <a:lstStyle/>
          <a:p>
            <a:r>
              <a:rPr lang="en-US" dirty="0"/>
              <a:t>Insights:</a:t>
            </a:r>
          </a:p>
          <a:p>
            <a:r>
              <a:rPr lang="en-US" dirty="0"/>
              <a:t>Caguas city is giving maximum sales</a:t>
            </a:r>
          </a:p>
        </p:txBody>
      </p:sp>
      <p:pic>
        <p:nvPicPr>
          <p:cNvPr id="4" name="Picture 3">
            <a:extLst>
              <a:ext uri="{FF2B5EF4-FFF2-40B4-BE49-F238E27FC236}">
                <a16:creationId xmlns:a16="http://schemas.microsoft.com/office/drawing/2014/main" id="{AD6C59CB-0166-D367-98F4-B30285D9FF50}"/>
              </a:ext>
            </a:extLst>
          </p:cNvPr>
          <p:cNvPicPr>
            <a:picLocks noChangeAspect="1"/>
          </p:cNvPicPr>
          <p:nvPr/>
        </p:nvPicPr>
        <p:blipFill>
          <a:blip r:embed="rId2"/>
          <a:stretch>
            <a:fillRect/>
          </a:stretch>
        </p:blipFill>
        <p:spPr>
          <a:xfrm>
            <a:off x="1067093" y="71950"/>
            <a:ext cx="9410700" cy="5076825"/>
          </a:xfrm>
          <a:prstGeom prst="rect">
            <a:avLst/>
          </a:prstGeom>
        </p:spPr>
      </p:pic>
    </p:spTree>
    <p:extLst>
      <p:ext uri="{BB962C8B-B14F-4D97-AF65-F5344CB8AC3E}">
        <p14:creationId xmlns:p14="http://schemas.microsoft.com/office/powerpoint/2010/main" val="104832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826413-9491-81EA-67A2-976362ED1C99}"/>
              </a:ext>
            </a:extLst>
          </p:cNvPr>
          <p:cNvPicPr>
            <a:picLocks noChangeAspect="1"/>
          </p:cNvPicPr>
          <p:nvPr/>
        </p:nvPicPr>
        <p:blipFill>
          <a:blip r:embed="rId2"/>
          <a:stretch>
            <a:fillRect/>
          </a:stretch>
        </p:blipFill>
        <p:spPr>
          <a:xfrm>
            <a:off x="1269829" y="0"/>
            <a:ext cx="8324337" cy="4839286"/>
          </a:xfrm>
          <a:prstGeom prst="rect">
            <a:avLst/>
          </a:prstGeom>
        </p:spPr>
      </p:pic>
      <p:sp>
        <p:nvSpPr>
          <p:cNvPr id="6" name="TextBox 5">
            <a:extLst>
              <a:ext uri="{FF2B5EF4-FFF2-40B4-BE49-F238E27FC236}">
                <a16:creationId xmlns:a16="http://schemas.microsoft.com/office/drawing/2014/main" id="{9573B22C-9FF9-B1EC-A4D4-9A533B92593B}"/>
              </a:ext>
            </a:extLst>
          </p:cNvPr>
          <p:cNvSpPr txBox="1"/>
          <p:nvPr/>
        </p:nvSpPr>
        <p:spPr>
          <a:xfrm>
            <a:off x="1927274" y="5416062"/>
            <a:ext cx="7441809" cy="646331"/>
          </a:xfrm>
          <a:prstGeom prst="rect">
            <a:avLst/>
          </a:prstGeom>
          <a:noFill/>
        </p:spPr>
        <p:txBody>
          <a:bodyPr wrap="square" rtlCol="0">
            <a:spAutoFit/>
          </a:bodyPr>
          <a:lstStyle/>
          <a:p>
            <a:r>
              <a:rPr lang="en-US" dirty="0"/>
              <a:t>Insights:</a:t>
            </a:r>
          </a:p>
          <a:p>
            <a:r>
              <a:rPr lang="en-US" dirty="0"/>
              <a:t>Quarter 3 of 2017 giving </a:t>
            </a:r>
            <a:r>
              <a:rPr lang="en-US"/>
              <a:t>maximum profit.</a:t>
            </a:r>
            <a:endParaRPr lang="en-IN" dirty="0"/>
          </a:p>
        </p:txBody>
      </p:sp>
    </p:spTree>
    <p:extLst>
      <p:ext uri="{BB962C8B-B14F-4D97-AF65-F5344CB8AC3E}">
        <p14:creationId xmlns:p14="http://schemas.microsoft.com/office/powerpoint/2010/main" val="368838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7BC50-41BC-3EBF-6F0B-F0CF1EA74F1B}"/>
              </a:ext>
            </a:extLst>
          </p:cNvPr>
          <p:cNvSpPr txBox="1"/>
          <p:nvPr/>
        </p:nvSpPr>
        <p:spPr>
          <a:xfrm>
            <a:off x="2494671" y="1644134"/>
            <a:ext cx="6105378" cy="1569660"/>
          </a:xfrm>
          <a:prstGeom prst="rect">
            <a:avLst/>
          </a:prstGeom>
          <a:noFill/>
        </p:spPr>
        <p:txBody>
          <a:bodyPr wrap="square">
            <a:spAutoFit/>
          </a:bodyPr>
          <a:lstStyle/>
          <a:p>
            <a:r>
              <a:rPr lang="en-IN" sz="9600" b="1" dirty="0">
                <a:latin typeface="Bradley Hand ITC" panose="03070402050302030203" pitchFamily="66" charset="0"/>
              </a:rPr>
              <a:t>Thank you</a:t>
            </a:r>
          </a:p>
        </p:txBody>
      </p:sp>
    </p:spTree>
    <p:extLst>
      <p:ext uri="{BB962C8B-B14F-4D97-AF65-F5344CB8AC3E}">
        <p14:creationId xmlns:p14="http://schemas.microsoft.com/office/powerpoint/2010/main" val="35255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7BB82-4933-23FF-4D05-74B093EAC496}"/>
              </a:ext>
            </a:extLst>
          </p:cNvPr>
          <p:cNvSpPr txBox="1"/>
          <p:nvPr/>
        </p:nvSpPr>
        <p:spPr>
          <a:xfrm>
            <a:off x="464234" y="181094"/>
            <a:ext cx="2827606" cy="584775"/>
          </a:xfrm>
          <a:prstGeom prst="rect">
            <a:avLst/>
          </a:prstGeom>
          <a:noFill/>
        </p:spPr>
        <p:txBody>
          <a:bodyPr wrap="square">
            <a:spAutoFit/>
          </a:bodyPr>
          <a:lstStyle/>
          <a:p>
            <a:r>
              <a:rPr lang="en-IN" sz="3200" b="1" dirty="0">
                <a:latin typeface="Söhne"/>
              </a:rPr>
              <a:t>A</a:t>
            </a:r>
            <a:r>
              <a:rPr lang="en-IN" sz="3200" b="1" i="0" dirty="0">
                <a:effectLst/>
                <a:latin typeface="Söhne"/>
              </a:rPr>
              <a:t>dvantages:</a:t>
            </a:r>
          </a:p>
        </p:txBody>
      </p:sp>
      <p:sp>
        <p:nvSpPr>
          <p:cNvPr id="5" name="TextBox 4">
            <a:extLst>
              <a:ext uri="{FF2B5EF4-FFF2-40B4-BE49-F238E27FC236}">
                <a16:creationId xmlns:a16="http://schemas.microsoft.com/office/drawing/2014/main" id="{837A8335-D055-45A0-F1B4-07B9F3232B8F}"/>
              </a:ext>
            </a:extLst>
          </p:cNvPr>
          <p:cNvSpPr txBox="1"/>
          <p:nvPr/>
        </p:nvSpPr>
        <p:spPr>
          <a:xfrm>
            <a:off x="464234" y="1430648"/>
            <a:ext cx="8693833" cy="3785652"/>
          </a:xfrm>
          <a:prstGeom prst="rect">
            <a:avLst/>
          </a:prstGeom>
          <a:noFill/>
        </p:spPr>
        <p:txBody>
          <a:bodyPr wrap="square">
            <a:spAutoFit/>
          </a:bodyPr>
          <a:lstStyle/>
          <a:p>
            <a:pPr algn="l">
              <a:buFont typeface="+mj-lt"/>
              <a:buAutoNum type="arabicPeriod"/>
            </a:pPr>
            <a:r>
              <a:rPr lang="en-US" sz="2400" b="0" i="0" dirty="0">
                <a:effectLst/>
                <a:latin typeface="Söhne"/>
              </a:rPr>
              <a:t>Enhanced customer satisfaction</a:t>
            </a:r>
          </a:p>
          <a:p>
            <a:pPr algn="l">
              <a:buFont typeface="+mj-lt"/>
              <a:buAutoNum type="arabicPeriod"/>
            </a:pPr>
            <a:r>
              <a:rPr lang="en-US" sz="2400" b="0" i="0" dirty="0">
                <a:effectLst/>
                <a:latin typeface="Söhne"/>
              </a:rPr>
              <a:t>Cost reduction</a:t>
            </a:r>
          </a:p>
          <a:p>
            <a:pPr algn="l">
              <a:buFont typeface="+mj-lt"/>
              <a:buAutoNum type="arabicPeriod"/>
            </a:pPr>
            <a:r>
              <a:rPr lang="en-US" sz="2400" b="0" i="0" dirty="0">
                <a:effectLst/>
                <a:latin typeface="Söhne"/>
              </a:rPr>
              <a:t>Increased efficiency</a:t>
            </a:r>
          </a:p>
          <a:p>
            <a:pPr algn="l">
              <a:buFont typeface="+mj-lt"/>
              <a:buAutoNum type="arabicPeriod"/>
            </a:pPr>
            <a:r>
              <a:rPr lang="en-US" sz="2400" b="0" i="0" dirty="0">
                <a:effectLst/>
                <a:latin typeface="Söhne"/>
              </a:rPr>
              <a:t>Better inventory control</a:t>
            </a:r>
          </a:p>
          <a:p>
            <a:pPr algn="l">
              <a:buFont typeface="+mj-lt"/>
              <a:buAutoNum type="arabicPeriod"/>
            </a:pPr>
            <a:r>
              <a:rPr lang="en-US" sz="2400" b="0" i="0" dirty="0">
                <a:effectLst/>
                <a:latin typeface="Söhne"/>
              </a:rPr>
              <a:t>Improved profitability</a:t>
            </a:r>
          </a:p>
          <a:p>
            <a:pPr algn="l">
              <a:buFont typeface="+mj-lt"/>
              <a:buAutoNum type="arabicPeriod"/>
            </a:pPr>
            <a:r>
              <a:rPr lang="en-US" sz="2400" b="0" i="0" dirty="0">
                <a:effectLst/>
                <a:latin typeface="Söhne"/>
              </a:rPr>
              <a:t>Informed decision-making</a:t>
            </a:r>
          </a:p>
          <a:p>
            <a:pPr algn="l">
              <a:buFont typeface="+mj-lt"/>
              <a:buAutoNum type="arabicPeriod"/>
            </a:pPr>
            <a:r>
              <a:rPr lang="en-US" sz="2400" b="0" i="0" dirty="0">
                <a:effectLst/>
                <a:latin typeface="Söhne"/>
              </a:rPr>
              <a:t>Enhanced forecasting accuracy</a:t>
            </a:r>
          </a:p>
          <a:p>
            <a:pPr algn="l">
              <a:buFont typeface="+mj-lt"/>
              <a:buAutoNum type="arabicPeriod"/>
            </a:pPr>
            <a:r>
              <a:rPr lang="en-US" sz="2400" b="0" i="0" dirty="0">
                <a:effectLst/>
                <a:latin typeface="Söhne"/>
              </a:rPr>
              <a:t>Improved supplier relationships</a:t>
            </a:r>
          </a:p>
          <a:p>
            <a:pPr algn="l">
              <a:buFont typeface="+mj-lt"/>
              <a:buAutoNum type="arabicPeriod"/>
            </a:pPr>
            <a:r>
              <a:rPr lang="en-US" sz="2400" b="0" i="0" dirty="0">
                <a:effectLst/>
                <a:latin typeface="Söhne"/>
              </a:rPr>
              <a:t>Scalability</a:t>
            </a:r>
          </a:p>
          <a:p>
            <a:pPr algn="l">
              <a:buFont typeface="+mj-lt"/>
              <a:buAutoNum type="arabicPeriod"/>
            </a:pPr>
            <a:r>
              <a:rPr lang="en-US" sz="2400" b="0" i="0" dirty="0">
                <a:effectLst/>
                <a:latin typeface="Söhne"/>
              </a:rPr>
              <a:t>Compliance and risk management</a:t>
            </a:r>
          </a:p>
        </p:txBody>
      </p:sp>
    </p:spTree>
    <p:extLst>
      <p:ext uri="{BB962C8B-B14F-4D97-AF65-F5344CB8AC3E}">
        <p14:creationId xmlns:p14="http://schemas.microsoft.com/office/powerpoint/2010/main" val="146309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D6B15-85F8-A1B3-77DD-B70B2BB47E8C}"/>
              </a:ext>
            </a:extLst>
          </p:cNvPr>
          <p:cNvPicPr>
            <a:picLocks noChangeAspect="1"/>
          </p:cNvPicPr>
          <p:nvPr/>
        </p:nvPicPr>
        <p:blipFill>
          <a:blip r:embed="rId2"/>
          <a:stretch>
            <a:fillRect/>
          </a:stretch>
        </p:blipFill>
        <p:spPr>
          <a:xfrm>
            <a:off x="1595804" y="747565"/>
            <a:ext cx="7717008" cy="397918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5C117CB0-9698-EA55-5E41-29F39B1B15E6}"/>
              </a:ext>
            </a:extLst>
          </p:cNvPr>
          <p:cNvSpPr txBox="1"/>
          <p:nvPr/>
        </p:nvSpPr>
        <p:spPr>
          <a:xfrm>
            <a:off x="1350498" y="5247249"/>
            <a:ext cx="8426547" cy="707886"/>
          </a:xfrm>
          <a:prstGeom prst="rect">
            <a:avLst/>
          </a:prstGeom>
          <a:noFill/>
        </p:spPr>
        <p:txBody>
          <a:bodyPr wrap="square" rtlCol="0">
            <a:spAutoFit/>
          </a:bodyPr>
          <a:lstStyle/>
          <a:p>
            <a:r>
              <a:rPr lang="en-US" sz="2000" dirty="0"/>
              <a:t>Insights:</a:t>
            </a:r>
          </a:p>
          <a:p>
            <a:r>
              <a:rPr lang="en-US" sz="2000" dirty="0"/>
              <a:t>PR , CA state is giving Maximum sales</a:t>
            </a:r>
          </a:p>
        </p:txBody>
      </p:sp>
    </p:spTree>
    <p:extLst>
      <p:ext uri="{BB962C8B-B14F-4D97-AF65-F5344CB8AC3E}">
        <p14:creationId xmlns:p14="http://schemas.microsoft.com/office/powerpoint/2010/main" val="315707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62D3-A9EC-2FC1-B007-20C479D1B225}"/>
              </a:ext>
            </a:extLst>
          </p:cNvPr>
          <p:cNvPicPr>
            <a:picLocks noChangeAspect="1"/>
          </p:cNvPicPr>
          <p:nvPr/>
        </p:nvPicPr>
        <p:blipFill>
          <a:blip r:embed="rId2"/>
          <a:stretch>
            <a:fillRect/>
          </a:stretch>
        </p:blipFill>
        <p:spPr>
          <a:xfrm>
            <a:off x="749324" y="438150"/>
            <a:ext cx="9154331" cy="4429272"/>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3279D995-D3BE-FB94-1E0C-88DBDE773E03}"/>
              </a:ext>
            </a:extLst>
          </p:cNvPr>
          <p:cNvSpPr txBox="1"/>
          <p:nvPr/>
        </p:nvSpPr>
        <p:spPr>
          <a:xfrm>
            <a:off x="1055077" y="5275385"/>
            <a:ext cx="9154331" cy="646331"/>
          </a:xfrm>
          <a:prstGeom prst="rect">
            <a:avLst/>
          </a:prstGeom>
          <a:noFill/>
        </p:spPr>
        <p:txBody>
          <a:bodyPr wrap="square" rtlCol="0">
            <a:spAutoFit/>
          </a:bodyPr>
          <a:lstStyle/>
          <a:p>
            <a:r>
              <a:rPr lang="en-US" sz="1800" dirty="0"/>
              <a:t>Insights:</a:t>
            </a:r>
          </a:p>
          <a:p>
            <a:r>
              <a:rPr lang="en-US" dirty="0"/>
              <a:t>Fan shop</a:t>
            </a:r>
            <a:r>
              <a:rPr lang="en-US" sz="1800" dirty="0"/>
              <a:t> , </a:t>
            </a:r>
            <a:r>
              <a:rPr lang="en-US" sz="1800" dirty="0" err="1"/>
              <a:t>Apprel</a:t>
            </a:r>
            <a:r>
              <a:rPr lang="en-US" sz="1800" dirty="0"/>
              <a:t> departments is giving Maximum sales</a:t>
            </a:r>
          </a:p>
        </p:txBody>
      </p:sp>
    </p:spTree>
    <p:extLst>
      <p:ext uri="{BB962C8B-B14F-4D97-AF65-F5344CB8AC3E}">
        <p14:creationId xmlns:p14="http://schemas.microsoft.com/office/powerpoint/2010/main" val="328217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1055077" y="5275385"/>
            <a:ext cx="9154331" cy="923330"/>
          </a:xfrm>
          <a:prstGeom prst="rect">
            <a:avLst/>
          </a:prstGeom>
          <a:noFill/>
        </p:spPr>
        <p:txBody>
          <a:bodyPr wrap="square" rtlCol="0">
            <a:spAutoFit/>
          </a:bodyPr>
          <a:lstStyle/>
          <a:p>
            <a:r>
              <a:rPr lang="en-US" sz="1800" dirty="0"/>
              <a:t>Insights:</a:t>
            </a:r>
          </a:p>
          <a:p>
            <a:r>
              <a:rPr lang="en-US" sz="1800" dirty="0"/>
              <a:t>From </a:t>
            </a:r>
            <a:r>
              <a:rPr lang="en-US" dirty="0"/>
              <a:t>the donut chart we can see maximum orders are delivering late. So we need to work on that and improve delivery status.</a:t>
            </a:r>
            <a:endParaRPr lang="en-US" sz="1800" dirty="0"/>
          </a:p>
        </p:txBody>
      </p:sp>
      <p:pic>
        <p:nvPicPr>
          <p:cNvPr id="4" name="Picture 3">
            <a:extLst>
              <a:ext uri="{FF2B5EF4-FFF2-40B4-BE49-F238E27FC236}">
                <a16:creationId xmlns:a16="http://schemas.microsoft.com/office/drawing/2014/main" id="{D271B120-2F10-AE8F-FD95-4011A00282FC}"/>
              </a:ext>
            </a:extLst>
          </p:cNvPr>
          <p:cNvPicPr>
            <a:picLocks noChangeAspect="1"/>
          </p:cNvPicPr>
          <p:nvPr/>
        </p:nvPicPr>
        <p:blipFill>
          <a:blip r:embed="rId2"/>
          <a:stretch>
            <a:fillRect/>
          </a:stretch>
        </p:blipFill>
        <p:spPr>
          <a:xfrm>
            <a:off x="2213610" y="463941"/>
            <a:ext cx="5720568" cy="426280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7846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745587" y="4951827"/>
            <a:ext cx="7986713" cy="923330"/>
          </a:xfrm>
          <a:prstGeom prst="rect">
            <a:avLst/>
          </a:prstGeom>
          <a:noFill/>
        </p:spPr>
        <p:txBody>
          <a:bodyPr wrap="square" rtlCol="0">
            <a:spAutoFit/>
          </a:bodyPr>
          <a:lstStyle/>
          <a:p>
            <a:r>
              <a:rPr lang="en-US" sz="1800" dirty="0"/>
              <a:t>Insights:</a:t>
            </a:r>
          </a:p>
          <a:p>
            <a:r>
              <a:rPr lang="en-US" sz="1800" dirty="0"/>
              <a:t>From </a:t>
            </a:r>
            <a:r>
              <a:rPr lang="en-US" dirty="0"/>
              <a:t>the bar chart we can see payment is pending for about 40000 orders. So we can target those customers by giving them some special discount.  </a:t>
            </a:r>
            <a:endParaRPr lang="en-US" sz="1800" dirty="0"/>
          </a:p>
        </p:txBody>
      </p:sp>
      <p:pic>
        <p:nvPicPr>
          <p:cNvPr id="3" name="Picture 2">
            <a:extLst>
              <a:ext uri="{FF2B5EF4-FFF2-40B4-BE49-F238E27FC236}">
                <a16:creationId xmlns:a16="http://schemas.microsoft.com/office/drawing/2014/main" id="{728F6A02-92B4-ABD0-D5B2-1A46FDB50279}"/>
              </a:ext>
            </a:extLst>
          </p:cNvPr>
          <p:cNvPicPr>
            <a:picLocks noChangeAspect="1"/>
          </p:cNvPicPr>
          <p:nvPr/>
        </p:nvPicPr>
        <p:blipFill>
          <a:blip r:embed="rId2"/>
          <a:stretch>
            <a:fillRect/>
          </a:stretch>
        </p:blipFill>
        <p:spPr>
          <a:xfrm>
            <a:off x="745587" y="168812"/>
            <a:ext cx="8356210" cy="443132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3929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745587" y="4951827"/>
            <a:ext cx="7986713" cy="923330"/>
          </a:xfrm>
          <a:prstGeom prst="rect">
            <a:avLst/>
          </a:prstGeom>
          <a:noFill/>
        </p:spPr>
        <p:txBody>
          <a:bodyPr wrap="square" rtlCol="0">
            <a:spAutoFit/>
          </a:bodyPr>
          <a:lstStyle/>
          <a:p>
            <a:r>
              <a:rPr lang="en-US" sz="1800" dirty="0"/>
              <a:t>Insights:</a:t>
            </a:r>
          </a:p>
          <a:p>
            <a:r>
              <a:rPr lang="en-US" dirty="0"/>
              <a:t>There is no significant difference between classes for revenue.</a:t>
            </a:r>
          </a:p>
          <a:p>
            <a:endParaRPr lang="en-US" sz="1800" dirty="0"/>
          </a:p>
        </p:txBody>
      </p:sp>
      <p:pic>
        <p:nvPicPr>
          <p:cNvPr id="7" name="Picture 6">
            <a:extLst>
              <a:ext uri="{FF2B5EF4-FFF2-40B4-BE49-F238E27FC236}">
                <a16:creationId xmlns:a16="http://schemas.microsoft.com/office/drawing/2014/main" id="{35990634-BDBB-71A3-9787-0BE2DCDABF63}"/>
              </a:ext>
            </a:extLst>
          </p:cNvPr>
          <p:cNvPicPr>
            <a:picLocks noChangeAspect="1"/>
          </p:cNvPicPr>
          <p:nvPr/>
        </p:nvPicPr>
        <p:blipFill>
          <a:blip r:embed="rId2"/>
          <a:stretch>
            <a:fillRect/>
          </a:stretch>
        </p:blipFill>
        <p:spPr>
          <a:xfrm>
            <a:off x="1729886" y="350372"/>
            <a:ext cx="7878347" cy="4109085"/>
          </a:xfrm>
          <a:prstGeom prst="rect">
            <a:avLst/>
          </a:prstGeom>
        </p:spPr>
      </p:pic>
    </p:spTree>
    <p:extLst>
      <p:ext uri="{BB962C8B-B14F-4D97-AF65-F5344CB8AC3E}">
        <p14:creationId xmlns:p14="http://schemas.microsoft.com/office/powerpoint/2010/main" val="39264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1269829" y="5148775"/>
            <a:ext cx="7986713" cy="1200329"/>
          </a:xfrm>
          <a:prstGeom prst="rect">
            <a:avLst/>
          </a:prstGeom>
          <a:noFill/>
        </p:spPr>
        <p:txBody>
          <a:bodyPr wrap="square" rtlCol="0">
            <a:spAutoFit/>
          </a:bodyPr>
          <a:lstStyle/>
          <a:p>
            <a:r>
              <a:rPr lang="en-US" dirty="0"/>
              <a:t>Insights:</a:t>
            </a:r>
          </a:p>
          <a:p>
            <a:r>
              <a:rPr lang="en-US" sz="1800" dirty="0"/>
              <a:t>From the pie chart we can see that standard class and same day shipping mode doing better than same class mode. So we can i</a:t>
            </a:r>
            <a:r>
              <a:rPr lang="en-US" dirty="0"/>
              <a:t>mprove our Second class shipping mode</a:t>
            </a:r>
            <a:endParaRPr lang="en-US" sz="1800" dirty="0"/>
          </a:p>
        </p:txBody>
      </p:sp>
      <p:pic>
        <p:nvPicPr>
          <p:cNvPr id="3" name="Picture 2">
            <a:extLst>
              <a:ext uri="{FF2B5EF4-FFF2-40B4-BE49-F238E27FC236}">
                <a16:creationId xmlns:a16="http://schemas.microsoft.com/office/drawing/2014/main" id="{592566D7-0646-D727-3282-D443143EE233}"/>
              </a:ext>
            </a:extLst>
          </p:cNvPr>
          <p:cNvPicPr>
            <a:picLocks noChangeAspect="1"/>
          </p:cNvPicPr>
          <p:nvPr/>
        </p:nvPicPr>
        <p:blipFill>
          <a:blip r:embed="rId2"/>
          <a:stretch>
            <a:fillRect/>
          </a:stretch>
        </p:blipFill>
        <p:spPr>
          <a:xfrm>
            <a:off x="2067950" y="0"/>
            <a:ext cx="6752493" cy="4951827"/>
          </a:xfrm>
          <a:prstGeom prst="rect">
            <a:avLst/>
          </a:prstGeom>
        </p:spPr>
      </p:pic>
    </p:spTree>
    <p:extLst>
      <p:ext uri="{BB962C8B-B14F-4D97-AF65-F5344CB8AC3E}">
        <p14:creationId xmlns:p14="http://schemas.microsoft.com/office/powerpoint/2010/main" val="17306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9D995-D3BE-FB94-1E0C-88DBDE773E03}"/>
              </a:ext>
            </a:extLst>
          </p:cNvPr>
          <p:cNvSpPr txBox="1"/>
          <p:nvPr/>
        </p:nvSpPr>
        <p:spPr>
          <a:xfrm>
            <a:off x="1269829" y="5148775"/>
            <a:ext cx="7986713" cy="923330"/>
          </a:xfrm>
          <a:prstGeom prst="rect">
            <a:avLst/>
          </a:prstGeom>
          <a:noFill/>
        </p:spPr>
        <p:txBody>
          <a:bodyPr wrap="square" rtlCol="0">
            <a:spAutoFit/>
          </a:bodyPr>
          <a:lstStyle/>
          <a:p>
            <a:r>
              <a:rPr lang="en-US" dirty="0"/>
              <a:t>Insights:</a:t>
            </a:r>
          </a:p>
          <a:p>
            <a:r>
              <a:rPr lang="en-US" sz="1800" dirty="0"/>
              <a:t>From the </a:t>
            </a:r>
            <a:r>
              <a:rPr lang="en-US" dirty="0"/>
              <a:t>bar</a:t>
            </a:r>
            <a:r>
              <a:rPr lang="en-US" sz="1800" dirty="0"/>
              <a:t> chart we can see that </a:t>
            </a:r>
            <a:r>
              <a:rPr lang="en-US" sz="1800" b="0" i="0" u="none" strike="noStrike" dirty="0">
                <a:solidFill>
                  <a:srgbClr val="000000"/>
                </a:solidFill>
                <a:effectLst/>
                <a:latin typeface="Calibri" panose="020F0502020204030204" pitchFamily="34" charset="0"/>
              </a:rPr>
              <a:t>Field &amp; Stream Sportsman 16 Gun Fire Safe</a:t>
            </a:r>
            <a:r>
              <a:rPr lang="en-US" dirty="0"/>
              <a:t> is giving is maximum sales</a:t>
            </a:r>
            <a:endParaRPr lang="en-US" sz="1800" dirty="0"/>
          </a:p>
        </p:txBody>
      </p:sp>
      <p:pic>
        <p:nvPicPr>
          <p:cNvPr id="4" name="Picture 3">
            <a:extLst>
              <a:ext uri="{FF2B5EF4-FFF2-40B4-BE49-F238E27FC236}">
                <a16:creationId xmlns:a16="http://schemas.microsoft.com/office/drawing/2014/main" id="{DE78E5ED-B052-2B04-6723-CD24CFC082EC}"/>
              </a:ext>
            </a:extLst>
          </p:cNvPr>
          <p:cNvPicPr>
            <a:picLocks noChangeAspect="1"/>
          </p:cNvPicPr>
          <p:nvPr/>
        </p:nvPicPr>
        <p:blipFill>
          <a:blip r:embed="rId2"/>
          <a:stretch>
            <a:fillRect/>
          </a:stretch>
        </p:blipFill>
        <p:spPr>
          <a:xfrm>
            <a:off x="703385" y="0"/>
            <a:ext cx="10536701" cy="4951828"/>
          </a:xfrm>
          <a:prstGeom prst="rect">
            <a:avLst/>
          </a:prstGeom>
        </p:spPr>
      </p:pic>
    </p:spTree>
    <p:extLst>
      <p:ext uri="{BB962C8B-B14F-4D97-AF65-F5344CB8AC3E}">
        <p14:creationId xmlns:p14="http://schemas.microsoft.com/office/powerpoint/2010/main" val="30510874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TotalTime>
  <Words>256</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Constantia</vt:lpstr>
      <vt:lpstr>Gill Sans MT</vt:lpstr>
      <vt:lpstr>Söhne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 kumar</dc:creator>
  <cp:lastModifiedBy>Arth kumar</cp:lastModifiedBy>
  <cp:revision>12</cp:revision>
  <dcterms:created xsi:type="dcterms:W3CDTF">2023-10-13T10:16:52Z</dcterms:created>
  <dcterms:modified xsi:type="dcterms:W3CDTF">2024-03-30T10:25:49Z</dcterms:modified>
</cp:coreProperties>
</file>