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4" r:id="rId1"/>
  </p:sldMasterIdLst>
  <p:notesMasterIdLst>
    <p:notesMasterId r:id="rId19"/>
  </p:notesMasterIdLst>
  <p:sldIdLst>
    <p:sldId id="256" r:id="rId2"/>
    <p:sldId id="257" r:id="rId3"/>
    <p:sldId id="258" r:id="rId4"/>
    <p:sldId id="259" r:id="rId5"/>
    <p:sldId id="260" r:id="rId6"/>
    <p:sldId id="261" r:id="rId7"/>
    <p:sldId id="262" r:id="rId8"/>
    <p:sldId id="268" r:id="rId9"/>
    <p:sldId id="271" r:id="rId10"/>
    <p:sldId id="269" r:id="rId11"/>
    <p:sldId id="265" r:id="rId12"/>
    <p:sldId id="272" r:id="rId13"/>
    <p:sldId id="278" r:id="rId14"/>
    <p:sldId id="274" r:id="rId15"/>
    <p:sldId id="264"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5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92" d="100"/>
          <a:sy n="92" d="100"/>
        </p:scale>
        <p:origin x="30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7T08:57:09.4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3299 215 16383,'-76'0'0,"-16"0"0,3 0 0,29 0 0,0 0 0,-34-1 0,39-3 0,2 1 0,-27-3 0,3-5 0,9 4 0,7 1 0,-5 2 0,7-1 0,2 1 0,2-2 0,9 3 0,-3-3 0,4 2 0,-2-3 0,-3-2 0,-2 2 0,-3-4 0,6 2 0,-2-3 0,9 3 0,-3-2 0,3 6 0,-2-2 0,-3 6 0,2-1 0,-1 2 0,4 0 0,0 0 0,3 0 0,-1 0 0,0 0 0,-1 0 0,1 0 0,-6 0 0,1 0 0,-10 0 0,0 0 0,-3 0 0,-1 0 0,-1 0 0,2 0 0,2 0 0,5 0 0,9 0 0,5 0 0,7 0 0,0 2 0,4-1 0,0 1 0,-4 0 0,4-1 0,-3 3 0,2-3 0,-1 2 0,1-2 0,0 1 0,2-1 0,-2-1 0,-1 0 0,1 2 0,1-1 0,3 3 0,6-3 0,3 3 0,-1 0 0,31 23 0,-8-12 0,29 15 0,-8-20 0,7-2 0,8-1 0,2-1 0,1-3 0,-3 2 0,6-2 0,-2 0 0,9 2 0,-4-2 0,4 1 0,-6 1 0,-3-4 0,-2 4 0,-2-4 0,4 1 0,2-2 0,5 0 0,3 0 0,11 0 0,-2 0 0,5 0 0,8 0 0,6 0 0,12 0 0,-41 0 0,0 0 0,-6 0 0,1 0 0,10-1 0,0 0 0,-7 0 0,0 0 0,4 0 0,0 0 0,-3 0 0,-1 1 0,-2 0 0,-2 0 0,47 0 0,1 0 0,-11 0 0,2-3 0,-17 1 0,4-3 0,-11 1 0,6-1 0,-7 1 0,0-1 0,-2 4 0,-4-4 0,2 4 0,-6-1 0,-3 2 0,-8 0 0,-4 0 0,-8 0 0,-4 0 0,-4 0 0,-3 0 0,0 0 0,-2 0 0,-5 0 0,-57-23 0,-12-3 0,-1 4 0,-7-1 0,-4 2 0,-4 3 0,-17 2 0,-6 3 0,26 6 0,-1 1 0,-2 1 0,-8 1 0,-2 1 0,0 1 0,6 1 0,1 2 0,-1 0 0,1 2 0,1 2 0,-1-1 0,4 1 0,0 1 0,2 0 0,-25 5 0,3 1 0,0 1 0,1-2 0,4-2 0,2-1 0,11-1 0,0-1 0,-8-2 0,2-1 0,17-2 0,3 1 0,0-2 0,1 0 0,-37 0 0,0 0 0,18-3 0,-8 0 0,26-3 0,1 1 0,11 1 0,6 1 0,-3 0 0,5-1 0,-3 0 0,1-1 0,0 0 0,0 0 0,8-1 0,5 3 0,12-1 0,3 3 0,91 5 0,8 5 0,-4 1 0,8 2 0,-7-2 0,-1-1 0,-4 4 0,0-1 0,4-3 0,-2-2 0,-7-2 0,-2-1 0,5 0 0,-1-1 0,-9-3 0,-2 0 0,3 0 0,-3 0 0,-13 0 0,-2 0 0,40 0 0,-25 0 0,-8 0 0,-18 0 0,-2 0 0,-21 0 0,-5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7T08:57:12.1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3279 156 16383,'-74'0'0,"-1"0"0,-2 0 0,2 0 0,16 0 0,0 0 0,-11 0 0,0 0 0,12 0 0,2 0 0,-5 0 0,1 0 0,4 0 0,1 0 0,-43 0 0,47 0 0,1 0 0,-43 0 0,3 0 0,-4 0 0,1 0 0,-6 0 0,14 0 0,-5 0 0,17 0 0,0-2 0,9-1 0,4-5 0,3-2 0,3-2 0,-3-1 0,6 2 0,0 1 0,3-1 0,2 4 0,-2-1 0,4 3 0,-1 1 0,4 0 0,3 1 0,4 1 0,5-2 0,2 0 0,4 1 0,-2 1 0,1 1 0,-2-1 0,-1 2 0,-2-5 0,2 5 0,-5-4 0,5 3 0,-4-1 0,3 1 0,0 1 0,-2 0 0,0 0 0,-3 0 0,3 0 0,4 0 0,4-2 0,7 2 0,-2-4 0,3 3 0,-2-1 0,0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7T08:57:15.65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3251 30 16383,'-52'-4'0,"1"1"0,-9-1 0,-1 1 0,-7-2 0,-1 2 0,-5 0 0,-2 0 0,-3 2 0,-1 1 0,6 0 0,1 0 0,9 0 0,0 0 0,-2 0 0,1 0 0,-35 0 0,48 2 0,0 2 0,-40 0 0,12 5 0,-1-4 0,3 0 0,0-4 0,5 1 0,0-2 0,2 0 0,2 0 0,-2 0 0,0-2 0,4 1 0,4-4 0,7 4 0,6-1 0,4 1 0,2 1 0,3 0 0,0 4 0,5-1 0,-4 4 0,7-3 0,-4 1 0,5-3 0,-1 0 0,0-2 0,4 0 0,-1 0 0,6 0 0,-2 0 0,1 0 0,1 0 0,2 0 0,1 0 0,1 0 0,2 0 0,1 0 0,2 0 0,-3 0 0,5 0 0,-4 0 0,-1 0 0,3 0 0,-5 0 0,4 0 0,0 0 0,0 0 0,1 0 0,-1 0 0,1-2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7T08:57:20.6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3177 122 16383,'-97'0'0,"-2"0"0,12 0 0,3-1 0,3-6 0,9-3 0,8-4 0,3 2 0,8 2 0,2 4 0,4 2 0,3-1 0,4 5 0,4-3 0,1 3 0,0-2 0,-2 2 0,3-3 0,2 3 0,-2 0 0,2 0 0,-2 0 0,0 0 0,6 0 0,-1 0 0,6 0 0,-1 0 0,-1 0 0,2 0 0,-1 0 0,2 0 0,-3 0 0,2 0 0,-3 0 0,1 0 0,-6 0 0,-1-4 0,-12-1 0,1-5 0,-10 3 0,5-1 0,-4 2 0,-1 4 0,4-1 0,-7 3 0,10 0 0,-7 0 0,8 0 0,-1 0 0,1 2 0,-1 4 0,5 0 0,-1 3 0,4-4 0,-1-2 0,1-1 0,1-2 0,3 0 0,-4 0 0,5 0 0,-3 0 0,3 0 0,0 0 0,0-2 0,0-1 0,-1-2 0,-3-1 0,1 3 0,-3 1 0,7 2 0,0 0 0,4 0 0,2 0 0,1 0 0,5 0 0,2 0 0,4 0 0,-2 0 0,0 0 0,-1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88243-232A-6E4E-8A62-2EA2B1D588F3}" type="datetimeFigureOut">
              <a:rPr lang="en-US" smtClean="0"/>
              <a:t>5/6/2022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8E298-DA2E-3344-8FE6-F48C04243A58}" type="slidenum">
              <a:rPr lang="en-US" smtClean="0"/>
              <a:t>‹#›</a:t>
            </a:fld>
            <a:endParaRPr lang="en-US"/>
          </a:p>
        </p:txBody>
      </p:sp>
    </p:spTree>
    <p:extLst>
      <p:ext uri="{BB962C8B-B14F-4D97-AF65-F5344CB8AC3E}">
        <p14:creationId xmlns:p14="http://schemas.microsoft.com/office/powerpoint/2010/main" val="213857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8E298-DA2E-3344-8FE6-F48C04243A58}" type="slidenum">
              <a:rPr lang="en-US" smtClean="0"/>
              <a:t>12</a:t>
            </a:fld>
            <a:endParaRPr lang="en-US"/>
          </a:p>
        </p:txBody>
      </p:sp>
    </p:spTree>
    <p:extLst>
      <p:ext uri="{BB962C8B-B14F-4D97-AF65-F5344CB8AC3E}">
        <p14:creationId xmlns:p14="http://schemas.microsoft.com/office/powerpoint/2010/main" val="2630745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4355-EE6D-BC4A-A755-8AD050B8454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C282CB5-93CE-0D4F-A780-85FE10C87F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703027C-92A6-5848-A14D-A1C68C8E0632}"/>
              </a:ext>
            </a:extLst>
          </p:cNvPr>
          <p:cNvSpPr>
            <a:spLocks noGrp="1"/>
          </p:cNvSpPr>
          <p:nvPr>
            <p:ph type="dt" sz="half" idx="10"/>
          </p:nvPr>
        </p:nvSpPr>
        <p:spPr/>
        <p:txBody>
          <a:bodyPr/>
          <a:lstStyle/>
          <a:p>
            <a:fld id="{95D64C6B-9DF8-E94D-8D71-C5550D9E3CD2}" type="datetimeFigureOut">
              <a:rPr lang="en-US" smtClean="0"/>
              <a:t>5/6/2022</a:t>
            </a:fld>
            <a:endParaRPr lang="en-US"/>
          </a:p>
        </p:txBody>
      </p:sp>
      <p:sp>
        <p:nvSpPr>
          <p:cNvPr id="5" name="Footer Placeholder 4">
            <a:extLst>
              <a:ext uri="{FF2B5EF4-FFF2-40B4-BE49-F238E27FC236}">
                <a16:creationId xmlns:a16="http://schemas.microsoft.com/office/drawing/2014/main" id="{30F9978C-3611-6C4F-B964-DF55FAF3D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82052-5AFA-8749-8005-72AD517C145F}"/>
              </a:ext>
            </a:extLst>
          </p:cNvPr>
          <p:cNvSpPr>
            <a:spLocks noGrp="1"/>
          </p:cNvSpPr>
          <p:nvPr>
            <p:ph type="sldNum" sz="quarter" idx="12"/>
          </p:nvPr>
        </p:nvSpPr>
        <p:spPr/>
        <p:txBody>
          <a:bodyPr/>
          <a:lstStyle/>
          <a:p>
            <a:fld id="{61B36E3F-C529-2E45-9046-459E458D03CE}" type="slidenum">
              <a:rPr lang="en-US" smtClean="0"/>
              <a:t>‹#›</a:t>
            </a:fld>
            <a:endParaRPr lang="en-US"/>
          </a:p>
        </p:txBody>
      </p:sp>
    </p:spTree>
    <p:extLst>
      <p:ext uri="{BB962C8B-B14F-4D97-AF65-F5344CB8AC3E}">
        <p14:creationId xmlns:p14="http://schemas.microsoft.com/office/powerpoint/2010/main" val="4275477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D23A-3765-314F-878D-2A327466385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C07F3C-3619-F74D-997C-37E6E1477D3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D8AB6F-0759-9549-AF84-D5C6703D7CB7}"/>
              </a:ext>
            </a:extLst>
          </p:cNvPr>
          <p:cNvSpPr>
            <a:spLocks noGrp="1"/>
          </p:cNvSpPr>
          <p:nvPr>
            <p:ph type="dt" sz="half" idx="10"/>
          </p:nvPr>
        </p:nvSpPr>
        <p:spPr/>
        <p:txBody>
          <a:bodyPr/>
          <a:lstStyle/>
          <a:p>
            <a:fld id="{95D64C6B-9DF8-E94D-8D71-C5550D9E3CD2}" type="datetimeFigureOut">
              <a:rPr lang="en-US" smtClean="0"/>
              <a:t>5/6/2022</a:t>
            </a:fld>
            <a:endParaRPr lang="en-US"/>
          </a:p>
        </p:txBody>
      </p:sp>
      <p:sp>
        <p:nvSpPr>
          <p:cNvPr id="5" name="Footer Placeholder 4">
            <a:extLst>
              <a:ext uri="{FF2B5EF4-FFF2-40B4-BE49-F238E27FC236}">
                <a16:creationId xmlns:a16="http://schemas.microsoft.com/office/drawing/2014/main" id="{093B57A8-8684-2944-8692-BFAE2CEDE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CA3BB-70C9-E44B-82A8-3E7AD2B8349E}"/>
              </a:ext>
            </a:extLst>
          </p:cNvPr>
          <p:cNvSpPr>
            <a:spLocks noGrp="1"/>
          </p:cNvSpPr>
          <p:nvPr>
            <p:ph type="sldNum" sz="quarter" idx="12"/>
          </p:nvPr>
        </p:nvSpPr>
        <p:spPr/>
        <p:txBody>
          <a:bodyPr/>
          <a:lstStyle/>
          <a:p>
            <a:fld id="{61B36E3F-C529-2E45-9046-459E458D03CE}" type="slidenum">
              <a:rPr lang="en-US" smtClean="0"/>
              <a:t>‹#›</a:t>
            </a:fld>
            <a:endParaRPr lang="en-US"/>
          </a:p>
        </p:txBody>
      </p:sp>
    </p:spTree>
    <p:extLst>
      <p:ext uri="{BB962C8B-B14F-4D97-AF65-F5344CB8AC3E}">
        <p14:creationId xmlns:p14="http://schemas.microsoft.com/office/powerpoint/2010/main" val="386595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C31B72-0955-A343-A959-8A3599323FB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054072-511F-944B-9A7C-7F70110F95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85F590-64C3-8E40-BC1E-8FB3048FFEBF}"/>
              </a:ext>
            </a:extLst>
          </p:cNvPr>
          <p:cNvSpPr>
            <a:spLocks noGrp="1"/>
          </p:cNvSpPr>
          <p:nvPr>
            <p:ph type="dt" sz="half" idx="10"/>
          </p:nvPr>
        </p:nvSpPr>
        <p:spPr/>
        <p:txBody>
          <a:bodyPr/>
          <a:lstStyle/>
          <a:p>
            <a:fld id="{95D64C6B-9DF8-E94D-8D71-C5550D9E3CD2}" type="datetimeFigureOut">
              <a:rPr lang="en-US" smtClean="0"/>
              <a:t>5/6/2022</a:t>
            </a:fld>
            <a:endParaRPr lang="en-US"/>
          </a:p>
        </p:txBody>
      </p:sp>
      <p:sp>
        <p:nvSpPr>
          <p:cNvPr id="5" name="Footer Placeholder 4">
            <a:extLst>
              <a:ext uri="{FF2B5EF4-FFF2-40B4-BE49-F238E27FC236}">
                <a16:creationId xmlns:a16="http://schemas.microsoft.com/office/drawing/2014/main" id="{3A36116C-E7A4-E245-8CC8-58D328E3D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A0340-00C2-2947-A473-805D5EFFAE92}"/>
              </a:ext>
            </a:extLst>
          </p:cNvPr>
          <p:cNvSpPr>
            <a:spLocks noGrp="1"/>
          </p:cNvSpPr>
          <p:nvPr>
            <p:ph type="sldNum" sz="quarter" idx="12"/>
          </p:nvPr>
        </p:nvSpPr>
        <p:spPr/>
        <p:txBody>
          <a:bodyPr/>
          <a:lstStyle/>
          <a:p>
            <a:fld id="{61B36E3F-C529-2E45-9046-459E458D03CE}" type="slidenum">
              <a:rPr lang="en-US" smtClean="0"/>
              <a:t>‹#›</a:t>
            </a:fld>
            <a:endParaRPr lang="en-US"/>
          </a:p>
        </p:txBody>
      </p:sp>
    </p:spTree>
    <p:extLst>
      <p:ext uri="{BB962C8B-B14F-4D97-AF65-F5344CB8AC3E}">
        <p14:creationId xmlns:p14="http://schemas.microsoft.com/office/powerpoint/2010/main" val="116088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6CA7-237B-CB44-810F-D54A3BEB40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24E413-E915-B54C-A648-E030EBB6D38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EF060B-7030-FF43-9E36-9786AD0FBD35}"/>
              </a:ext>
            </a:extLst>
          </p:cNvPr>
          <p:cNvSpPr>
            <a:spLocks noGrp="1"/>
          </p:cNvSpPr>
          <p:nvPr>
            <p:ph type="dt" sz="half" idx="10"/>
          </p:nvPr>
        </p:nvSpPr>
        <p:spPr/>
        <p:txBody>
          <a:bodyPr/>
          <a:lstStyle/>
          <a:p>
            <a:fld id="{95D64C6B-9DF8-E94D-8D71-C5550D9E3CD2}" type="datetimeFigureOut">
              <a:rPr lang="en-US" smtClean="0"/>
              <a:t>5/6/2022</a:t>
            </a:fld>
            <a:endParaRPr lang="en-US"/>
          </a:p>
        </p:txBody>
      </p:sp>
      <p:sp>
        <p:nvSpPr>
          <p:cNvPr id="5" name="Footer Placeholder 4">
            <a:extLst>
              <a:ext uri="{FF2B5EF4-FFF2-40B4-BE49-F238E27FC236}">
                <a16:creationId xmlns:a16="http://schemas.microsoft.com/office/drawing/2014/main" id="{EAB63567-A39E-D34F-B43A-53F9BA1A3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E0E47-7659-7D40-80C2-F589FDA1CF78}"/>
              </a:ext>
            </a:extLst>
          </p:cNvPr>
          <p:cNvSpPr>
            <a:spLocks noGrp="1"/>
          </p:cNvSpPr>
          <p:nvPr>
            <p:ph type="sldNum" sz="quarter" idx="12"/>
          </p:nvPr>
        </p:nvSpPr>
        <p:spPr/>
        <p:txBody>
          <a:bodyPr/>
          <a:lstStyle/>
          <a:p>
            <a:fld id="{61B36E3F-C529-2E45-9046-459E458D03CE}" type="slidenum">
              <a:rPr lang="en-US" smtClean="0"/>
              <a:t>‹#›</a:t>
            </a:fld>
            <a:endParaRPr lang="en-US"/>
          </a:p>
        </p:txBody>
      </p:sp>
    </p:spTree>
    <p:extLst>
      <p:ext uri="{BB962C8B-B14F-4D97-AF65-F5344CB8AC3E}">
        <p14:creationId xmlns:p14="http://schemas.microsoft.com/office/powerpoint/2010/main" val="124970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6E51-9A04-6E40-8228-CA47FDF7730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79DBBF1-58B9-B543-8B47-248FF16CA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DA9D616-D19B-5540-BB49-CF09AF6018A5}"/>
              </a:ext>
            </a:extLst>
          </p:cNvPr>
          <p:cNvSpPr>
            <a:spLocks noGrp="1"/>
          </p:cNvSpPr>
          <p:nvPr>
            <p:ph type="dt" sz="half" idx="10"/>
          </p:nvPr>
        </p:nvSpPr>
        <p:spPr/>
        <p:txBody>
          <a:bodyPr/>
          <a:lstStyle/>
          <a:p>
            <a:fld id="{95D64C6B-9DF8-E94D-8D71-C5550D9E3CD2}" type="datetimeFigureOut">
              <a:rPr lang="en-US" smtClean="0"/>
              <a:t>5/6/2022</a:t>
            </a:fld>
            <a:endParaRPr lang="en-US"/>
          </a:p>
        </p:txBody>
      </p:sp>
      <p:sp>
        <p:nvSpPr>
          <p:cNvPr id="5" name="Footer Placeholder 4">
            <a:extLst>
              <a:ext uri="{FF2B5EF4-FFF2-40B4-BE49-F238E27FC236}">
                <a16:creationId xmlns:a16="http://schemas.microsoft.com/office/drawing/2014/main" id="{B5235FD8-CF32-924A-94DC-F0B876C60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D6BB3-B1DB-BB4D-8110-57B24A563AE2}"/>
              </a:ext>
            </a:extLst>
          </p:cNvPr>
          <p:cNvSpPr>
            <a:spLocks noGrp="1"/>
          </p:cNvSpPr>
          <p:nvPr>
            <p:ph type="sldNum" sz="quarter" idx="12"/>
          </p:nvPr>
        </p:nvSpPr>
        <p:spPr/>
        <p:txBody>
          <a:bodyPr/>
          <a:lstStyle/>
          <a:p>
            <a:fld id="{61B36E3F-C529-2E45-9046-459E458D03CE}" type="slidenum">
              <a:rPr lang="en-US" smtClean="0"/>
              <a:t>‹#›</a:t>
            </a:fld>
            <a:endParaRPr lang="en-US"/>
          </a:p>
        </p:txBody>
      </p:sp>
    </p:spTree>
    <p:extLst>
      <p:ext uri="{BB962C8B-B14F-4D97-AF65-F5344CB8AC3E}">
        <p14:creationId xmlns:p14="http://schemas.microsoft.com/office/powerpoint/2010/main" val="121017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8433-D970-1742-8158-95D72DB1A69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DD9E4D-0973-F344-A074-3AD4ECB29AD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F2C3335-0147-3441-B5B0-CA5F1F36452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D5631BD-0F83-464C-AB44-347464E72C7C}"/>
              </a:ext>
            </a:extLst>
          </p:cNvPr>
          <p:cNvSpPr>
            <a:spLocks noGrp="1"/>
          </p:cNvSpPr>
          <p:nvPr>
            <p:ph type="dt" sz="half" idx="10"/>
          </p:nvPr>
        </p:nvSpPr>
        <p:spPr/>
        <p:txBody>
          <a:bodyPr/>
          <a:lstStyle/>
          <a:p>
            <a:fld id="{95D64C6B-9DF8-E94D-8D71-C5550D9E3CD2}" type="datetimeFigureOut">
              <a:rPr lang="en-US" smtClean="0"/>
              <a:t>5/6/2022</a:t>
            </a:fld>
            <a:endParaRPr lang="en-US"/>
          </a:p>
        </p:txBody>
      </p:sp>
      <p:sp>
        <p:nvSpPr>
          <p:cNvPr id="6" name="Footer Placeholder 5">
            <a:extLst>
              <a:ext uri="{FF2B5EF4-FFF2-40B4-BE49-F238E27FC236}">
                <a16:creationId xmlns:a16="http://schemas.microsoft.com/office/drawing/2014/main" id="{86246A01-4E61-A640-B769-A009B6B91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65354E-420A-714B-B2F5-580F88B8BE37}"/>
              </a:ext>
            </a:extLst>
          </p:cNvPr>
          <p:cNvSpPr>
            <a:spLocks noGrp="1"/>
          </p:cNvSpPr>
          <p:nvPr>
            <p:ph type="sldNum" sz="quarter" idx="12"/>
          </p:nvPr>
        </p:nvSpPr>
        <p:spPr/>
        <p:txBody>
          <a:bodyPr/>
          <a:lstStyle/>
          <a:p>
            <a:fld id="{61B36E3F-C529-2E45-9046-459E458D03CE}" type="slidenum">
              <a:rPr lang="en-US" smtClean="0"/>
              <a:t>‹#›</a:t>
            </a:fld>
            <a:endParaRPr lang="en-US"/>
          </a:p>
        </p:txBody>
      </p:sp>
    </p:spTree>
    <p:extLst>
      <p:ext uri="{BB962C8B-B14F-4D97-AF65-F5344CB8AC3E}">
        <p14:creationId xmlns:p14="http://schemas.microsoft.com/office/powerpoint/2010/main" val="99305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5C98-0B70-2B4D-BE66-C5AFB982433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A92804-75AB-8849-B928-08158AC7D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28AF21-0933-1940-B6EC-4BE383723F6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5F36791-FC43-EC4C-83A6-3C3CCC0A2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2CB85C8-1183-EC47-B4E8-BF920D5125B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592839-09E3-CD46-BDB9-D8DAB7634F0F}"/>
              </a:ext>
            </a:extLst>
          </p:cNvPr>
          <p:cNvSpPr>
            <a:spLocks noGrp="1"/>
          </p:cNvSpPr>
          <p:nvPr>
            <p:ph type="dt" sz="half" idx="10"/>
          </p:nvPr>
        </p:nvSpPr>
        <p:spPr/>
        <p:txBody>
          <a:bodyPr/>
          <a:lstStyle/>
          <a:p>
            <a:fld id="{95D64C6B-9DF8-E94D-8D71-C5550D9E3CD2}" type="datetimeFigureOut">
              <a:rPr lang="en-US" smtClean="0"/>
              <a:t>5/6/2022</a:t>
            </a:fld>
            <a:endParaRPr lang="en-US"/>
          </a:p>
        </p:txBody>
      </p:sp>
      <p:sp>
        <p:nvSpPr>
          <p:cNvPr id="8" name="Footer Placeholder 7">
            <a:extLst>
              <a:ext uri="{FF2B5EF4-FFF2-40B4-BE49-F238E27FC236}">
                <a16:creationId xmlns:a16="http://schemas.microsoft.com/office/drawing/2014/main" id="{3DDF0330-DB38-B746-9032-5ABE0C8449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FE78A-953E-F14E-9D96-4DBD91568AC0}"/>
              </a:ext>
            </a:extLst>
          </p:cNvPr>
          <p:cNvSpPr>
            <a:spLocks noGrp="1"/>
          </p:cNvSpPr>
          <p:nvPr>
            <p:ph type="sldNum" sz="quarter" idx="12"/>
          </p:nvPr>
        </p:nvSpPr>
        <p:spPr/>
        <p:txBody>
          <a:bodyPr/>
          <a:lstStyle/>
          <a:p>
            <a:fld id="{61B36E3F-C529-2E45-9046-459E458D03CE}" type="slidenum">
              <a:rPr lang="en-US" smtClean="0"/>
              <a:t>‹#›</a:t>
            </a:fld>
            <a:endParaRPr lang="en-US"/>
          </a:p>
        </p:txBody>
      </p:sp>
    </p:spTree>
    <p:extLst>
      <p:ext uri="{BB962C8B-B14F-4D97-AF65-F5344CB8AC3E}">
        <p14:creationId xmlns:p14="http://schemas.microsoft.com/office/powerpoint/2010/main" val="55887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806E-4E13-9343-A29A-AA7274F87B8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4A6747B-8B0D-8D41-9252-DBB46FE2F724}"/>
              </a:ext>
            </a:extLst>
          </p:cNvPr>
          <p:cNvSpPr>
            <a:spLocks noGrp="1"/>
          </p:cNvSpPr>
          <p:nvPr>
            <p:ph type="dt" sz="half" idx="10"/>
          </p:nvPr>
        </p:nvSpPr>
        <p:spPr/>
        <p:txBody>
          <a:bodyPr/>
          <a:lstStyle/>
          <a:p>
            <a:fld id="{95D64C6B-9DF8-E94D-8D71-C5550D9E3CD2}" type="datetimeFigureOut">
              <a:rPr lang="en-US" smtClean="0"/>
              <a:t>5/6/2022</a:t>
            </a:fld>
            <a:endParaRPr lang="en-US"/>
          </a:p>
        </p:txBody>
      </p:sp>
      <p:sp>
        <p:nvSpPr>
          <p:cNvPr id="4" name="Footer Placeholder 3">
            <a:extLst>
              <a:ext uri="{FF2B5EF4-FFF2-40B4-BE49-F238E27FC236}">
                <a16:creationId xmlns:a16="http://schemas.microsoft.com/office/drawing/2014/main" id="{4850D7F9-E78B-2648-AF22-B2B5BC4997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BA6CBB-3974-E047-B803-B4627AB6E445}"/>
              </a:ext>
            </a:extLst>
          </p:cNvPr>
          <p:cNvSpPr>
            <a:spLocks noGrp="1"/>
          </p:cNvSpPr>
          <p:nvPr>
            <p:ph type="sldNum" sz="quarter" idx="12"/>
          </p:nvPr>
        </p:nvSpPr>
        <p:spPr/>
        <p:txBody>
          <a:bodyPr/>
          <a:lstStyle/>
          <a:p>
            <a:fld id="{61B36E3F-C529-2E45-9046-459E458D03CE}" type="slidenum">
              <a:rPr lang="en-US" smtClean="0"/>
              <a:t>‹#›</a:t>
            </a:fld>
            <a:endParaRPr lang="en-US"/>
          </a:p>
        </p:txBody>
      </p:sp>
    </p:spTree>
    <p:extLst>
      <p:ext uri="{BB962C8B-B14F-4D97-AF65-F5344CB8AC3E}">
        <p14:creationId xmlns:p14="http://schemas.microsoft.com/office/powerpoint/2010/main" val="382995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98CF1E-C943-A04B-9705-565636B7100F}"/>
              </a:ext>
            </a:extLst>
          </p:cNvPr>
          <p:cNvSpPr>
            <a:spLocks noGrp="1"/>
          </p:cNvSpPr>
          <p:nvPr>
            <p:ph type="dt" sz="half" idx="10"/>
          </p:nvPr>
        </p:nvSpPr>
        <p:spPr/>
        <p:txBody>
          <a:bodyPr/>
          <a:lstStyle/>
          <a:p>
            <a:fld id="{95D64C6B-9DF8-E94D-8D71-C5550D9E3CD2}" type="datetimeFigureOut">
              <a:rPr lang="en-US" smtClean="0"/>
              <a:t>5/6/2022</a:t>
            </a:fld>
            <a:endParaRPr lang="en-US"/>
          </a:p>
        </p:txBody>
      </p:sp>
      <p:sp>
        <p:nvSpPr>
          <p:cNvPr id="3" name="Footer Placeholder 2">
            <a:extLst>
              <a:ext uri="{FF2B5EF4-FFF2-40B4-BE49-F238E27FC236}">
                <a16:creationId xmlns:a16="http://schemas.microsoft.com/office/drawing/2014/main" id="{4714C503-920D-DD4B-A54B-1E63FB7FB3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021023-6099-D949-89D0-2790BD9BF927}"/>
              </a:ext>
            </a:extLst>
          </p:cNvPr>
          <p:cNvSpPr>
            <a:spLocks noGrp="1"/>
          </p:cNvSpPr>
          <p:nvPr>
            <p:ph type="sldNum" sz="quarter" idx="12"/>
          </p:nvPr>
        </p:nvSpPr>
        <p:spPr/>
        <p:txBody>
          <a:bodyPr/>
          <a:lstStyle/>
          <a:p>
            <a:fld id="{61B36E3F-C529-2E45-9046-459E458D03CE}" type="slidenum">
              <a:rPr lang="en-US" smtClean="0"/>
              <a:t>‹#›</a:t>
            </a:fld>
            <a:endParaRPr lang="en-US"/>
          </a:p>
        </p:txBody>
      </p:sp>
    </p:spTree>
    <p:extLst>
      <p:ext uri="{BB962C8B-B14F-4D97-AF65-F5344CB8AC3E}">
        <p14:creationId xmlns:p14="http://schemas.microsoft.com/office/powerpoint/2010/main" val="258433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DCE1-5DCB-3A4D-B332-B3DF17896DC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57CF12-8466-0F4C-816D-848439549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4BD9E49-DA72-2449-B835-677879602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463CC7-2200-424F-851B-F6A0EE2FF67B}"/>
              </a:ext>
            </a:extLst>
          </p:cNvPr>
          <p:cNvSpPr>
            <a:spLocks noGrp="1"/>
          </p:cNvSpPr>
          <p:nvPr>
            <p:ph type="dt" sz="half" idx="10"/>
          </p:nvPr>
        </p:nvSpPr>
        <p:spPr/>
        <p:txBody>
          <a:bodyPr/>
          <a:lstStyle/>
          <a:p>
            <a:fld id="{95D64C6B-9DF8-E94D-8D71-C5550D9E3CD2}" type="datetimeFigureOut">
              <a:rPr lang="en-US" smtClean="0"/>
              <a:t>5/6/2022</a:t>
            </a:fld>
            <a:endParaRPr lang="en-US"/>
          </a:p>
        </p:txBody>
      </p:sp>
      <p:sp>
        <p:nvSpPr>
          <p:cNvPr id="6" name="Footer Placeholder 5">
            <a:extLst>
              <a:ext uri="{FF2B5EF4-FFF2-40B4-BE49-F238E27FC236}">
                <a16:creationId xmlns:a16="http://schemas.microsoft.com/office/drawing/2014/main" id="{6017B87C-7C6D-4842-BF17-7A7A985B6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145EF-ABA1-BA40-B096-2E65AE683590}"/>
              </a:ext>
            </a:extLst>
          </p:cNvPr>
          <p:cNvSpPr>
            <a:spLocks noGrp="1"/>
          </p:cNvSpPr>
          <p:nvPr>
            <p:ph type="sldNum" sz="quarter" idx="12"/>
          </p:nvPr>
        </p:nvSpPr>
        <p:spPr/>
        <p:txBody>
          <a:bodyPr/>
          <a:lstStyle/>
          <a:p>
            <a:fld id="{61B36E3F-C529-2E45-9046-459E458D03CE}" type="slidenum">
              <a:rPr lang="en-US" smtClean="0"/>
              <a:t>‹#›</a:t>
            </a:fld>
            <a:endParaRPr lang="en-US"/>
          </a:p>
        </p:txBody>
      </p:sp>
    </p:spTree>
    <p:extLst>
      <p:ext uri="{BB962C8B-B14F-4D97-AF65-F5344CB8AC3E}">
        <p14:creationId xmlns:p14="http://schemas.microsoft.com/office/powerpoint/2010/main" val="235019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B6E7-53D4-2F4F-AEA0-58FF8E0473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C789227-A1CB-4145-A16A-C3450B876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498180-6883-8C49-BA7C-B25F14407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63CA52-3B43-894B-BA9F-4E2DE6A3DC89}"/>
              </a:ext>
            </a:extLst>
          </p:cNvPr>
          <p:cNvSpPr>
            <a:spLocks noGrp="1"/>
          </p:cNvSpPr>
          <p:nvPr>
            <p:ph type="dt" sz="half" idx="10"/>
          </p:nvPr>
        </p:nvSpPr>
        <p:spPr/>
        <p:txBody>
          <a:bodyPr/>
          <a:lstStyle/>
          <a:p>
            <a:fld id="{95D64C6B-9DF8-E94D-8D71-C5550D9E3CD2}" type="datetimeFigureOut">
              <a:rPr lang="en-US" smtClean="0"/>
              <a:t>5/6/2022</a:t>
            </a:fld>
            <a:endParaRPr lang="en-US"/>
          </a:p>
        </p:txBody>
      </p:sp>
      <p:sp>
        <p:nvSpPr>
          <p:cNvPr id="6" name="Footer Placeholder 5">
            <a:extLst>
              <a:ext uri="{FF2B5EF4-FFF2-40B4-BE49-F238E27FC236}">
                <a16:creationId xmlns:a16="http://schemas.microsoft.com/office/drawing/2014/main" id="{81F648CA-CC6A-BB4B-A408-36ADF19195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BCD417-BE72-EE42-AEF0-AF45A7E8F2E1}"/>
              </a:ext>
            </a:extLst>
          </p:cNvPr>
          <p:cNvSpPr>
            <a:spLocks noGrp="1"/>
          </p:cNvSpPr>
          <p:nvPr>
            <p:ph type="sldNum" sz="quarter" idx="12"/>
          </p:nvPr>
        </p:nvSpPr>
        <p:spPr/>
        <p:txBody>
          <a:bodyPr/>
          <a:lstStyle/>
          <a:p>
            <a:fld id="{61B36E3F-C529-2E45-9046-459E458D03CE}" type="slidenum">
              <a:rPr lang="en-US" smtClean="0"/>
              <a:t>‹#›</a:t>
            </a:fld>
            <a:endParaRPr lang="en-US"/>
          </a:p>
        </p:txBody>
      </p:sp>
    </p:spTree>
    <p:extLst>
      <p:ext uri="{BB962C8B-B14F-4D97-AF65-F5344CB8AC3E}">
        <p14:creationId xmlns:p14="http://schemas.microsoft.com/office/powerpoint/2010/main" val="350362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0B3CF7-DD39-8343-8894-68D8E6BAA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706467-AEF1-B842-9995-C23EF8EF46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EFDB83-9D2E-944C-9EA9-C8AE146BB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64C6B-9DF8-E94D-8D71-C5550D9E3CD2}" type="datetimeFigureOut">
              <a:rPr lang="en-US" smtClean="0"/>
              <a:t>5/6/2022</a:t>
            </a:fld>
            <a:endParaRPr lang="en-US"/>
          </a:p>
        </p:txBody>
      </p:sp>
      <p:sp>
        <p:nvSpPr>
          <p:cNvPr id="5" name="Footer Placeholder 4">
            <a:extLst>
              <a:ext uri="{FF2B5EF4-FFF2-40B4-BE49-F238E27FC236}">
                <a16:creationId xmlns:a16="http://schemas.microsoft.com/office/drawing/2014/main" id="{F2786275-6405-F74D-A618-C404BDD23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DD1F4-C2D3-694A-8979-410D5D070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36E3F-C529-2E45-9046-459E458D03CE}" type="slidenum">
              <a:rPr lang="en-US" smtClean="0"/>
              <a:t>‹#›</a:t>
            </a:fld>
            <a:endParaRPr lang="en-US"/>
          </a:p>
        </p:txBody>
      </p:sp>
    </p:spTree>
    <p:extLst>
      <p:ext uri="{BB962C8B-B14F-4D97-AF65-F5344CB8AC3E}">
        <p14:creationId xmlns:p14="http://schemas.microsoft.com/office/powerpoint/2010/main" val="403900817"/>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customXml" Target="../ink/ink2.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81A0-089B-FA44-81A0-5BABDED8DD16}"/>
              </a:ext>
            </a:extLst>
          </p:cNvPr>
          <p:cNvSpPr>
            <a:spLocks noGrp="1"/>
          </p:cNvSpPr>
          <p:nvPr>
            <p:ph type="ctrTitle"/>
          </p:nvPr>
        </p:nvSpPr>
        <p:spPr>
          <a:xfrm>
            <a:off x="623944" y="881547"/>
            <a:ext cx="9079454" cy="2268559"/>
          </a:xfrm>
        </p:spPr>
        <p:txBody>
          <a:bodyPr>
            <a:noAutofit/>
          </a:bodyPr>
          <a:lstStyle/>
          <a:p>
            <a:r>
              <a:rPr lang="en-US" sz="4400" dirty="0">
                <a:solidFill>
                  <a:schemeClr val="accent2">
                    <a:lumMod val="50000"/>
                  </a:schemeClr>
                </a:solidFill>
              </a:rPr>
              <a:t>Driver Drowsiness Detection          System</a:t>
            </a:r>
          </a:p>
        </p:txBody>
      </p:sp>
      <p:sp>
        <p:nvSpPr>
          <p:cNvPr id="3" name="Subtitle 2">
            <a:extLst>
              <a:ext uri="{FF2B5EF4-FFF2-40B4-BE49-F238E27FC236}">
                <a16:creationId xmlns:a16="http://schemas.microsoft.com/office/drawing/2014/main" id="{72396959-25E5-EE46-9D72-B2E6C20FE0C4}"/>
              </a:ext>
            </a:extLst>
          </p:cNvPr>
          <p:cNvSpPr>
            <a:spLocks noGrp="1"/>
          </p:cNvSpPr>
          <p:nvPr>
            <p:ph type="subTitle" idx="1"/>
          </p:nvPr>
        </p:nvSpPr>
        <p:spPr>
          <a:xfrm>
            <a:off x="2599472" y="4225872"/>
            <a:ext cx="5357600" cy="1160213"/>
          </a:xfrm>
        </p:spPr>
        <p:txBody>
          <a:bodyPr/>
          <a:lstStyle/>
          <a:p>
            <a:r>
              <a:rPr lang="en-US" dirty="0"/>
              <a:t> </a:t>
            </a:r>
          </a:p>
        </p:txBody>
      </p:sp>
      <p:sp>
        <p:nvSpPr>
          <p:cNvPr id="5" name="TextBox 4">
            <a:extLst>
              <a:ext uri="{FF2B5EF4-FFF2-40B4-BE49-F238E27FC236}">
                <a16:creationId xmlns:a16="http://schemas.microsoft.com/office/drawing/2014/main" id="{87189C30-4D4A-1348-8D75-FCE8994F620F}"/>
              </a:ext>
            </a:extLst>
          </p:cNvPr>
          <p:cNvSpPr txBox="1"/>
          <p:nvPr/>
        </p:nvSpPr>
        <p:spPr>
          <a:xfrm>
            <a:off x="7581207" y="3948970"/>
            <a:ext cx="4025142" cy="1477328"/>
          </a:xfrm>
          <a:prstGeom prst="rect">
            <a:avLst/>
          </a:prstGeom>
          <a:noFill/>
        </p:spPr>
        <p:txBody>
          <a:bodyPr wrap="square" rtlCol="0">
            <a:spAutoFit/>
          </a:bodyPr>
          <a:lstStyle/>
          <a:p>
            <a:r>
              <a:rPr lang="en-US" dirty="0">
                <a:solidFill>
                  <a:schemeClr val="accent2">
                    <a:lumMod val="50000"/>
                  </a:schemeClr>
                </a:solidFill>
              </a:rPr>
              <a:t>Members :</a:t>
            </a:r>
          </a:p>
          <a:p>
            <a:r>
              <a:rPr lang="en-US" dirty="0">
                <a:solidFill>
                  <a:schemeClr val="accent2">
                    <a:lumMod val="75000"/>
                  </a:schemeClr>
                </a:solidFill>
              </a:rPr>
              <a:t>Gajendra Singh(19100BTCSES05371)</a:t>
            </a:r>
          </a:p>
          <a:p>
            <a:r>
              <a:rPr lang="en-US" dirty="0">
                <a:solidFill>
                  <a:schemeClr val="accent2">
                    <a:lumMod val="75000"/>
                  </a:schemeClr>
                </a:solidFill>
              </a:rPr>
              <a:t>Manish Lohar (19100BTCSES05382)</a:t>
            </a:r>
          </a:p>
          <a:p>
            <a:r>
              <a:rPr lang="en-US" dirty="0">
                <a:solidFill>
                  <a:schemeClr val="accent2">
                    <a:lumMod val="75000"/>
                  </a:schemeClr>
                </a:solidFill>
              </a:rPr>
              <a:t>Shashwat </a:t>
            </a:r>
            <a:r>
              <a:rPr lang="en-US" dirty="0" err="1">
                <a:solidFill>
                  <a:schemeClr val="accent2">
                    <a:lumMod val="75000"/>
                  </a:schemeClr>
                </a:solidFill>
              </a:rPr>
              <a:t>Pagnis</a:t>
            </a:r>
            <a:r>
              <a:rPr lang="en-US" dirty="0">
                <a:solidFill>
                  <a:schemeClr val="accent2">
                    <a:lumMod val="75000"/>
                  </a:schemeClr>
                </a:solidFill>
              </a:rPr>
              <a:t> (19100BTCSES05400)</a:t>
            </a:r>
          </a:p>
          <a:p>
            <a:r>
              <a:rPr lang="en-US" dirty="0">
                <a:solidFill>
                  <a:schemeClr val="accent2">
                    <a:lumMod val="75000"/>
                  </a:schemeClr>
                </a:solidFill>
              </a:rPr>
              <a:t>Vinayak Ojha(19100BTCSES05405)</a:t>
            </a:r>
          </a:p>
        </p:txBody>
      </p:sp>
      <p:sp>
        <p:nvSpPr>
          <p:cNvPr id="6" name="TextBox 5">
            <a:extLst>
              <a:ext uri="{FF2B5EF4-FFF2-40B4-BE49-F238E27FC236}">
                <a16:creationId xmlns:a16="http://schemas.microsoft.com/office/drawing/2014/main" id="{3FD62505-40FF-5048-94D5-7B83246E2DB8}"/>
              </a:ext>
            </a:extLst>
          </p:cNvPr>
          <p:cNvSpPr txBox="1"/>
          <p:nvPr/>
        </p:nvSpPr>
        <p:spPr>
          <a:xfrm>
            <a:off x="914400" y="4120179"/>
            <a:ext cx="2714654" cy="646331"/>
          </a:xfrm>
          <a:prstGeom prst="rect">
            <a:avLst/>
          </a:prstGeom>
          <a:noFill/>
        </p:spPr>
        <p:txBody>
          <a:bodyPr wrap="none" rtlCol="0">
            <a:spAutoFit/>
          </a:bodyPr>
          <a:lstStyle/>
          <a:p>
            <a:r>
              <a:rPr lang="en-US" dirty="0">
                <a:solidFill>
                  <a:schemeClr val="accent2">
                    <a:lumMod val="50000"/>
                  </a:schemeClr>
                </a:solidFill>
              </a:rPr>
              <a:t>Mentor:</a:t>
            </a:r>
          </a:p>
          <a:p>
            <a:r>
              <a:rPr lang="en-US" dirty="0">
                <a:solidFill>
                  <a:schemeClr val="accent2">
                    <a:lumMod val="50000"/>
                  </a:schemeClr>
                </a:solidFill>
              </a:rPr>
              <a:t>Prof. </a:t>
            </a:r>
            <a:r>
              <a:rPr lang="en-US" dirty="0" err="1">
                <a:solidFill>
                  <a:schemeClr val="accent2">
                    <a:lumMod val="50000"/>
                  </a:schemeClr>
                </a:solidFill>
              </a:rPr>
              <a:t>Shyam</a:t>
            </a:r>
            <a:r>
              <a:rPr lang="en-US" dirty="0">
                <a:solidFill>
                  <a:schemeClr val="accent2">
                    <a:lumMod val="50000"/>
                  </a:schemeClr>
                </a:solidFill>
              </a:rPr>
              <a:t> Sundar Meena</a:t>
            </a:r>
            <a:endParaRPr lang="en-US" dirty="0"/>
          </a:p>
        </p:txBody>
      </p:sp>
      <p:sp>
        <p:nvSpPr>
          <p:cNvPr id="7" name="TextBox 6">
            <a:extLst>
              <a:ext uri="{FF2B5EF4-FFF2-40B4-BE49-F238E27FC236}">
                <a16:creationId xmlns:a16="http://schemas.microsoft.com/office/drawing/2014/main" id="{8854C379-24AE-6143-8CF2-D28C149CB273}"/>
              </a:ext>
            </a:extLst>
          </p:cNvPr>
          <p:cNvSpPr txBox="1"/>
          <p:nvPr/>
        </p:nvSpPr>
        <p:spPr>
          <a:xfrm>
            <a:off x="2599472" y="308138"/>
            <a:ext cx="6135269" cy="1015663"/>
          </a:xfrm>
          <a:prstGeom prst="rect">
            <a:avLst/>
          </a:prstGeom>
          <a:noFill/>
        </p:spPr>
        <p:txBody>
          <a:bodyPr wrap="none" rtlCol="0">
            <a:spAutoFit/>
          </a:bodyPr>
          <a:lstStyle/>
          <a:p>
            <a:r>
              <a:rPr lang="en-US" sz="6000" dirty="0"/>
              <a:t>MINOR PROJECT </a:t>
            </a:r>
          </a:p>
        </p:txBody>
      </p:sp>
    </p:spTree>
    <p:extLst>
      <p:ext uri="{BB962C8B-B14F-4D97-AF65-F5344CB8AC3E}">
        <p14:creationId xmlns:p14="http://schemas.microsoft.com/office/powerpoint/2010/main" val="249066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9958-7ECC-4335-81D3-C52B9FDA85F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16493A1-40E6-4524-9F38-9C58EA4E2003}"/>
              </a:ext>
            </a:extLst>
          </p:cNvPr>
          <p:cNvSpPr>
            <a:spLocks noGrp="1"/>
          </p:cNvSpPr>
          <p:nvPr>
            <p:ph idx="1"/>
          </p:nvPr>
        </p:nvSpPr>
        <p:spPr>
          <a:xfrm>
            <a:off x="1454386" y="2080727"/>
            <a:ext cx="10737614" cy="5708941"/>
          </a:xfrm>
        </p:spPr>
        <p:txBody>
          <a:bodyPr/>
          <a:lstStyle/>
          <a:p>
            <a:pPr algn="l"/>
            <a:r>
              <a:rPr lang="en-US" b="0" i="0" dirty="0">
                <a:solidFill>
                  <a:srgbClr val="292929"/>
                </a:solidFill>
                <a:effectLst/>
                <a:latin typeface="charter"/>
              </a:rPr>
              <a:t>The EAR for a single eye is calculated using this formula:</a:t>
            </a:r>
          </a:p>
          <a:p>
            <a:br>
              <a:rPr lang="en-US" dirty="0"/>
            </a:br>
            <a:endParaRPr lang="en-US" dirty="0"/>
          </a:p>
          <a:p>
            <a:endParaRPr lang="en-US" dirty="0"/>
          </a:p>
          <a:p>
            <a:r>
              <a:rPr lang="en-US" b="0" i="1" dirty="0">
                <a:solidFill>
                  <a:srgbClr val="292929"/>
                </a:solidFill>
                <a:effectLst/>
                <a:latin typeface="Charter"/>
              </a:rPr>
              <a:t>The more the EAR, the more widely eye is open. We would decide a </a:t>
            </a:r>
            <a:r>
              <a:rPr lang="en-US" b="0" i="1" dirty="0" err="1">
                <a:solidFill>
                  <a:srgbClr val="292929"/>
                </a:solidFill>
                <a:effectLst/>
                <a:latin typeface="Charter"/>
              </a:rPr>
              <a:t>minmum</a:t>
            </a:r>
            <a:r>
              <a:rPr lang="en-US" b="0" i="1" dirty="0">
                <a:solidFill>
                  <a:srgbClr val="292929"/>
                </a:solidFill>
                <a:effectLst/>
                <a:latin typeface="Charter"/>
              </a:rPr>
              <a:t> EAR value and used this to decide if the eye is closed or not.</a:t>
            </a:r>
            <a:endParaRPr lang="en-US" dirty="0"/>
          </a:p>
        </p:txBody>
      </p:sp>
      <p:pic>
        <p:nvPicPr>
          <p:cNvPr id="2052" name="Picture 4">
            <a:extLst>
              <a:ext uri="{FF2B5EF4-FFF2-40B4-BE49-F238E27FC236}">
                <a16:creationId xmlns:a16="http://schemas.microsoft.com/office/drawing/2014/main" id="{C17F358D-13DA-41EB-AFA7-43CFE2EBD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126" y="2703837"/>
            <a:ext cx="4486275"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30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316C-6AA7-43E0-9CAA-43F773895216}"/>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48EF6880-C208-4D64-85FD-C379E8AC16D6}"/>
              </a:ext>
            </a:extLst>
          </p:cNvPr>
          <p:cNvSpPr>
            <a:spLocks noGrp="1"/>
          </p:cNvSpPr>
          <p:nvPr>
            <p:ph idx="1"/>
          </p:nvPr>
        </p:nvSpPr>
        <p:spPr/>
        <p:txBody>
          <a:bodyPr>
            <a:normAutofit lnSpcReduction="10000"/>
          </a:bodyPr>
          <a:lstStyle/>
          <a:p>
            <a:r>
              <a:rPr lang="en-US" dirty="0"/>
              <a:t>Currently learning </a:t>
            </a:r>
            <a:r>
              <a:rPr lang="en-US" dirty="0" err="1"/>
              <a:t>OpenCv</a:t>
            </a:r>
            <a:r>
              <a:rPr lang="en-US" dirty="0"/>
              <a:t> for face and eye recognition.</a:t>
            </a:r>
          </a:p>
          <a:p>
            <a:r>
              <a:rPr lang="en-US" dirty="0"/>
              <a:t>We will detect face in the image and create region of interest.</a:t>
            </a:r>
          </a:p>
          <a:p>
            <a:r>
              <a:rPr lang="en-US" dirty="0"/>
              <a:t>We will use </a:t>
            </a:r>
            <a:r>
              <a:rPr lang="en-US" dirty="0" err="1"/>
              <a:t>haar</a:t>
            </a:r>
            <a:r>
              <a:rPr lang="en-US" dirty="0"/>
              <a:t> </a:t>
            </a:r>
            <a:r>
              <a:rPr lang="en-US" dirty="0" err="1"/>
              <a:t>casacade</a:t>
            </a:r>
            <a:r>
              <a:rPr lang="en-US" dirty="0"/>
              <a:t> classifier to detect faces.</a:t>
            </a:r>
          </a:p>
          <a:p>
            <a:r>
              <a:rPr lang="en-US" dirty="0"/>
              <a:t>We will extract only the eyes data from the full image.</a:t>
            </a:r>
          </a:p>
          <a:p>
            <a:r>
              <a:rPr lang="en-US" dirty="0"/>
              <a:t>Then fed into CNN classifier which will predict if eyes are open or closed.</a:t>
            </a:r>
          </a:p>
          <a:p>
            <a:r>
              <a:rPr lang="en-US" dirty="0" err="1"/>
              <a:t>Tensorflow</a:t>
            </a:r>
            <a:r>
              <a:rPr lang="en-US" dirty="0"/>
              <a:t> to use transfer </a:t>
            </a:r>
            <a:r>
              <a:rPr lang="en-US" dirty="0" err="1"/>
              <a:t>learining</a:t>
            </a:r>
            <a:r>
              <a:rPr lang="en-US" dirty="0"/>
              <a:t> models</a:t>
            </a:r>
          </a:p>
          <a:p>
            <a:r>
              <a:rPr lang="en-US" dirty="0"/>
              <a:t>Pickle to save and open data set</a:t>
            </a:r>
          </a:p>
          <a:p>
            <a:r>
              <a:rPr lang="en-US" dirty="0" err="1"/>
              <a:t>Pygmae</a:t>
            </a:r>
            <a:r>
              <a:rPr lang="en-US" dirty="0"/>
              <a:t> (mixer) to play alarm </a:t>
            </a:r>
          </a:p>
        </p:txBody>
      </p:sp>
    </p:spTree>
    <p:extLst>
      <p:ext uri="{BB962C8B-B14F-4D97-AF65-F5344CB8AC3E}">
        <p14:creationId xmlns:p14="http://schemas.microsoft.com/office/powerpoint/2010/main" val="182164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9BC8-5275-AF45-9DBD-A3B74F39DA3A}"/>
              </a:ext>
            </a:extLst>
          </p:cNvPr>
          <p:cNvSpPr>
            <a:spLocks noGrp="1"/>
          </p:cNvSpPr>
          <p:nvPr>
            <p:ph type="title"/>
          </p:nvPr>
        </p:nvSpPr>
        <p:spPr/>
        <p:txBody>
          <a:bodyPr/>
          <a:lstStyle/>
          <a:p>
            <a:r>
              <a:rPr lang="en-US" dirty="0"/>
              <a:t>Transfer learning technique</a:t>
            </a:r>
          </a:p>
        </p:txBody>
      </p:sp>
      <p:sp>
        <p:nvSpPr>
          <p:cNvPr id="3" name="Content Placeholder 2">
            <a:extLst>
              <a:ext uri="{FF2B5EF4-FFF2-40B4-BE49-F238E27FC236}">
                <a16:creationId xmlns:a16="http://schemas.microsoft.com/office/drawing/2014/main" id="{937E36A6-0872-4444-A7A5-D63F80897EF2}"/>
              </a:ext>
            </a:extLst>
          </p:cNvPr>
          <p:cNvSpPr>
            <a:spLocks noGrp="1"/>
          </p:cNvSpPr>
          <p:nvPr>
            <p:ph idx="1"/>
          </p:nvPr>
        </p:nvSpPr>
        <p:spPr/>
        <p:txBody>
          <a:bodyPr/>
          <a:lstStyle/>
          <a:p>
            <a:r>
              <a:rPr lang="en-IN" dirty="0"/>
              <a:t>Transfer learning (TL) is </a:t>
            </a:r>
            <a:r>
              <a:rPr lang="en-IN" b="1" dirty="0"/>
              <a:t>a research problem in machine learning (ML)</a:t>
            </a:r>
            <a:r>
              <a:rPr lang="en-IN" dirty="0"/>
              <a:t> that focuses on storing knowledge gained while solving one problem and applying it to a different but related problem. For example, knowledge gained while learning.</a:t>
            </a:r>
            <a:endParaRPr lang="en-US" dirty="0"/>
          </a:p>
          <a:p>
            <a:r>
              <a:rPr lang="en-US" dirty="0"/>
              <a:t>We will be using already trained </a:t>
            </a:r>
            <a:r>
              <a:rPr lang="en-US" dirty="0" err="1"/>
              <a:t>mobilenet</a:t>
            </a:r>
            <a:r>
              <a:rPr lang="en-US" dirty="0"/>
              <a:t> neural network present in </a:t>
            </a:r>
            <a:r>
              <a:rPr lang="en-US" dirty="0" err="1"/>
              <a:t>tensorflow.keras.applications</a:t>
            </a:r>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1754845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5DA-298F-A14E-ACF3-B614BC23FBB8}"/>
              </a:ext>
            </a:extLst>
          </p:cNvPr>
          <p:cNvSpPr>
            <a:spLocks noGrp="1"/>
          </p:cNvSpPr>
          <p:nvPr>
            <p:ph type="title"/>
          </p:nvPr>
        </p:nvSpPr>
        <p:spPr/>
        <p:txBody>
          <a:bodyPr>
            <a:normAutofit/>
          </a:bodyPr>
          <a:lstStyle/>
          <a:p>
            <a:pPr marL="457200" indent="-457200">
              <a:buFont typeface="Arial" panose="020B0604020202020204" pitchFamily="34" charset="0"/>
              <a:buChar char="•"/>
            </a:pPr>
            <a:r>
              <a:rPr lang="en-IN" sz="3000" b="1" dirty="0"/>
              <a:t> MobileNetV2 - Light Weight Model (Image  Classification)</a:t>
            </a:r>
            <a:br>
              <a:rPr lang="en-IN" sz="3000" b="1" dirty="0"/>
            </a:br>
            <a:r>
              <a:rPr lang="en-IN" sz="2000" b="1" dirty="0"/>
              <a:t>	by Google</a:t>
            </a:r>
          </a:p>
        </p:txBody>
      </p:sp>
      <p:sp>
        <p:nvSpPr>
          <p:cNvPr id="6" name="TextBox 5">
            <a:extLst>
              <a:ext uri="{FF2B5EF4-FFF2-40B4-BE49-F238E27FC236}">
                <a16:creationId xmlns:a16="http://schemas.microsoft.com/office/drawing/2014/main" id="{E61B59C5-6E1B-BE4C-80D7-103DF97880CD}"/>
              </a:ext>
            </a:extLst>
          </p:cNvPr>
          <p:cNvSpPr txBox="1"/>
          <p:nvPr/>
        </p:nvSpPr>
        <p:spPr>
          <a:xfrm>
            <a:off x="1376854" y="2136338"/>
            <a:ext cx="9669517" cy="3416320"/>
          </a:xfrm>
          <a:prstGeom prst="rect">
            <a:avLst/>
          </a:prstGeom>
          <a:noFill/>
        </p:spPr>
        <p:txBody>
          <a:bodyPr wrap="square" rtlCol="0">
            <a:spAutoFit/>
          </a:bodyPr>
          <a:lstStyle/>
          <a:p>
            <a:r>
              <a:rPr lang="en-IN" dirty="0" err="1"/>
              <a:t>MobileNet</a:t>
            </a:r>
            <a:r>
              <a:rPr lang="en-IN" dirty="0"/>
              <a:t> is a class of CNN that was open-sourced by Google, and therefore, this gives us an excellent starting point for training our classifiers that are insanely small and insanely fast.</a:t>
            </a:r>
          </a:p>
          <a:p>
            <a:endParaRPr lang="en-IN" dirty="0"/>
          </a:p>
          <a:p>
            <a:pPr marL="285750" indent="-285750">
              <a:buFont typeface="Arial" panose="020B0604020202020204" pitchFamily="34" charset="0"/>
              <a:buChar char="•"/>
            </a:pPr>
            <a:r>
              <a:rPr lang="en-IN" dirty="0"/>
              <a:t>In MobileNetV2, there are two types of blocks. One is residual block with stride of 1. Another one is block with stride of 2 for downsizing.</a:t>
            </a:r>
          </a:p>
          <a:p>
            <a:pPr marL="285750" indent="-285750">
              <a:buFont typeface="Arial" panose="020B0604020202020204" pitchFamily="34" charset="0"/>
              <a:buChar char="•"/>
            </a:pPr>
            <a:r>
              <a:rPr lang="en-IN" dirty="0"/>
              <a:t>There are 3 layers for both types of blocks.</a:t>
            </a:r>
          </a:p>
          <a:p>
            <a:pPr marL="285750" indent="-285750">
              <a:buFont typeface="Arial" panose="020B0604020202020204" pitchFamily="34" charset="0"/>
              <a:buChar char="•"/>
            </a:pPr>
            <a:r>
              <a:rPr lang="en-IN" dirty="0"/>
              <a:t>This time, the </a:t>
            </a:r>
            <a:r>
              <a:rPr lang="en-IN" b="1" dirty="0"/>
              <a:t>first layer</a:t>
            </a:r>
            <a:r>
              <a:rPr lang="en-IN" dirty="0"/>
              <a:t> is </a:t>
            </a:r>
            <a:r>
              <a:rPr lang="en-IN" b="1" dirty="0"/>
              <a:t>1×1 convolution with ReLU6.</a:t>
            </a:r>
            <a:endParaRPr lang="en-IN" dirty="0"/>
          </a:p>
          <a:p>
            <a:pPr marL="285750" indent="-285750">
              <a:buFont typeface="Arial" panose="020B0604020202020204" pitchFamily="34" charset="0"/>
              <a:buChar char="•"/>
            </a:pPr>
            <a:r>
              <a:rPr lang="en-IN" dirty="0"/>
              <a:t>The</a:t>
            </a:r>
            <a:r>
              <a:rPr lang="en-IN" b="1" dirty="0"/>
              <a:t> second layer</a:t>
            </a:r>
            <a:r>
              <a:rPr lang="en-IN" dirty="0"/>
              <a:t> is the </a:t>
            </a:r>
            <a:r>
              <a:rPr lang="en-IN" b="1" dirty="0" err="1"/>
              <a:t>depthwise</a:t>
            </a:r>
            <a:r>
              <a:rPr lang="en-IN" b="1" dirty="0"/>
              <a:t> convolution</a:t>
            </a:r>
            <a:r>
              <a:rPr lang="en-IN" dirty="0"/>
              <a:t>.</a:t>
            </a:r>
          </a:p>
          <a:p>
            <a:pPr marL="285750" indent="-285750">
              <a:buFont typeface="Arial" panose="020B0604020202020204" pitchFamily="34" charset="0"/>
              <a:buChar char="•"/>
            </a:pPr>
            <a:r>
              <a:rPr lang="en-IN" dirty="0"/>
              <a:t>The </a:t>
            </a:r>
            <a:r>
              <a:rPr lang="en-IN" b="1" dirty="0"/>
              <a:t>third layer </a:t>
            </a:r>
            <a:r>
              <a:rPr lang="en-IN" dirty="0"/>
              <a:t>is another </a:t>
            </a:r>
            <a:r>
              <a:rPr lang="en-IN" b="1" dirty="0"/>
              <a:t>1×1 convolution but without any non-linearity. </a:t>
            </a:r>
            <a:r>
              <a:rPr lang="en-IN" dirty="0"/>
              <a:t>It is claimed that if </a:t>
            </a:r>
            <a:r>
              <a:rPr lang="en-IN" dirty="0" err="1"/>
              <a:t>ReLU</a:t>
            </a:r>
            <a:r>
              <a:rPr lang="en-IN" dirty="0"/>
              <a:t> is used again, the deep networks only have the power of a linear classifier on the non-zero volume part of the output domain.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721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E02F-E9BE-7648-9F4B-4BDDC3775889}"/>
              </a:ext>
            </a:extLst>
          </p:cNvPr>
          <p:cNvSpPr>
            <a:spLocks noGrp="1"/>
          </p:cNvSpPr>
          <p:nvPr>
            <p:ph type="title"/>
          </p:nvPr>
        </p:nvSpPr>
        <p:spPr/>
        <p:txBody>
          <a:bodyPr>
            <a:normAutofit/>
          </a:bodyPr>
          <a:lstStyle/>
          <a:p>
            <a:pPr marL="457200" indent="-457200">
              <a:buFont typeface="Arial" panose="020B0604020202020204" pitchFamily="34" charset="0"/>
              <a:buChar char="•"/>
            </a:pPr>
            <a:r>
              <a:rPr lang="en-US" sz="3000" dirty="0"/>
              <a:t>Creating train data set</a:t>
            </a:r>
          </a:p>
        </p:txBody>
      </p:sp>
      <p:pic>
        <p:nvPicPr>
          <p:cNvPr id="5" name="Content Placeholder 4">
            <a:extLst>
              <a:ext uri="{FF2B5EF4-FFF2-40B4-BE49-F238E27FC236}">
                <a16:creationId xmlns:a16="http://schemas.microsoft.com/office/drawing/2014/main" id="{19B49459-C77F-A345-8790-06D1432589A3}"/>
              </a:ext>
            </a:extLst>
          </p:cNvPr>
          <p:cNvPicPr>
            <a:picLocks noGrp="1" noChangeAspect="1"/>
          </p:cNvPicPr>
          <p:nvPr>
            <p:ph idx="1"/>
          </p:nvPr>
        </p:nvPicPr>
        <p:blipFill>
          <a:blip r:embed="rId2"/>
          <a:stretch>
            <a:fillRect/>
          </a:stretch>
        </p:blipFill>
        <p:spPr>
          <a:xfrm>
            <a:off x="1124607" y="1350684"/>
            <a:ext cx="7982928" cy="4910362"/>
          </a:xfrm>
        </p:spPr>
      </p:pic>
    </p:spTree>
    <p:extLst>
      <p:ext uri="{BB962C8B-B14F-4D97-AF65-F5344CB8AC3E}">
        <p14:creationId xmlns:p14="http://schemas.microsoft.com/office/powerpoint/2010/main" val="426389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CAA59D-4362-FB48-8370-90BA49E34307}"/>
              </a:ext>
            </a:extLst>
          </p:cNvPr>
          <p:cNvSpPr>
            <a:spLocks noGrp="1"/>
          </p:cNvSpPr>
          <p:nvPr>
            <p:ph type="ctrTitle"/>
          </p:nvPr>
        </p:nvSpPr>
        <p:spPr/>
        <p:txBody>
          <a:bodyPr/>
          <a:lstStyle/>
          <a:p>
            <a:endParaRPr lang="en-US"/>
          </a:p>
        </p:txBody>
      </p:sp>
      <p:pic>
        <p:nvPicPr>
          <p:cNvPr id="8" name="Picture 7">
            <a:extLst>
              <a:ext uri="{FF2B5EF4-FFF2-40B4-BE49-F238E27FC236}">
                <a16:creationId xmlns:a16="http://schemas.microsoft.com/office/drawing/2014/main" id="{FF9249B8-22BA-5D41-89BC-8B0400D0BD1D}"/>
              </a:ext>
            </a:extLst>
          </p:cNvPr>
          <p:cNvPicPr>
            <a:picLocks noChangeAspect="1"/>
          </p:cNvPicPr>
          <p:nvPr/>
        </p:nvPicPr>
        <p:blipFill>
          <a:blip r:embed="rId2"/>
          <a:stretch>
            <a:fillRect/>
          </a:stretch>
        </p:blipFill>
        <p:spPr>
          <a:xfrm>
            <a:off x="1524000" y="779286"/>
            <a:ext cx="8044070" cy="5768724"/>
          </a:xfrm>
          <a:prstGeom prst="rect">
            <a:avLst/>
          </a:prstGeom>
        </p:spPr>
      </p:pic>
      <p:sp>
        <p:nvSpPr>
          <p:cNvPr id="9" name="TextBox 8">
            <a:extLst>
              <a:ext uri="{FF2B5EF4-FFF2-40B4-BE49-F238E27FC236}">
                <a16:creationId xmlns:a16="http://schemas.microsoft.com/office/drawing/2014/main" id="{956B9E71-E510-244C-8284-2B055B3D485E}"/>
              </a:ext>
            </a:extLst>
          </p:cNvPr>
          <p:cNvSpPr txBox="1"/>
          <p:nvPr/>
        </p:nvSpPr>
        <p:spPr>
          <a:xfrm>
            <a:off x="1099930" y="225287"/>
            <a:ext cx="4623830" cy="369332"/>
          </a:xfrm>
          <a:prstGeom prst="rect">
            <a:avLst/>
          </a:prstGeom>
          <a:noFill/>
        </p:spPr>
        <p:txBody>
          <a:bodyPr wrap="none" rtlCol="0">
            <a:spAutoFit/>
          </a:bodyPr>
          <a:lstStyle/>
          <a:p>
            <a:pPr marL="285750" indent="-285750">
              <a:buFont typeface="Arial" panose="020B0604020202020204" pitchFamily="34" charset="0"/>
              <a:buChar char="•"/>
            </a:pPr>
            <a:r>
              <a:rPr lang="en-US" b="1" dirty="0"/>
              <a:t>Training for 10 epochs or number of passes </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00ECA7C7-4309-F74C-93E5-EBA3E81333DD}"/>
                  </a:ext>
                </a:extLst>
              </p14:cNvPr>
              <p14:cNvContentPartPr/>
              <p14:nvPr/>
            </p14:nvContentPartPr>
            <p14:xfrm>
              <a:off x="2396842" y="6133727"/>
              <a:ext cx="1289520" cy="84240"/>
            </p14:xfrm>
          </p:contentPart>
        </mc:Choice>
        <mc:Fallback xmlns="">
          <p:pic>
            <p:nvPicPr>
              <p:cNvPr id="12" name="Ink 11">
                <a:extLst>
                  <a:ext uri="{FF2B5EF4-FFF2-40B4-BE49-F238E27FC236}">
                    <a16:creationId xmlns:a16="http://schemas.microsoft.com/office/drawing/2014/main" id="{00ECA7C7-4309-F74C-93E5-EBA3E81333DD}"/>
                  </a:ext>
                </a:extLst>
              </p:cNvPr>
              <p:cNvPicPr/>
              <p:nvPr/>
            </p:nvPicPr>
            <p:blipFill>
              <a:blip r:embed="rId4"/>
              <a:stretch>
                <a:fillRect/>
              </a:stretch>
            </p:blipFill>
            <p:spPr>
              <a:xfrm>
                <a:off x="2342842" y="6025727"/>
                <a:ext cx="139716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03EDEBF9-EA89-D340-8856-5DE44141B704}"/>
                  </a:ext>
                </a:extLst>
              </p14:cNvPr>
              <p14:cNvContentPartPr/>
              <p14:nvPr/>
            </p14:nvContentPartPr>
            <p14:xfrm>
              <a:off x="2372002" y="5760407"/>
              <a:ext cx="1180800" cy="56160"/>
            </p14:xfrm>
          </p:contentPart>
        </mc:Choice>
        <mc:Fallback xmlns="">
          <p:pic>
            <p:nvPicPr>
              <p:cNvPr id="13" name="Ink 12">
                <a:extLst>
                  <a:ext uri="{FF2B5EF4-FFF2-40B4-BE49-F238E27FC236}">
                    <a16:creationId xmlns:a16="http://schemas.microsoft.com/office/drawing/2014/main" id="{03EDEBF9-EA89-D340-8856-5DE44141B704}"/>
                  </a:ext>
                </a:extLst>
              </p:cNvPr>
              <p:cNvPicPr/>
              <p:nvPr/>
            </p:nvPicPr>
            <p:blipFill>
              <a:blip r:embed="rId6"/>
              <a:stretch>
                <a:fillRect/>
              </a:stretch>
            </p:blipFill>
            <p:spPr>
              <a:xfrm>
                <a:off x="2318002" y="5652767"/>
                <a:ext cx="128844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5162766-1528-774A-B142-64ABC0023ED8}"/>
                  </a:ext>
                </a:extLst>
              </p14:cNvPr>
              <p14:cNvContentPartPr/>
              <p14:nvPr/>
            </p14:nvContentPartPr>
            <p14:xfrm>
              <a:off x="2364802" y="2953696"/>
              <a:ext cx="1170360" cy="17280"/>
            </p14:xfrm>
          </p:contentPart>
        </mc:Choice>
        <mc:Fallback xmlns="">
          <p:pic>
            <p:nvPicPr>
              <p:cNvPr id="14" name="Ink 13">
                <a:extLst>
                  <a:ext uri="{FF2B5EF4-FFF2-40B4-BE49-F238E27FC236}">
                    <a16:creationId xmlns:a16="http://schemas.microsoft.com/office/drawing/2014/main" id="{C5162766-1528-774A-B142-64ABC0023ED8}"/>
                  </a:ext>
                </a:extLst>
              </p:cNvPr>
              <p:cNvPicPr/>
              <p:nvPr/>
            </p:nvPicPr>
            <p:blipFill>
              <a:blip r:embed="rId8"/>
              <a:stretch>
                <a:fillRect/>
              </a:stretch>
            </p:blipFill>
            <p:spPr>
              <a:xfrm>
                <a:off x="2311162" y="2846056"/>
                <a:ext cx="12780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952F7A51-C3D6-3741-AE5E-FB82BEF4D00D}"/>
                  </a:ext>
                </a:extLst>
              </p14:cNvPr>
              <p14:cNvContentPartPr/>
              <p14:nvPr/>
            </p14:nvContentPartPr>
            <p14:xfrm>
              <a:off x="6377694" y="2286436"/>
              <a:ext cx="1144080" cy="44280"/>
            </p14:xfrm>
          </p:contentPart>
        </mc:Choice>
        <mc:Fallback xmlns="">
          <p:pic>
            <p:nvPicPr>
              <p:cNvPr id="15" name="Ink 14">
                <a:extLst>
                  <a:ext uri="{FF2B5EF4-FFF2-40B4-BE49-F238E27FC236}">
                    <a16:creationId xmlns:a16="http://schemas.microsoft.com/office/drawing/2014/main" id="{952F7A51-C3D6-3741-AE5E-FB82BEF4D00D}"/>
                  </a:ext>
                </a:extLst>
              </p:cNvPr>
              <p:cNvPicPr/>
              <p:nvPr/>
            </p:nvPicPr>
            <p:blipFill>
              <a:blip r:embed="rId10"/>
              <a:stretch>
                <a:fillRect/>
              </a:stretch>
            </p:blipFill>
            <p:spPr>
              <a:xfrm>
                <a:off x="6323694" y="2178436"/>
                <a:ext cx="1251720" cy="259920"/>
              </a:xfrm>
              <a:prstGeom prst="rect">
                <a:avLst/>
              </a:prstGeom>
            </p:spPr>
          </p:pic>
        </mc:Fallback>
      </mc:AlternateContent>
    </p:spTree>
    <p:extLst>
      <p:ext uri="{BB962C8B-B14F-4D97-AF65-F5344CB8AC3E}">
        <p14:creationId xmlns:p14="http://schemas.microsoft.com/office/powerpoint/2010/main" val="184449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7BE5-22F3-C241-A31D-39CDBC599274}"/>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sz="3500" dirty="0"/>
              <a:t>Testing trained model for unknown images.</a:t>
            </a:r>
          </a:p>
        </p:txBody>
      </p:sp>
      <p:pic>
        <p:nvPicPr>
          <p:cNvPr id="4" name="Picture 3">
            <a:extLst>
              <a:ext uri="{FF2B5EF4-FFF2-40B4-BE49-F238E27FC236}">
                <a16:creationId xmlns:a16="http://schemas.microsoft.com/office/drawing/2014/main" id="{F62D88AE-95A6-ED46-B1D1-56C9C9A80FF8}"/>
              </a:ext>
            </a:extLst>
          </p:cNvPr>
          <p:cNvPicPr>
            <a:picLocks noChangeAspect="1"/>
          </p:cNvPicPr>
          <p:nvPr/>
        </p:nvPicPr>
        <p:blipFill>
          <a:blip r:embed="rId2"/>
          <a:stretch>
            <a:fillRect/>
          </a:stretch>
        </p:blipFill>
        <p:spPr>
          <a:xfrm>
            <a:off x="109268" y="1256049"/>
            <a:ext cx="11424276" cy="5336030"/>
          </a:xfrm>
          <a:prstGeom prst="rect">
            <a:avLst/>
          </a:prstGeom>
        </p:spPr>
      </p:pic>
    </p:spTree>
    <p:extLst>
      <p:ext uri="{BB962C8B-B14F-4D97-AF65-F5344CB8AC3E}">
        <p14:creationId xmlns:p14="http://schemas.microsoft.com/office/powerpoint/2010/main" val="147856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9061-1C6C-3A45-890E-2F05A9A0627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508798F6-882E-564D-9577-EFF001D919C6}"/>
              </a:ext>
            </a:extLst>
          </p:cNvPr>
          <p:cNvPicPr>
            <a:picLocks noChangeAspect="1"/>
          </p:cNvPicPr>
          <p:nvPr/>
        </p:nvPicPr>
        <p:blipFill>
          <a:blip r:embed="rId2"/>
          <a:stretch>
            <a:fillRect/>
          </a:stretch>
        </p:blipFill>
        <p:spPr>
          <a:xfrm>
            <a:off x="756479" y="0"/>
            <a:ext cx="9957530" cy="6394650"/>
          </a:xfrm>
          <a:prstGeom prst="rect">
            <a:avLst/>
          </a:prstGeom>
        </p:spPr>
      </p:pic>
    </p:spTree>
    <p:extLst>
      <p:ext uri="{BB962C8B-B14F-4D97-AF65-F5344CB8AC3E}">
        <p14:creationId xmlns:p14="http://schemas.microsoft.com/office/powerpoint/2010/main" val="278603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9FDE-DE8A-4847-877F-439CBB37D2DD}"/>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232CF22F-F28F-3A4D-B3C2-2D5FC73B5FC8}"/>
              </a:ext>
            </a:extLst>
          </p:cNvPr>
          <p:cNvSpPr>
            <a:spLocks noGrp="1"/>
          </p:cNvSpPr>
          <p:nvPr>
            <p:ph idx="1"/>
          </p:nvPr>
        </p:nvSpPr>
        <p:spPr/>
        <p:txBody>
          <a:bodyPr>
            <a:normAutofit/>
          </a:bodyPr>
          <a:lstStyle/>
          <a:p>
            <a:pPr marL="0" indent="0">
              <a:buNone/>
            </a:pPr>
            <a:r>
              <a:rPr lang="en-US" sz="3000" dirty="0">
                <a:solidFill>
                  <a:schemeClr val="accent1">
                    <a:lumMod val="75000"/>
                  </a:schemeClr>
                </a:solidFill>
              </a:rPr>
              <a:t>Road accidents take many lives every year, and one of the causes of road accidents is sleepy drivers. Being a potential cause for danger on the road, one of the best ways to prevent this is to implement a drowsiness detection system.</a:t>
            </a:r>
          </a:p>
          <a:p>
            <a:pPr marL="0" indent="0">
              <a:buNone/>
            </a:pPr>
            <a:endParaRPr lang="en-US" dirty="0"/>
          </a:p>
        </p:txBody>
      </p:sp>
      <p:sp>
        <p:nvSpPr>
          <p:cNvPr id="8" name="Text Placeholder 7">
            <a:extLst>
              <a:ext uri="{FF2B5EF4-FFF2-40B4-BE49-F238E27FC236}">
                <a16:creationId xmlns:a16="http://schemas.microsoft.com/office/drawing/2014/main" id="{C067E074-27F3-C343-815E-95842124D352}"/>
              </a:ext>
            </a:extLst>
          </p:cNvPr>
          <p:cNvSpPr>
            <a:spLocks noGrp="1"/>
          </p:cNvSpPr>
          <p:nvPr>
            <p:ph type="body" sz="half" idx="2"/>
          </p:nvPr>
        </p:nvSpPr>
        <p:spPr/>
        <p:txBody>
          <a:bodyPr/>
          <a:lstStyle/>
          <a:p>
            <a:r>
              <a:rPr lang="en-US" dirty="0"/>
              <a:t> </a:t>
            </a:r>
          </a:p>
        </p:txBody>
      </p:sp>
    </p:spTree>
    <p:extLst>
      <p:ext uri="{BB962C8B-B14F-4D97-AF65-F5344CB8AC3E}">
        <p14:creationId xmlns:p14="http://schemas.microsoft.com/office/powerpoint/2010/main" val="24446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767A-5BC2-6B46-AA53-C1896E3429D8}"/>
              </a:ext>
            </a:extLst>
          </p:cNvPr>
          <p:cNvSpPr>
            <a:spLocks noGrp="1"/>
          </p:cNvSpPr>
          <p:nvPr>
            <p:ph type="title"/>
          </p:nvPr>
        </p:nvSpPr>
        <p:spPr/>
        <p:txBody>
          <a:bodyPr/>
          <a:lstStyle/>
          <a:p>
            <a:r>
              <a:rPr lang="en-US" dirty="0"/>
              <a:t>Technologies to be used</a:t>
            </a:r>
          </a:p>
        </p:txBody>
      </p:sp>
      <p:sp>
        <p:nvSpPr>
          <p:cNvPr id="3" name="Content Placeholder 2">
            <a:extLst>
              <a:ext uri="{FF2B5EF4-FFF2-40B4-BE49-F238E27FC236}">
                <a16:creationId xmlns:a16="http://schemas.microsoft.com/office/drawing/2014/main" id="{26BBFDFE-040A-314F-8C8C-179CFD56C250}"/>
              </a:ext>
            </a:extLst>
          </p:cNvPr>
          <p:cNvSpPr>
            <a:spLocks noGrp="1"/>
          </p:cNvSpPr>
          <p:nvPr>
            <p:ph idx="1"/>
          </p:nvPr>
        </p:nvSpPr>
        <p:spPr/>
        <p:txBody>
          <a:bodyPr/>
          <a:lstStyle/>
          <a:p>
            <a:pPr marL="0" indent="0">
              <a:buNone/>
            </a:pPr>
            <a:endParaRPr lang="en-US" dirty="0"/>
          </a:p>
          <a:p>
            <a:r>
              <a:rPr lang="en-US" dirty="0">
                <a:solidFill>
                  <a:schemeClr val="accent1">
                    <a:lumMod val="75000"/>
                  </a:schemeClr>
                </a:solidFill>
              </a:rPr>
              <a:t>Language : Python</a:t>
            </a:r>
          </a:p>
          <a:p>
            <a:r>
              <a:rPr lang="en-US" dirty="0">
                <a:solidFill>
                  <a:schemeClr val="accent1">
                    <a:lumMod val="75000"/>
                  </a:schemeClr>
                </a:solidFill>
              </a:rPr>
              <a:t>Libraries: </a:t>
            </a:r>
          </a:p>
          <a:p>
            <a:pPr lvl="1"/>
            <a:r>
              <a:rPr lang="en-US" dirty="0" err="1">
                <a:solidFill>
                  <a:schemeClr val="accent1">
                    <a:lumMod val="75000"/>
                  </a:schemeClr>
                </a:solidFill>
              </a:rPr>
              <a:t>Numpy</a:t>
            </a:r>
            <a:endParaRPr lang="en-US" dirty="0">
              <a:solidFill>
                <a:schemeClr val="accent1">
                  <a:lumMod val="75000"/>
                </a:schemeClr>
              </a:solidFill>
            </a:endParaRPr>
          </a:p>
          <a:p>
            <a:pPr lvl="1"/>
            <a:r>
              <a:rPr lang="en-US" dirty="0">
                <a:solidFill>
                  <a:schemeClr val="accent1">
                    <a:lumMod val="75000"/>
                  </a:schemeClr>
                </a:solidFill>
              </a:rPr>
              <a:t>Pandas</a:t>
            </a:r>
          </a:p>
          <a:p>
            <a:pPr lvl="1"/>
            <a:r>
              <a:rPr lang="en-US" dirty="0" err="1">
                <a:solidFill>
                  <a:schemeClr val="accent1">
                    <a:lumMod val="75000"/>
                  </a:schemeClr>
                </a:solidFill>
              </a:rPr>
              <a:t>Keras</a:t>
            </a:r>
            <a:endParaRPr lang="en-US" dirty="0">
              <a:solidFill>
                <a:schemeClr val="accent1">
                  <a:lumMod val="75000"/>
                </a:schemeClr>
              </a:solidFill>
            </a:endParaRPr>
          </a:p>
          <a:p>
            <a:pPr lvl="1"/>
            <a:r>
              <a:rPr lang="en-US" dirty="0" err="1">
                <a:solidFill>
                  <a:schemeClr val="accent1">
                    <a:lumMod val="75000"/>
                  </a:schemeClr>
                </a:solidFill>
              </a:rPr>
              <a:t>Opencv</a:t>
            </a:r>
            <a:endParaRPr lang="en-US" dirty="0">
              <a:solidFill>
                <a:schemeClr val="accent1">
                  <a:lumMod val="75000"/>
                </a:schemeClr>
              </a:solidFill>
            </a:endParaRPr>
          </a:p>
          <a:p>
            <a:pPr lvl="1"/>
            <a:r>
              <a:rPr lang="en-US" dirty="0" err="1">
                <a:solidFill>
                  <a:schemeClr val="accent1">
                    <a:lumMod val="75000"/>
                  </a:schemeClr>
                </a:solidFill>
              </a:rPr>
              <a:t>Pygame</a:t>
            </a:r>
            <a:endParaRPr lang="en-US" dirty="0">
              <a:solidFill>
                <a:schemeClr val="accent1">
                  <a:lumMod val="75000"/>
                </a:schemeClr>
              </a:solidFill>
            </a:endParaRPr>
          </a:p>
          <a:p>
            <a:pPr lvl="1"/>
            <a:r>
              <a:rPr lang="en-US" dirty="0">
                <a:solidFill>
                  <a:schemeClr val="accent1">
                    <a:lumMod val="75000"/>
                  </a:schemeClr>
                </a:solidFill>
              </a:rPr>
              <a:t>Time</a:t>
            </a:r>
          </a:p>
          <a:p>
            <a:pPr lvl="1"/>
            <a:r>
              <a:rPr lang="en-US" dirty="0">
                <a:solidFill>
                  <a:schemeClr val="accent1">
                    <a:lumMod val="75000"/>
                  </a:schemeClr>
                </a:solidFill>
              </a:rPr>
              <a:t>OS</a:t>
            </a:r>
          </a:p>
          <a:p>
            <a:pPr lvl="1"/>
            <a:endParaRPr lang="en-US" dirty="0"/>
          </a:p>
        </p:txBody>
      </p:sp>
      <p:sp>
        <p:nvSpPr>
          <p:cNvPr id="4" name="Text Placeholder 3">
            <a:extLst>
              <a:ext uri="{FF2B5EF4-FFF2-40B4-BE49-F238E27FC236}">
                <a16:creationId xmlns:a16="http://schemas.microsoft.com/office/drawing/2014/main" id="{6DD498D5-F1DA-3B47-886B-F28D07A2393B}"/>
              </a:ext>
            </a:extLst>
          </p:cNvPr>
          <p:cNvSpPr>
            <a:spLocks noGrp="1"/>
          </p:cNvSpPr>
          <p:nvPr>
            <p:ph type="body" sz="half" idx="2"/>
          </p:nvPr>
        </p:nvSpPr>
        <p:spPr/>
        <p:txBody>
          <a:bodyPr/>
          <a:lstStyle/>
          <a:p>
            <a:r>
              <a:rPr lang="en-US" dirty="0"/>
              <a:t>This project is based on the concepts of Data Science.</a:t>
            </a:r>
          </a:p>
        </p:txBody>
      </p:sp>
    </p:spTree>
    <p:extLst>
      <p:ext uri="{BB962C8B-B14F-4D97-AF65-F5344CB8AC3E}">
        <p14:creationId xmlns:p14="http://schemas.microsoft.com/office/powerpoint/2010/main" val="332745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0A2C-7830-594B-B03E-193643FFBC60}"/>
              </a:ext>
            </a:extLst>
          </p:cNvPr>
          <p:cNvSpPr>
            <a:spLocks noGrp="1"/>
          </p:cNvSpPr>
          <p:nvPr>
            <p:ph type="title"/>
          </p:nvPr>
        </p:nvSpPr>
        <p:spPr/>
        <p:txBody>
          <a:bodyPr/>
          <a:lstStyle/>
          <a:p>
            <a:r>
              <a:rPr lang="en-US" dirty="0"/>
              <a:t>why this</a:t>
            </a:r>
          </a:p>
        </p:txBody>
      </p:sp>
      <p:sp>
        <p:nvSpPr>
          <p:cNvPr id="3" name="Content Placeholder 2">
            <a:extLst>
              <a:ext uri="{FF2B5EF4-FFF2-40B4-BE49-F238E27FC236}">
                <a16:creationId xmlns:a16="http://schemas.microsoft.com/office/drawing/2014/main" id="{A25E2EE6-58DC-B343-8B20-4DEA8353CE37}"/>
              </a:ext>
            </a:extLst>
          </p:cNvPr>
          <p:cNvSpPr>
            <a:spLocks noGrp="1"/>
          </p:cNvSpPr>
          <p:nvPr>
            <p:ph idx="1"/>
          </p:nvPr>
        </p:nvSpPr>
        <p:spPr/>
        <p:txBody>
          <a:bodyPr>
            <a:normAutofit/>
          </a:bodyPr>
          <a:lstStyle/>
          <a:p>
            <a:pPr marL="0" indent="0">
              <a:buNone/>
            </a:pPr>
            <a:r>
              <a:rPr lang="en-US" sz="2400" dirty="0">
                <a:solidFill>
                  <a:schemeClr val="accent1">
                    <a:lumMod val="75000"/>
                  </a:schemeClr>
                </a:solidFill>
              </a:rPr>
              <a:t>A driver drowsiness detection system such as this is yet another project that has the potential to save many lives by constantly assessing the driver’s eyes and alerting him with alarms in case the system detects frequent closing of eyes</a:t>
            </a:r>
            <a:r>
              <a:rPr lang="en-US" sz="2400" dirty="0">
                <a:solidFill>
                  <a:schemeClr val="accent1">
                    <a:lumMod val="60000"/>
                    <a:lumOff val="40000"/>
                  </a:schemeClr>
                </a:solidFill>
              </a:rPr>
              <a:t>. </a:t>
            </a:r>
          </a:p>
        </p:txBody>
      </p:sp>
      <p:sp>
        <p:nvSpPr>
          <p:cNvPr id="4" name="Text Placeholder 3">
            <a:extLst>
              <a:ext uri="{FF2B5EF4-FFF2-40B4-BE49-F238E27FC236}">
                <a16:creationId xmlns:a16="http://schemas.microsoft.com/office/drawing/2014/main" id="{E5E3EA54-60D2-EE42-B0C0-302DB55A2474}"/>
              </a:ext>
            </a:extLst>
          </p:cNvPr>
          <p:cNvSpPr>
            <a:spLocks noGrp="1"/>
          </p:cNvSpPr>
          <p:nvPr>
            <p:ph type="body" sz="half" idx="2"/>
          </p:nvPr>
        </p:nvSpPr>
        <p:spPr/>
        <p:txBody>
          <a:bodyPr/>
          <a:lstStyle/>
          <a:p>
            <a:r>
              <a:rPr lang="en-US" dirty="0">
                <a:solidFill>
                  <a:schemeClr val="tx1">
                    <a:lumMod val="65000"/>
                    <a:lumOff val="35000"/>
                  </a:schemeClr>
                </a:solidFill>
              </a:rPr>
              <a:t>Need of this project in real world</a:t>
            </a:r>
          </a:p>
        </p:txBody>
      </p:sp>
    </p:spTree>
    <p:extLst>
      <p:ext uri="{BB962C8B-B14F-4D97-AF65-F5344CB8AC3E}">
        <p14:creationId xmlns:p14="http://schemas.microsoft.com/office/powerpoint/2010/main" val="405142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2F8D-528E-AF4D-A7BD-5FC29FFE8908}"/>
              </a:ext>
            </a:extLst>
          </p:cNvPr>
          <p:cNvSpPr>
            <a:spLocks noGrp="1"/>
          </p:cNvSpPr>
          <p:nvPr>
            <p:ph type="title"/>
          </p:nvPr>
        </p:nvSpPr>
        <p:spPr/>
        <p:txBody>
          <a:bodyPr/>
          <a:lstStyle/>
          <a:p>
            <a:r>
              <a:rPr lang="en-US" dirty="0"/>
              <a:t>Flow of proposed model</a:t>
            </a:r>
          </a:p>
        </p:txBody>
      </p:sp>
      <p:pic>
        <p:nvPicPr>
          <p:cNvPr id="6" name="Content Placeholder 5">
            <a:extLst>
              <a:ext uri="{FF2B5EF4-FFF2-40B4-BE49-F238E27FC236}">
                <a16:creationId xmlns:a16="http://schemas.microsoft.com/office/drawing/2014/main" id="{F880E700-4167-E847-B097-302C18CF2F54}"/>
              </a:ext>
            </a:extLst>
          </p:cNvPr>
          <p:cNvPicPr>
            <a:picLocks noGrp="1" noChangeAspect="1"/>
          </p:cNvPicPr>
          <p:nvPr>
            <p:ph idx="1"/>
          </p:nvPr>
        </p:nvPicPr>
        <p:blipFill rotWithShape="1">
          <a:blip r:embed="rId2"/>
          <a:srcRect l="9334" t="8355" r="9449" b="33248"/>
          <a:stretch/>
        </p:blipFill>
        <p:spPr>
          <a:xfrm>
            <a:off x="5120640" y="1893513"/>
            <a:ext cx="6737744" cy="2033195"/>
          </a:xfrm>
        </p:spPr>
      </p:pic>
      <p:sp>
        <p:nvSpPr>
          <p:cNvPr id="4" name="Text Placeholder 3">
            <a:extLst>
              <a:ext uri="{FF2B5EF4-FFF2-40B4-BE49-F238E27FC236}">
                <a16:creationId xmlns:a16="http://schemas.microsoft.com/office/drawing/2014/main" id="{8BEC104F-362E-5643-B958-800248AA5C35}"/>
              </a:ext>
            </a:extLst>
          </p:cNvPr>
          <p:cNvSpPr>
            <a:spLocks noGrp="1"/>
          </p:cNvSpPr>
          <p:nvPr>
            <p:ph type="body" sz="half" idx="2"/>
          </p:nvPr>
        </p:nvSpPr>
        <p:spPr/>
        <p:txBody>
          <a:bodyPr/>
          <a:lstStyle/>
          <a:p>
            <a:pPr algn="r"/>
            <a:r>
              <a:rPr lang="en-US" dirty="0"/>
              <a:t> </a:t>
            </a:r>
          </a:p>
        </p:txBody>
      </p:sp>
    </p:spTree>
    <p:extLst>
      <p:ext uri="{BB962C8B-B14F-4D97-AF65-F5344CB8AC3E}">
        <p14:creationId xmlns:p14="http://schemas.microsoft.com/office/powerpoint/2010/main" val="408286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D7A5-0FF8-5B45-87C9-8DEBD9BBD9EC}"/>
              </a:ext>
            </a:extLst>
          </p:cNvPr>
          <p:cNvSpPr>
            <a:spLocks noGrp="1"/>
          </p:cNvSpPr>
          <p:nvPr>
            <p:ph type="title"/>
          </p:nvPr>
        </p:nvSpPr>
        <p:spPr/>
        <p:txBody>
          <a:bodyPr/>
          <a:lstStyle/>
          <a:p>
            <a:r>
              <a:rPr lang="en-US" dirty="0"/>
              <a:t>Facial Landmark detection</a:t>
            </a:r>
          </a:p>
        </p:txBody>
      </p:sp>
      <p:pic>
        <p:nvPicPr>
          <p:cNvPr id="6" name="Content Placeholder 5">
            <a:extLst>
              <a:ext uri="{FF2B5EF4-FFF2-40B4-BE49-F238E27FC236}">
                <a16:creationId xmlns:a16="http://schemas.microsoft.com/office/drawing/2014/main" id="{6BC1B058-D1E0-A343-93FC-F437F625845E}"/>
              </a:ext>
            </a:extLst>
          </p:cNvPr>
          <p:cNvPicPr>
            <a:picLocks noGrp="1" noChangeAspect="1"/>
          </p:cNvPicPr>
          <p:nvPr>
            <p:ph idx="1"/>
          </p:nvPr>
        </p:nvPicPr>
        <p:blipFill rotWithShape="1">
          <a:blip r:embed="rId2"/>
          <a:stretch/>
        </p:blipFill>
        <p:spPr>
          <a:xfrm>
            <a:off x="5183188" y="1698307"/>
            <a:ext cx="6172200" cy="3451860"/>
          </a:xfrm>
        </p:spPr>
      </p:pic>
      <p:sp>
        <p:nvSpPr>
          <p:cNvPr id="4" name="Text Placeholder 3">
            <a:extLst>
              <a:ext uri="{FF2B5EF4-FFF2-40B4-BE49-F238E27FC236}">
                <a16:creationId xmlns:a16="http://schemas.microsoft.com/office/drawing/2014/main" id="{61C46E5C-A69B-E84A-82CA-E82F6EE3DE6E}"/>
              </a:ext>
            </a:extLst>
          </p:cNvPr>
          <p:cNvSpPr>
            <a:spLocks noGrp="1"/>
          </p:cNvSpPr>
          <p:nvPr>
            <p:ph type="body" sz="half" idx="2"/>
          </p:nvPr>
        </p:nvSpPr>
        <p:spPr/>
        <p:txBody>
          <a:bodyPr/>
          <a:lstStyle/>
          <a:p>
            <a:r>
              <a:rPr lang="en-US" dirty="0">
                <a:solidFill>
                  <a:schemeClr val="tx1">
                    <a:lumMod val="65000"/>
                    <a:lumOff val="35000"/>
                  </a:schemeClr>
                </a:solidFill>
              </a:rPr>
              <a:t>Steps of Facial landmark detection from Camera</a:t>
            </a:r>
          </a:p>
          <a:p>
            <a:endParaRPr lang="en-US" dirty="0"/>
          </a:p>
        </p:txBody>
      </p:sp>
    </p:spTree>
    <p:extLst>
      <p:ext uri="{BB962C8B-B14F-4D97-AF65-F5344CB8AC3E}">
        <p14:creationId xmlns:p14="http://schemas.microsoft.com/office/powerpoint/2010/main" val="300118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181D-FCEF-7243-984C-70B3440625E6}"/>
              </a:ext>
            </a:extLst>
          </p:cNvPr>
          <p:cNvSpPr>
            <a:spLocks noGrp="1"/>
          </p:cNvSpPr>
          <p:nvPr>
            <p:ph type="title"/>
          </p:nvPr>
        </p:nvSpPr>
        <p:spPr/>
        <p:txBody>
          <a:bodyPr/>
          <a:lstStyle/>
          <a:p>
            <a:r>
              <a:rPr lang="en-US" dirty="0"/>
              <a:t>Result</a:t>
            </a:r>
          </a:p>
        </p:txBody>
      </p:sp>
      <p:pic>
        <p:nvPicPr>
          <p:cNvPr id="6" name="Content Placeholder 5">
            <a:extLst>
              <a:ext uri="{FF2B5EF4-FFF2-40B4-BE49-F238E27FC236}">
                <a16:creationId xmlns:a16="http://schemas.microsoft.com/office/drawing/2014/main" id="{E6C54086-E3FB-AE49-9FBE-063F70E2E096}"/>
              </a:ext>
            </a:extLst>
          </p:cNvPr>
          <p:cNvPicPr>
            <a:picLocks noGrp="1" noChangeAspect="1"/>
          </p:cNvPicPr>
          <p:nvPr>
            <p:ph idx="1"/>
          </p:nvPr>
        </p:nvPicPr>
        <p:blipFill rotWithShape="1">
          <a:blip r:embed="rId2"/>
          <a:stretch/>
        </p:blipFill>
        <p:spPr>
          <a:xfrm>
            <a:off x="5332059" y="987425"/>
            <a:ext cx="5874458" cy="4873625"/>
          </a:xfrm>
        </p:spPr>
      </p:pic>
      <p:sp>
        <p:nvSpPr>
          <p:cNvPr id="4" name="Text Placeholder 3">
            <a:extLst>
              <a:ext uri="{FF2B5EF4-FFF2-40B4-BE49-F238E27FC236}">
                <a16:creationId xmlns:a16="http://schemas.microsoft.com/office/drawing/2014/main" id="{26CD099F-DCF8-134E-8FC1-3A57C4A762D3}"/>
              </a:ext>
            </a:extLst>
          </p:cNvPr>
          <p:cNvSpPr>
            <a:spLocks noGrp="1"/>
          </p:cNvSpPr>
          <p:nvPr>
            <p:ph type="body" sz="half" idx="2"/>
          </p:nvPr>
        </p:nvSpPr>
        <p:spPr/>
        <p:txBody>
          <a:bodyPr>
            <a:normAutofit/>
          </a:bodyPr>
          <a:lstStyle/>
          <a:p>
            <a:r>
              <a:rPr lang="en-US" dirty="0"/>
              <a:t>The result of points extraction in the eye area </a:t>
            </a:r>
          </a:p>
          <a:p>
            <a:pPr marL="342900" indent="-342900">
              <a:buAutoNum type="alphaLcParenR"/>
            </a:pPr>
            <a:r>
              <a:rPr lang="en-US" dirty="0"/>
              <a:t>The total number of 16 points.</a:t>
            </a:r>
          </a:p>
          <a:p>
            <a:pPr marL="342900" indent="-342900">
              <a:buAutoNum type="alphaLcParenR"/>
            </a:pPr>
            <a:r>
              <a:rPr lang="en-US" dirty="0"/>
              <a:t>The result of selected 4 point.</a:t>
            </a:r>
          </a:p>
        </p:txBody>
      </p:sp>
    </p:spTree>
    <p:extLst>
      <p:ext uri="{BB962C8B-B14F-4D97-AF65-F5344CB8AC3E}">
        <p14:creationId xmlns:p14="http://schemas.microsoft.com/office/powerpoint/2010/main" val="393990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A699-3F7C-4105-9B99-E1E038BFF284}"/>
              </a:ext>
            </a:extLst>
          </p:cNvPr>
          <p:cNvSpPr>
            <a:spLocks noGrp="1"/>
          </p:cNvSpPr>
          <p:nvPr>
            <p:ph type="title"/>
          </p:nvPr>
        </p:nvSpPr>
        <p:spPr/>
        <p:txBody>
          <a:bodyPr/>
          <a:lstStyle/>
          <a:p>
            <a:r>
              <a:rPr lang="en-US" b="0" i="0" dirty="0">
                <a:solidFill>
                  <a:srgbClr val="292929"/>
                </a:solidFill>
                <a:effectLst/>
                <a:latin typeface="sohne"/>
              </a:rPr>
              <a:t>How to find Eye Aspect Ratio(EAR):</a:t>
            </a:r>
            <a:br>
              <a:rPr lang="en-US" b="0" i="0" dirty="0">
                <a:solidFill>
                  <a:srgbClr val="292929"/>
                </a:solidFill>
                <a:effectLst/>
                <a:latin typeface="sohne"/>
              </a:rPr>
            </a:br>
            <a:endParaRPr lang="en-US" dirty="0"/>
          </a:p>
        </p:txBody>
      </p:sp>
      <p:pic>
        <p:nvPicPr>
          <p:cNvPr id="1029" name="Picture 5">
            <a:extLst>
              <a:ext uri="{FF2B5EF4-FFF2-40B4-BE49-F238E27FC236}">
                <a16:creationId xmlns:a16="http://schemas.microsoft.com/office/drawing/2014/main" id="{E5ACF08A-7DAA-4BEA-B660-2D5F6908957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76350" y="3271044"/>
            <a:ext cx="4305300" cy="14605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860D8DA-3C13-4996-B4DA-C2A1A270180E}"/>
              </a:ext>
            </a:extLst>
          </p:cNvPr>
          <p:cNvSpPr>
            <a:spLocks noGrp="1"/>
          </p:cNvSpPr>
          <p:nvPr>
            <p:ph sz="half" idx="2"/>
          </p:nvPr>
        </p:nvSpPr>
        <p:spPr>
          <a:xfrm>
            <a:off x="1530219" y="2017343"/>
            <a:ext cx="9528703" cy="781841"/>
          </a:xfrm>
        </p:spPr>
        <p:txBody>
          <a:bodyPr>
            <a:normAutofit/>
          </a:bodyPr>
          <a:lstStyle/>
          <a:p>
            <a:r>
              <a:rPr lang="en-US" dirty="0">
                <a:solidFill>
                  <a:srgbClr val="292929"/>
                </a:solidFill>
                <a:latin typeface="charter"/>
              </a:rPr>
              <a:t>E</a:t>
            </a:r>
            <a:r>
              <a:rPr lang="en-US" b="0" i="0" dirty="0">
                <a:solidFill>
                  <a:srgbClr val="292929"/>
                </a:solidFill>
                <a:effectLst/>
                <a:latin typeface="charter"/>
              </a:rPr>
              <a:t>ach eye is represented using 6 landmarks points.</a:t>
            </a:r>
            <a:endParaRPr lang="en-US" dirty="0"/>
          </a:p>
        </p:txBody>
      </p:sp>
    </p:spTree>
    <p:extLst>
      <p:ext uri="{BB962C8B-B14F-4D97-AF65-F5344CB8AC3E}">
        <p14:creationId xmlns:p14="http://schemas.microsoft.com/office/powerpoint/2010/main" val="379385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3601-61B0-4BB6-A801-C61D407D720F}"/>
              </a:ext>
            </a:extLst>
          </p:cNvPr>
          <p:cNvSpPr>
            <a:spLocks noGrp="1"/>
          </p:cNvSpPr>
          <p:nvPr>
            <p:ph type="title"/>
          </p:nvPr>
        </p:nvSpPr>
        <p:spPr>
          <a:xfrm>
            <a:off x="793103" y="804519"/>
            <a:ext cx="10261752" cy="1049235"/>
          </a:xfrm>
        </p:spPr>
        <p:txBody>
          <a:bodyPr>
            <a:noAutofit/>
          </a:bodyPr>
          <a:lstStyle/>
          <a:p>
            <a:r>
              <a:rPr lang="en-US" sz="3300" b="0" i="0" dirty="0">
                <a:solidFill>
                  <a:srgbClr val="111111"/>
                </a:solidFill>
                <a:effectLst/>
                <a:latin typeface="Roboto" panose="02000000000000000000" pitchFamily="2" charset="0"/>
              </a:rPr>
              <a:t>An Illustration of Relation between The Mean EAR of Opened Eye with The Variation of EAR Threshold.</a:t>
            </a:r>
            <a:br>
              <a:rPr lang="en-US" sz="3300" b="0" i="0" dirty="0">
                <a:solidFill>
                  <a:srgbClr val="111111"/>
                </a:solidFill>
                <a:effectLst/>
                <a:latin typeface="Roboto" panose="02000000000000000000" pitchFamily="2" charset="0"/>
              </a:rPr>
            </a:br>
            <a:endParaRPr lang="en-US" sz="3300" dirty="0"/>
          </a:p>
        </p:txBody>
      </p:sp>
      <p:pic>
        <p:nvPicPr>
          <p:cNvPr id="3074" name="Picture 2" descr="An Illustration of Relation between The Mean EAR of Opened Eye with The Variation of EAR Threshold. Line 4-6 points to some average of eyes size with an EAR value as 0.29. The system reveals convincing results at 0.20 -0.26 of closed eye threshold with 17-19 true detection of 20 experiments. The system only shows an inaccurate result at 0.28 of the threshold with 1 true detection of 20 experiments. Meanwhile, line 7-10 illustrates some wide eyes size with EAR values 0.30 -0.33. At this level, the system shows less accurate when applying the threshold of the closed eye at 0.20 and 0.22 with 10-16 true detection of 20 experiments. Otherwise, the system obtains satisfactory results when it implements the threshold of 0.24 -0.28 with 17-19 true detection of 20 experiments. Eventually, according to some experiments of Table 1 obtained an optimal threshold of the closed eyes of all datasets that begins with narrow to wide eyes is 0.24. It since 0.24 is the central threshold among narrow to wide eyes. It's justified through a series of experiments that have been done. Based on Equation (3), the system adequate to identify closed eyes by achieving an accuracy of 90.50%.">
            <a:extLst>
              <a:ext uri="{FF2B5EF4-FFF2-40B4-BE49-F238E27FC236}">
                <a16:creationId xmlns:a16="http://schemas.microsoft.com/office/drawing/2014/main" id="{F7CB9D6C-591C-408A-B042-7C11CF4811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0231" y="2081439"/>
            <a:ext cx="5959740"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527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TotalTime>
  <Words>598</Words>
  <Application>Microsoft Office PowerPoint</Application>
  <PresentationFormat>Widescreen</PresentationFormat>
  <Paragraphs>69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Charter</vt:lpstr>
      <vt:lpstr>Charter</vt:lpstr>
      <vt:lpstr>Roboto</vt:lpstr>
      <vt:lpstr>sohne</vt:lpstr>
      <vt:lpstr>Office Theme</vt:lpstr>
      <vt:lpstr>Driver Drowsiness Detection          System</vt:lpstr>
      <vt:lpstr>Problem</vt:lpstr>
      <vt:lpstr>Technologies to be used</vt:lpstr>
      <vt:lpstr>why this</vt:lpstr>
      <vt:lpstr>Flow of proposed model</vt:lpstr>
      <vt:lpstr>Facial Landmark detection</vt:lpstr>
      <vt:lpstr>Result</vt:lpstr>
      <vt:lpstr>How to find Eye Aspect Ratio(EAR): </vt:lpstr>
      <vt:lpstr>An Illustration of Relation between The Mean EAR of Opened Eye with The Variation of EAR Threshold. </vt:lpstr>
      <vt:lpstr> </vt:lpstr>
      <vt:lpstr>Libraries:-</vt:lpstr>
      <vt:lpstr>Transfer learning technique</vt:lpstr>
      <vt:lpstr> MobileNetV2 - Light Weight Model (Image  Classification)  by Google</vt:lpstr>
      <vt:lpstr>Creating train data set</vt:lpstr>
      <vt:lpstr>PowerPoint Presentation</vt:lpstr>
      <vt:lpstr>Testing trained model for unknown 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Devashish Ojha</dc:creator>
  <cp:lastModifiedBy>Vinayak Ojha</cp:lastModifiedBy>
  <cp:revision>5</cp:revision>
  <dcterms:created xsi:type="dcterms:W3CDTF">2021-08-12T08:15:41Z</dcterms:created>
  <dcterms:modified xsi:type="dcterms:W3CDTF">2022-05-06T04:47:07Z</dcterms:modified>
</cp:coreProperties>
</file>