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4"/>
  </p:sldMasterIdLst>
  <p:notesMasterIdLst>
    <p:notesMasterId r:id="rId21"/>
  </p:notesMasterIdLst>
  <p:handoutMasterIdLst>
    <p:handoutMasterId r:id="rId22"/>
  </p:handoutMasterIdLst>
  <p:sldIdLst>
    <p:sldId id="272" r:id="rId5"/>
    <p:sldId id="273" r:id="rId6"/>
    <p:sldId id="259" r:id="rId7"/>
    <p:sldId id="284" r:id="rId8"/>
    <p:sldId id="285" r:id="rId9"/>
    <p:sldId id="283" r:id="rId10"/>
    <p:sldId id="287" r:id="rId11"/>
    <p:sldId id="261" r:id="rId12"/>
    <p:sldId id="288" r:id="rId13"/>
    <p:sldId id="289" r:id="rId14"/>
    <p:sldId id="290" r:id="rId15"/>
    <p:sldId id="292" r:id="rId16"/>
    <p:sldId id="293" r:id="rId17"/>
    <p:sldId id="295" r:id="rId18"/>
    <p:sldId id="296"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830"/>
  </p:normalViewPr>
  <p:slideViewPr>
    <p:cSldViewPr snapToGrid="0">
      <p:cViewPr varScale="1">
        <p:scale>
          <a:sx n="65" d="100"/>
          <a:sy n="65" d="100"/>
        </p:scale>
        <p:origin x="32" y="3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7/22/2023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
        <p:nvSpPr>
          <p:cNvPr id="11"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3965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8575678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5525855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58FB4751-880F-D840-AAA9-3A15815CC996}"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8070543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57478323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r>
              <a:rPr lang="en-US" smtClean="0"/>
              <a:t>20XX</a:t>
            </a:r>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52738552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r>
              <a:rPr lang="en-US" smtClean="0"/>
              <a:t>20XX</a:t>
            </a:r>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3688935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26293142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r>
              <a:rPr lang="en-US" smtClean="0"/>
              <a:t>20XX</a:t>
            </a:r>
            <a:endParaRPr lang="en-US" dirty="0"/>
          </a:p>
        </p:txBody>
      </p:sp>
      <p:sp>
        <p:nvSpPr>
          <p:cNvPr id="5" name="Footer Placeholder 4"/>
          <p:cNvSpPr>
            <a:spLocks noGrp="1"/>
          </p:cNvSpPr>
          <p:nvPr>
            <p:ph type="ftr" sz="quarter" idx="11"/>
          </p:nvPr>
        </p:nvSpPr>
        <p:spPr>
          <a:xfrm>
            <a:off x="680321" y="5936188"/>
            <a:ext cx="6126805" cy="365125"/>
          </a:xfrm>
        </p:spPr>
        <p:txBody>
          <a:bodyPr/>
          <a:lstStyle/>
          <a:p>
            <a:r>
              <a:rPr lang="en-US" smtClean="0"/>
              <a:t>presentation title</a:t>
            </a:r>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3472649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883484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sp>
        <p:nvSpPr>
          <p:cNvPr id="11"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622732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mod="1">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mod="1">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mod="1">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mod="1">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
        <p:nvSpPr>
          <p:cNvPr id="11"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72705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
        <p:nvSpPr>
          <p:cNvPr id="12"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78541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20XX</a:t>
            </a:r>
            <a:endParaRPr lang="en-US" dirty="0"/>
          </a:p>
        </p:txBody>
      </p:sp>
      <p:sp>
        <p:nvSpPr>
          <p:cNvPr id="8" name="Footer Placeholder 7"/>
          <p:cNvSpPr>
            <a:spLocks noGrp="1"/>
          </p:cNvSpPr>
          <p:nvPr>
            <p:ph type="ftr" sz="quarter" idx="11"/>
          </p:nvPr>
        </p:nvSpPr>
        <p:spPr/>
        <p:txBody>
          <a:bodyPr/>
          <a:lstStyle/>
          <a:p>
            <a:r>
              <a:rPr lang="en-US" smtClean="0"/>
              <a:t>presentation title</a:t>
            </a:r>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
        <p:nvSpPr>
          <p:cNvPr id="14"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7" name="Straight Connector 16">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968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20XX</a:t>
            </a:r>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6330381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r>
              <a:rPr lang="en-US" smtClean="0"/>
              <a:t>20XX</a:t>
            </a:r>
            <a:endParaRPr lang="en-US" dirty="0"/>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34687031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
        <p:nvSpPr>
          <p:cNvPr id="12"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940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pic>
        <p:nvPicPr>
          <p:cNvPr id="12" name="Picture 11"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4">
            <a:alphaModFix/>
          </a:blip>
          <a:srcRect r="30186" b="9728"/>
          <a:stretch/>
        </p:blipFill>
        <p:spPr>
          <a:xfrm>
            <a:off x="6768197" y="1316481"/>
            <a:ext cx="4727117" cy="4998132"/>
          </a:xfrm>
          <a:prstGeom prst="rect">
            <a:avLst/>
          </a:prstGeom>
        </p:spPr>
      </p:pic>
      <p:sp>
        <p:nvSpPr>
          <p:cNvPr id="13"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773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3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smtClean="0"/>
              <a:t>20XX</a:t>
            </a:r>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smtClean="0"/>
              <a:t>presentation title</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6465988"/>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 id="2147483838" r:id="rId18"/>
    <p:sldLayoutId id="2147483657" r:id="rId19"/>
    <p:sldLayoutId id="2147483660" r:id="rId20"/>
    <p:sldLayoutId id="2147483661" r:id="rId21"/>
    <p:sldLayoutId id="2147483662" r:id="rId22"/>
    <p:sldLayoutId id="2147483663" r:id="rId23"/>
    <p:sldLayoutId id="2147483654" r:id="rId24"/>
    <p:sldLayoutId id="2147483653" r:id="rId25"/>
    <p:sldLayoutId id="2147483667" r:id="rId26"/>
    <p:sldLayoutId id="2147483665" r:id="rId27"/>
    <p:sldLayoutId id="2147483652" r:id="rId28"/>
    <p:sldLayoutId id="2147483655" r:id="rId29"/>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sz="4000" dirty="0" smtClean="0"/>
              <a:t>MULTI MODALITY IMAGE FUSION</a:t>
            </a:r>
            <a:endParaRPr lang="en-US" sz="4000"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b="1" dirty="0" smtClean="0"/>
              <a:t>Mentor: Mr. </a:t>
            </a:r>
            <a:r>
              <a:rPr lang="en-US" b="1" dirty="0" err="1" smtClean="0"/>
              <a:t>Manoj</a:t>
            </a:r>
            <a:r>
              <a:rPr lang="en-US" b="1" dirty="0" smtClean="0"/>
              <a:t> </a:t>
            </a:r>
            <a:r>
              <a:rPr lang="en-US" b="1" dirty="0" err="1" smtClean="0"/>
              <a:t>Diwaker</a:t>
            </a:r>
            <a:r>
              <a:rPr lang="en-US" b="1" dirty="0" smtClean="0"/>
              <a:t> Sir</a:t>
            </a:r>
            <a:endParaRPr lang="en-US" b="1" dirty="0"/>
          </a:p>
        </p:txBody>
      </p:sp>
    </p:spTree>
    <p:extLst>
      <p:ext uri="{BB962C8B-B14F-4D97-AF65-F5344CB8AC3E}">
        <p14:creationId xmlns:p14="http://schemas.microsoft.com/office/powerpoint/2010/main" val="41753650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584837-B468-DEFD-A8D3-7F15F0154A1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C6EFAAE7-F429-5BB7-79FB-2DCCC1C729B7}"/>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7BF56B7-16E4-7E44-5135-FDCC95D9D0A8}"/>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Title 4">
            <a:extLst>
              <a:ext uri="{FF2B5EF4-FFF2-40B4-BE49-F238E27FC236}">
                <a16:creationId xmlns:a16="http://schemas.microsoft.com/office/drawing/2014/main" id="{9A7B8465-EF6A-4785-B9FB-857A2F2E12F7}"/>
              </a:ext>
            </a:extLst>
          </p:cNvPr>
          <p:cNvSpPr>
            <a:spLocks noGrp="1"/>
          </p:cNvSpPr>
          <p:nvPr>
            <p:ph type="title"/>
          </p:nvPr>
        </p:nvSpPr>
        <p:spPr>
          <a:xfrm>
            <a:off x="576072" y="436880"/>
            <a:ext cx="10515600" cy="721360"/>
          </a:xfrm>
        </p:spPr>
        <p:txBody>
          <a:bodyPr>
            <a:normAutofit fontScale="90000"/>
          </a:bodyPr>
          <a:lstStyle/>
          <a:p>
            <a:r>
              <a:rPr lang="en-IN" dirty="0"/>
              <a:t>METHODOLGY</a:t>
            </a:r>
          </a:p>
        </p:txBody>
      </p:sp>
      <p:sp>
        <p:nvSpPr>
          <p:cNvPr id="6" name="Content Placeholder 5">
            <a:extLst>
              <a:ext uri="{FF2B5EF4-FFF2-40B4-BE49-F238E27FC236}">
                <a16:creationId xmlns:a16="http://schemas.microsoft.com/office/drawing/2014/main" id="{07F9D5D2-8205-95B6-EC16-C154868BD7CB}"/>
              </a:ext>
            </a:extLst>
          </p:cNvPr>
          <p:cNvSpPr>
            <a:spLocks noGrp="1"/>
          </p:cNvSpPr>
          <p:nvPr>
            <p:ph idx="1"/>
          </p:nvPr>
        </p:nvSpPr>
        <p:spPr>
          <a:xfrm>
            <a:off x="576073" y="1158240"/>
            <a:ext cx="6771212" cy="5171440"/>
          </a:xfrm>
        </p:spPr>
        <p:txBody>
          <a:bodyPr>
            <a:normAutofit/>
          </a:bodyPr>
          <a:lstStyle/>
          <a:p>
            <a:pPr marL="0" indent="0">
              <a:buNone/>
            </a:pPr>
            <a:r>
              <a:rPr lang="en-US" b="1" dirty="0"/>
              <a:t>D. EVALUATION METHOD:</a:t>
            </a:r>
          </a:p>
          <a:p>
            <a:pPr marL="0" indent="0">
              <a:buNone/>
            </a:pPr>
            <a:r>
              <a:rPr lang="en-US" b="1" dirty="0"/>
              <a:t>PSNR for Image Fusion Quality</a:t>
            </a:r>
            <a:endParaRPr lang="en-US" dirty="0"/>
          </a:p>
          <a:p>
            <a:pPr marL="0" indent="0">
              <a:buNone/>
            </a:pPr>
            <a:r>
              <a:rPr lang="en-US" dirty="0"/>
              <a:t>The evaluation method employed is the Peak Signal-to-Noise Ratio (PSNR), a widely-used metric to measure the quality of the fused image compared to the original images. The obtained PSNR value of approximately 21.27 dB indicates a moderate level of similarity between the original CT and MRI images and the fused result. Visual inspection and additional metrics can further enhance the assessment of the fusion technique's effectiveness in medical image analysis.</a:t>
            </a:r>
            <a:endParaRPr lang="en-IN" dirty="0"/>
          </a:p>
        </p:txBody>
      </p:sp>
      <p:pic>
        <p:nvPicPr>
          <p:cNvPr id="3074" name="Picture 2" descr="MSE and PSNR - Part 2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789" y="1158239"/>
            <a:ext cx="4090737" cy="4231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861643"/>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7E913C-959A-4860-08CD-37AF35025DD9}"/>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EDDE18E3-93F1-A069-4BB0-9E067144ECF7}"/>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1529313-B606-9A04-14AA-80FEDAEA072C}"/>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5" name="Title 4">
            <a:extLst>
              <a:ext uri="{FF2B5EF4-FFF2-40B4-BE49-F238E27FC236}">
                <a16:creationId xmlns:a16="http://schemas.microsoft.com/office/drawing/2014/main" id="{A508A80C-D1C1-44F6-BFC8-383AD2787772}"/>
              </a:ext>
            </a:extLst>
          </p:cNvPr>
          <p:cNvSpPr>
            <a:spLocks noGrp="1"/>
          </p:cNvSpPr>
          <p:nvPr>
            <p:ph type="title"/>
          </p:nvPr>
        </p:nvSpPr>
        <p:spPr>
          <a:xfrm>
            <a:off x="512064" y="307848"/>
            <a:ext cx="10515600" cy="676656"/>
          </a:xfrm>
        </p:spPr>
        <p:txBody>
          <a:bodyPr>
            <a:normAutofit fontScale="90000"/>
          </a:bodyPr>
          <a:lstStyle/>
          <a:p>
            <a:r>
              <a:rPr lang="en-IN" dirty="0"/>
              <a:t>METHODOLOGY</a:t>
            </a:r>
          </a:p>
        </p:txBody>
      </p:sp>
      <p:sp>
        <p:nvSpPr>
          <p:cNvPr id="6" name="Content Placeholder 5">
            <a:extLst>
              <a:ext uri="{FF2B5EF4-FFF2-40B4-BE49-F238E27FC236}">
                <a16:creationId xmlns:a16="http://schemas.microsoft.com/office/drawing/2014/main" id="{DC4FE8EC-5D79-D9E0-B1E7-76F9CE7616DB}"/>
              </a:ext>
            </a:extLst>
          </p:cNvPr>
          <p:cNvSpPr>
            <a:spLocks noGrp="1"/>
          </p:cNvSpPr>
          <p:nvPr>
            <p:ph idx="1"/>
          </p:nvPr>
        </p:nvSpPr>
        <p:spPr>
          <a:xfrm>
            <a:off x="576072" y="984504"/>
            <a:ext cx="10515600" cy="5213096"/>
          </a:xfrm>
        </p:spPr>
        <p:txBody>
          <a:bodyPr>
            <a:normAutofit/>
          </a:bodyPr>
          <a:lstStyle/>
          <a:p>
            <a:pPr marL="0" indent="0">
              <a:buNone/>
            </a:pPr>
            <a:r>
              <a:rPr lang="en-US" b="1" dirty="0" smtClean="0"/>
              <a:t>IMAGE REGISTRATION</a:t>
            </a:r>
          </a:p>
          <a:p>
            <a:r>
              <a:rPr lang="en-US" dirty="0" smtClean="0"/>
              <a:t>The </a:t>
            </a:r>
            <a:r>
              <a:rPr lang="en-US" dirty="0"/>
              <a:t>code does not explicitly mention an image restoration method.</a:t>
            </a:r>
          </a:p>
          <a:p>
            <a:r>
              <a:rPr lang="en-US" dirty="0"/>
              <a:t>Both fusion methods used (pixel-based and DWT fusion) inherently maintain image data integrity, preserving visual details and information from original CT and MRI images.</a:t>
            </a:r>
          </a:p>
          <a:p>
            <a:r>
              <a:rPr lang="en-US" dirty="0"/>
              <a:t>This enhances diagnostic accuracy and clinical utility of the fused images in medical applications.</a:t>
            </a:r>
          </a:p>
          <a:p>
            <a:r>
              <a:rPr lang="en-US" dirty="0"/>
              <a:t>The code demonstrates a concise implementation of multimodality image fusion using image registration and fusion techniques for improved visualization and analysis of combined CT and MRI images.</a:t>
            </a:r>
          </a:p>
          <a:p>
            <a:pPr marL="0" indent="0">
              <a:buNone/>
            </a:pPr>
            <a:endParaRPr lang="en-IN" dirty="0"/>
          </a:p>
        </p:txBody>
      </p:sp>
    </p:spTree>
    <p:extLst>
      <p:ext uri="{BB962C8B-B14F-4D97-AF65-F5344CB8AC3E}">
        <p14:creationId xmlns:p14="http://schemas.microsoft.com/office/powerpoint/2010/main" val="129112560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9E3F6-936D-1257-A86C-5A3A03AE4C25}"/>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3844F40C-EC33-C502-D2DF-A6EA9A441DF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1764BFA-98A1-BB40-A0AD-04C3BB5B9DEB}"/>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5" name="Title 4">
            <a:extLst>
              <a:ext uri="{FF2B5EF4-FFF2-40B4-BE49-F238E27FC236}">
                <a16:creationId xmlns:a16="http://schemas.microsoft.com/office/drawing/2014/main" id="{EB43ED32-C058-A90E-5574-4A0F9D75E233}"/>
              </a:ext>
            </a:extLst>
          </p:cNvPr>
          <p:cNvSpPr>
            <a:spLocks noGrp="1"/>
          </p:cNvSpPr>
          <p:nvPr>
            <p:ph type="title"/>
          </p:nvPr>
        </p:nvSpPr>
        <p:spPr>
          <a:xfrm>
            <a:off x="380998" y="616712"/>
            <a:ext cx="10515600" cy="676656"/>
          </a:xfrm>
        </p:spPr>
        <p:txBody>
          <a:bodyPr>
            <a:normAutofit fontScale="90000"/>
          </a:bodyPr>
          <a:lstStyle/>
          <a:p>
            <a:r>
              <a:rPr lang="en-IN" dirty="0"/>
              <a:t>RESULT AND DISCUSSION</a:t>
            </a:r>
          </a:p>
        </p:txBody>
      </p:sp>
      <p:sp>
        <p:nvSpPr>
          <p:cNvPr id="6" name="Content Placeholder 5">
            <a:extLst>
              <a:ext uri="{FF2B5EF4-FFF2-40B4-BE49-F238E27FC236}">
                <a16:creationId xmlns:a16="http://schemas.microsoft.com/office/drawing/2014/main" id="{D627CF67-4969-8949-B1FB-9B6BFA5482CB}"/>
              </a:ext>
            </a:extLst>
          </p:cNvPr>
          <p:cNvSpPr>
            <a:spLocks noGrp="1"/>
          </p:cNvSpPr>
          <p:nvPr>
            <p:ph idx="1"/>
          </p:nvPr>
        </p:nvSpPr>
        <p:spPr>
          <a:xfrm>
            <a:off x="576072" y="1158240"/>
            <a:ext cx="10515600" cy="4886960"/>
          </a:xfrm>
        </p:spPr>
        <p:txBody>
          <a:bodyPr>
            <a:normAutofit/>
          </a:bodyPr>
          <a:lstStyle/>
          <a:p>
            <a:pPr marL="0" indent="0">
              <a:buNone/>
            </a:pPr>
            <a:r>
              <a:rPr lang="en-US" b="1" dirty="0"/>
              <a:t>Results: </a:t>
            </a:r>
          </a:p>
          <a:p>
            <a:pPr marL="0" indent="0">
              <a:buNone/>
            </a:pPr>
            <a:r>
              <a:rPr lang="en-US" dirty="0"/>
              <a:t>The results of our experiments are as follows: </a:t>
            </a:r>
          </a:p>
          <a:p>
            <a:pPr marL="0" indent="0">
              <a:buNone/>
            </a:pPr>
            <a:r>
              <a:rPr lang="en-US" b="1" dirty="0" smtClean="0"/>
              <a:t>PSNR FOR PIXEL BASED FUSION</a:t>
            </a:r>
          </a:p>
          <a:p>
            <a:pPr marL="0" indent="0">
              <a:buNone/>
            </a:pPr>
            <a:r>
              <a:rPr lang="en-US" dirty="0" smtClean="0"/>
              <a:t>•=21.27 dB</a:t>
            </a:r>
          </a:p>
          <a:p>
            <a:pPr marL="0" indent="0">
              <a:buNone/>
            </a:pPr>
            <a:endParaRPr lang="en-US" dirty="0" smtClean="0"/>
          </a:p>
          <a:p>
            <a:pPr marL="0" indent="0">
              <a:buNone/>
            </a:pPr>
            <a:endParaRPr lang="en-IN" dirty="0" smtClean="0"/>
          </a:p>
          <a:p>
            <a:pPr marL="0" indent="0">
              <a:buNone/>
            </a:pPr>
            <a:r>
              <a:rPr lang="en-US" b="1" dirty="0"/>
              <a:t>PSNR FOR PIXEL BASED FUSION</a:t>
            </a:r>
          </a:p>
          <a:p>
            <a:pPr marL="0" indent="0">
              <a:buNone/>
            </a:pPr>
            <a:r>
              <a:rPr lang="en-US" dirty="0"/>
              <a:t>•=</a:t>
            </a:r>
            <a:r>
              <a:rPr lang="en-US" dirty="0" smtClean="0"/>
              <a:t>23.92 dB</a:t>
            </a:r>
          </a:p>
          <a:p>
            <a:pPr marL="0" indent="0">
              <a:buNone/>
            </a:pPr>
            <a:endParaRPr lang="en-US" dirty="0"/>
          </a:p>
          <a:p>
            <a:pPr marL="0" indent="0">
              <a:buNone/>
            </a:pPr>
            <a:endParaRPr lang="en-IN" dirty="0"/>
          </a:p>
          <a:p>
            <a:pPr marL="0" indent="0">
              <a:buNone/>
            </a:pPr>
            <a:endParaRPr lang="en-IN" dirty="0"/>
          </a:p>
        </p:txBody>
      </p:sp>
      <p:pic>
        <p:nvPicPr>
          <p:cNvPr id="7" name="Picture 6"/>
          <p:cNvPicPr>
            <a:picLocks noChangeAspect="1"/>
          </p:cNvPicPr>
          <p:nvPr/>
        </p:nvPicPr>
        <p:blipFill>
          <a:blip r:embed="rId2"/>
          <a:stretch>
            <a:fillRect/>
          </a:stretch>
        </p:blipFill>
        <p:spPr>
          <a:xfrm>
            <a:off x="877280" y="3088750"/>
            <a:ext cx="10357570" cy="698153"/>
          </a:xfrm>
          <a:prstGeom prst="rect">
            <a:avLst/>
          </a:prstGeom>
        </p:spPr>
      </p:pic>
      <p:pic>
        <p:nvPicPr>
          <p:cNvPr id="8" name="Picture 7"/>
          <p:cNvPicPr>
            <a:picLocks noChangeAspect="1"/>
          </p:cNvPicPr>
          <p:nvPr/>
        </p:nvPicPr>
        <p:blipFill>
          <a:blip r:embed="rId3"/>
          <a:stretch>
            <a:fillRect/>
          </a:stretch>
        </p:blipFill>
        <p:spPr>
          <a:xfrm>
            <a:off x="877280" y="4807245"/>
            <a:ext cx="10357570" cy="713205"/>
          </a:xfrm>
          <a:prstGeom prst="rect">
            <a:avLst/>
          </a:prstGeom>
        </p:spPr>
      </p:pic>
    </p:spTree>
    <p:extLst>
      <p:ext uri="{BB962C8B-B14F-4D97-AF65-F5344CB8AC3E}">
        <p14:creationId xmlns:p14="http://schemas.microsoft.com/office/powerpoint/2010/main" val="384437747"/>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49D64E-5666-2AEA-48E8-BB753B35B0D2}"/>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F396CFE7-C6E5-3048-9B5A-87C1F09ED29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B0BD7A16-7257-0BB6-5890-4D47343B5F7E}"/>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5" name="Title 4">
            <a:extLst>
              <a:ext uri="{FF2B5EF4-FFF2-40B4-BE49-F238E27FC236}">
                <a16:creationId xmlns:a16="http://schemas.microsoft.com/office/drawing/2014/main" id="{02BD48C4-AC0B-C010-AA1D-283B7F2D0DF1}"/>
              </a:ext>
            </a:extLst>
          </p:cNvPr>
          <p:cNvSpPr>
            <a:spLocks noGrp="1"/>
          </p:cNvSpPr>
          <p:nvPr>
            <p:ph type="title"/>
          </p:nvPr>
        </p:nvSpPr>
        <p:spPr>
          <a:xfrm>
            <a:off x="380998" y="667512"/>
            <a:ext cx="10515600" cy="676656"/>
          </a:xfrm>
        </p:spPr>
        <p:txBody>
          <a:bodyPr>
            <a:normAutofit fontScale="90000"/>
          </a:bodyPr>
          <a:lstStyle/>
          <a:p>
            <a:r>
              <a:rPr lang="en-IN" dirty="0"/>
              <a:t>RESULT AND DISCUSSION</a:t>
            </a:r>
          </a:p>
        </p:txBody>
      </p:sp>
      <p:sp>
        <p:nvSpPr>
          <p:cNvPr id="6" name="Content Placeholder 5">
            <a:extLst>
              <a:ext uri="{FF2B5EF4-FFF2-40B4-BE49-F238E27FC236}">
                <a16:creationId xmlns:a16="http://schemas.microsoft.com/office/drawing/2014/main" id="{2733ADD0-03F3-C0BE-5254-2FDA7C420F7A}"/>
              </a:ext>
            </a:extLst>
          </p:cNvPr>
          <p:cNvSpPr>
            <a:spLocks noGrp="1"/>
          </p:cNvSpPr>
          <p:nvPr>
            <p:ph idx="1"/>
          </p:nvPr>
        </p:nvSpPr>
        <p:spPr>
          <a:xfrm>
            <a:off x="596392" y="1615440"/>
            <a:ext cx="10515600" cy="5242560"/>
          </a:xfrm>
        </p:spPr>
        <p:txBody>
          <a:bodyPr>
            <a:normAutofit/>
          </a:bodyPr>
          <a:lstStyle/>
          <a:p>
            <a:pPr marL="0" indent="0">
              <a:buNone/>
            </a:pPr>
            <a:r>
              <a:rPr lang="en-US" dirty="0"/>
              <a:t>The project achieved a PSNR value of 21.27 dB for DWT fusion and 23.92 dB for pixel-based fusion. Pixel-based fusion outperformed, preserving finer details and achieving higher image quality. This suggests its suitability for enhancing diagnostic accuracy in medical imaging applications. Further exploration of fusion techniques and additional evaluation metrics could enhance future research.</a:t>
            </a:r>
            <a:endParaRPr lang="en-IN" dirty="0"/>
          </a:p>
        </p:txBody>
      </p:sp>
    </p:spTree>
    <p:extLst>
      <p:ext uri="{BB962C8B-B14F-4D97-AF65-F5344CB8AC3E}">
        <p14:creationId xmlns:p14="http://schemas.microsoft.com/office/powerpoint/2010/main" val="400342862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F57FF-1FD9-8DC5-383D-B3E4E1A1C22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95E3785B-771F-D57C-93B5-CBB288502F1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2DAD985-8340-386F-27A2-6ACD5C24B5D4}"/>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5" name="Title 4">
            <a:extLst>
              <a:ext uri="{FF2B5EF4-FFF2-40B4-BE49-F238E27FC236}">
                <a16:creationId xmlns:a16="http://schemas.microsoft.com/office/drawing/2014/main" id="{CB27C86F-77D9-AD6C-7A16-9AF3F1B5D39C}"/>
              </a:ext>
            </a:extLst>
          </p:cNvPr>
          <p:cNvSpPr>
            <a:spLocks noGrp="1"/>
          </p:cNvSpPr>
          <p:nvPr>
            <p:ph type="title"/>
          </p:nvPr>
        </p:nvSpPr>
        <p:spPr>
          <a:xfrm>
            <a:off x="388754" y="721360"/>
            <a:ext cx="10654792" cy="751840"/>
          </a:xfrm>
        </p:spPr>
        <p:txBody>
          <a:bodyPr>
            <a:normAutofit/>
          </a:bodyPr>
          <a:lstStyle/>
          <a:p>
            <a:r>
              <a:rPr lang="en-IN" sz="4400" dirty="0"/>
              <a:t>CONCLUSION AND FUTURE WORK</a:t>
            </a:r>
          </a:p>
        </p:txBody>
      </p:sp>
      <p:sp>
        <p:nvSpPr>
          <p:cNvPr id="6" name="Content Placeholder 5">
            <a:extLst>
              <a:ext uri="{FF2B5EF4-FFF2-40B4-BE49-F238E27FC236}">
                <a16:creationId xmlns:a16="http://schemas.microsoft.com/office/drawing/2014/main" id="{D17A1505-0A6F-EEFC-1331-F357D092D861}"/>
              </a:ext>
            </a:extLst>
          </p:cNvPr>
          <p:cNvSpPr>
            <a:spLocks noGrp="1"/>
          </p:cNvSpPr>
          <p:nvPr>
            <p:ph idx="1"/>
          </p:nvPr>
        </p:nvSpPr>
        <p:spPr>
          <a:xfrm>
            <a:off x="576072" y="1668914"/>
            <a:ext cx="10996168" cy="5151120"/>
          </a:xfrm>
        </p:spPr>
        <p:txBody>
          <a:bodyPr>
            <a:normAutofit/>
          </a:bodyPr>
          <a:lstStyle/>
          <a:p>
            <a:r>
              <a:rPr lang="en-IN" sz="3600" b="1" dirty="0"/>
              <a:t>Conclusion:</a:t>
            </a:r>
          </a:p>
          <a:p>
            <a:pPr marL="0" indent="0">
              <a:buNone/>
            </a:pPr>
            <a:r>
              <a:rPr lang="en-US" dirty="0"/>
              <a:t>In conclusion, the image fusion project successfully implemented DWT and pixel-based fusion methods for combining MRI and CT scans. The evaluation using the PSNR metric revealed the effectiveness of both methods in preserving essential image features. Pixel-based fusion demonstrated superior performance, achieving a higher PSNR value and offering enhanced image quality compared to DWT fusion. The project's outcomes underscore the significance of multimodality image fusion techniques in medical imaging, facilitating improved diagnostic accuracy and clinical utility.</a:t>
            </a:r>
            <a:endParaRPr lang="en-IN" b="1" dirty="0"/>
          </a:p>
        </p:txBody>
      </p:sp>
    </p:spTree>
    <p:extLst>
      <p:ext uri="{BB962C8B-B14F-4D97-AF65-F5344CB8AC3E}">
        <p14:creationId xmlns:p14="http://schemas.microsoft.com/office/powerpoint/2010/main" val="2751313041"/>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51EE4-B7F1-E4E2-2B6D-6F4A742DA8D1}"/>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AC45794-F8E4-96F8-649E-7703B8EF068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8365970A-8904-C0D6-3C85-698DDBAAF227}"/>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5" name="Title 4">
            <a:extLst>
              <a:ext uri="{FF2B5EF4-FFF2-40B4-BE49-F238E27FC236}">
                <a16:creationId xmlns:a16="http://schemas.microsoft.com/office/drawing/2014/main" id="{E5CC5B3C-21F4-8A41-A3C9-2F358A5ABDB4}"/>
              </a:ext>
            </a:extLst>
          </p:cNvPr>
          <p:cNvSpPr>
            <a:spLocks noGrp="1"/>
          </p:cNvSpPr>
          <p:nvPr>
            <p:ph type="title"/>
          </p:nvPr>
        </p:nvSpPr>
        <p:spPr>
          <a:xfrm>
            <a:off x="576072" y="533908"/>
            <a:ext cx="10515600" cy="821944"/>
          </a:xfrm>
        </p:spPr>
        <p:txBody>
          <a:bodyPr/>
          <a:lstStyle/>
          <a:p>
            <a:r>
              <a:rPr lang="en-IN" sz="4400" dirty="0"/>
              <a:t>CONCLUSION AND FUTURE WORK</a:t>
            </a:r>
          </a:p>
        </p:txBody>
      </p:sp>
      <p:sp>
        <p:nvSpPr>
          <p:cNvPr id="6" name="Content Placeholder 5">
            <a:extLst>
              <a:ext uri="{FF2B5EF4-FFF2-40B4-BE49-F238E27FC236}">
                <a16:creationId xmlns:a16="http://schemas.microsoft.com/office/drawing/2014/main" id="{A03280BC-4B35-34FD-B59D-B2F4E43E7B9B}"/>
              </a:ext>
            </a:extLst>
          </p:cNvPr>
          <p:cNvSpPr>
            <a:spLocks noGrp="1"/>
          </p:cNvSpPr>
          <p:nvPr>
            <p:ph idx="1"/>
          </p:nvPr>
        </p:nvSpPr>
        <p:spPr>
          <a:xfrm>
            <a:off x="576072" y="1298621"/>
            <a:ext cx="10515600" cy="4937760"/>
          </a:xfrm>
        </p:spPr>
        <p:txBody>
          <a:bodyPr>
            <a:normAutofit fontScale="92500" lnSpcReduction="10000"/>
          </a:bodyPr>
          <a:lstStyle/>
          <a:p>
            <a:pPr marL="0" indent="0">
              <a:buNone/>
            </a:pPr>
            <a:r>
              <a:rPr lang="en-IN" sz="4300" b="1" dirty="0"/>
              <a:t>Future Work:</a:t>
            </a:r>
          </a:p>
          <a:p>
            <a:r>
              <a:rPr lang="en-US" b="1" dirty="0"/>
              <a:t>Algorithm Refinement:</a:t>
            </a:r>
            <a:r>
              <a:rPr lang="en-US" dirty="0"/>
              <a:t> Explore fine-tuning of fusion algorithms to optimize the image fusion process for improved quality and information preservation.</a:t>
            </a:r>
          </a:p>
          <a:p>
            <a:r>
              <a:rPr lang="en-US" b="1" dirty="0"/>
              <a:t>Additional Metrics:</a:t>
            </a:r>
            <a:r>
              <a:rPr lang="en-US" dirty="0"/>
              <a:t> Incorporate other evaluation metrics, such as SSIM and human perception-based assessments, to comprehensively assess the fused image quality.</a:t>
            </a:r>
          </a:p>
          <a:p>
            <a:r>
              <a:rPr lang="en-US" b="1" dirty="0"/>
              <a:t>Deep Learning Approaches:</a:t>
            </a:r>
            <a:r>
              <a:rPr lang="en-US" dirty="0"/>
              <a:t> Investigate the application of advanced deep learning-based methods for more sophisticated and accurate medical image fusion.</a:t>
            </a:r>
          </a:p>
          <a:p>
            <a:r>
              <a:rPr lang="en-US" b="1" dirty="0"/>
              <a:t>Specific Medical Applications:</a:t>
            </a:r>
            <a:r>
              <a:rPr lang="en-US" dirty="0"/>
              <a:t> Evaluate the performance of fused images in specific medical scenarios, including disease diagnosis and treatment planning.</a:t>
            </a:r>
          </a:p>
          <a:p>
            <a:r>
              <a:rPr lang="en-US" b="1" dirty="0"/>
              <a:t>Real-World Implementation:</a:t>
            </a:r>
            <a:r>
              <a:rPr lang="en-US" dirty="0"/>
              <a:t> Work towards practical implementation of fusion techniques in real-world medical settings to enhance clinical diagnosis and </a:t>
            </a:r>
            <a:r>
              <a:rPr lang="en-US" dirty="0" smtClean="0"/>
              <a:t>decision-making.</a:t>
            </a:r>
            <a:endParaRPr lang="en-US" dirty="0"/>
          </a:p>
        </p:txBody>
      </p:sp>
    </p:spTree>
    <p:extLst>
      <p:ext uri="{BB962C8B-B14F-4D97-AF65-F5344CB8AC3E}">
        <p14:creationId xmlns:p14="http://schemas.microsoft.com/office/powerpoint/2010/main" val="167976691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sz="9600"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normAutofit fontScale="90000"/>
          </a:bodyPr>
          <a:lstStyle/>
          <a:p>
            <a:r>
              <a:rPr lang="en-US" sz="4800" dirty="0"/>
              <a:t>MENTOR’S  NAME</a:t>
            </a:r>
            <a:r>
              <a:rPr lang="en-US" sz="4000" dirty="0"/>
              <a:t>:</a:t>
            </a:r>
            <a:br>
              <a:rPr lang="en-US" sz="4000" dirty="0"/>
            </a:br>
            <a:r>
              <a:rPr lang="en-US" sz="2800" b="1" dirty="0"/>
              <a:t>MR. </a:t>
            </a:r>
            <a:r>
              <a:rPr lang="en-US" sz="2800" b="1" dirty="0" smtClean="0"/>
              <a:t>MANOJ DIWAKER </a:t>
            </a:r>
            <a:endParaRPr lang="en-US" sz="2800" b="1" dirty="0"/>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116757877"/>
              </p:ext>
            </p:extLst>
          </p:nvPr>
        </p:nvGraphicFramePr>
        <p:xfrm>
          <a:off x="7791450" y="1169988"/>
          <a:ext cx="4126230" cy="5583219"/>
        </p:xfrm>
        <a:graphic>
          <a:graphicData uri="http://schemas.openxmlformats.org/drawingml/2006/table">
            <a:tbl>
              <a:tblPr firstRow="1" bandRow="1"/>
              <a:tblGrid>
                <a:gridCol w="4126230">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j-lt"/>
                        </a:rPr>
                        <a:t>CANDIDATE’S DECLARATION:</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1"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n-lt"/>
                          <a:cs typeface="Gill Sans Light" panose="020B0302020104020203" pitchFamily="34" charset="-79"/>
                        </a:rPr>
                        <a:t>NAME:</a:t>
                      </a:r>
                      <a:r>
                        <a:rPr lang="en-US" sz="2400" dirty="0">
                          <a:latin typeface="+mn-lt"/>
                          <a:cs typeface="Gill Sans Light" panose="020B0302020104020203" pitchFamily="34" charset="-79"/>
                        </a:rPr>
                        <a:t>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smtClean="0">
                          <a:latin typeface="+mn-lt"/>
                          <a:cs typeface="Gill Sans Light" panose="020B0302020104020203" pitchFamily="34" charset="-79"/>
                        </a:rPr>
                        <a:t>ARTHAM</a:t>
                      </a:r>
                      <a:r>
                        <a:rPr lang="en-US" sz="2400" baseline="0" dirty="0" smtClean="0">
                          <a:latin typeface="+mn-lt"/>
                          <a:cs typeface="Gill Sans Light" panose="020B0302020104020203" pitchFamily="34" charset="-79"/>
                        </a:rPr>
                        <a:t> BHARDWAJ</a:t>
                      </a: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n-lt"/>
                          <a:cs typeface="Gill Sans Light" panose="020B0302020104020203" pitchFamily="34" charset="-79"/>
                        </a:rPr>
                        <a:t>UNIVERSITY ROLL NO:</a:t>
                      </a:r>
                    </a:p>
                    <a:p>
                      <a:pPr marL="0" algn="r" defTabSz="914400" rtl="0" eaLnBrk="1" latinLnBrk="0" hangingPunct="1"/>
                      <a:r>
                        <a:rPr lang="en-US" sz="1800" kern="1200" dirty="0" smtClean="0">
                          <a:solidFill>
                            <a:schemeClr val="tx1"/>
                          </a:solidFill>
                          <a:latin typeface="+mj-lt"/>
                          <a:ea typeface="+mn-ea"/>
                          <a:cs typeface="+mn-cs"/>
                        </a:rPr>
                        <a:t>2018718</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n-lt"/>
                          <a:cs typeface="Gill Sans Light" panose="020B0302020104020203" pitchFamily="34" charset="-79"/>
                        </a:rPr>
                        <a:t>SECTION: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1"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n-lt"/>
                          <a:cs typeface="Gill Sans Light" panose="020B0302020104020203" pitchFamily="34" charset="-79"/>
                        </a:rPr>
                        <a:t>CLASS ROLL NO:</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smtClean="0">
                          <a:latin typeface="+mn-lt"/>
                          <a:cs typeface="Gill Sans Light" panose="020B0302020104020203" pitchFamily="34" charset="-79"/>
                        </a:rPr>
                        <a:t>21</a:t>
                      </a: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1135144" y="766430"/>
            <a:ext cx="6241816" cy="549939"/>
          </a:xfrm>
        </p:spPr>
        <p:txBody>
          <a:bodyPr>
            <a:normAutofit fontScale="90000"/>
          </a:bodyPr>
          <a:lstStyle/>
          <a:p>
            <a:r>
              <a:rPr lang="en-US" i="1" dirty="0"/>
              <a:t>I</a:t>
            </a:r>
            <a:r>
              <a:rPr lang="en-US" dirty="0" smtClean="0"/>
              <a:t>ntroduction</a:t>
            </a:r>
            <a:endParaRPr lang="en-US" dirty="0"/>
          </a:p>
        </p:txBody>
      </p:sp>
      <p:pic>
        <p:nvPicPr>
          <p:cNvPr id="8" name="Picture Placeholder 7"/>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960" b="922"/>
          <a:stretch/>
        </p:blipFill>
        <p:spPr>
          <a:xfrm>
            <a:off x="7655214" y="643345"/>
            <a:ext cx="4316828" cy="5880003"/>
          </a:xfrm>
        </p:spPr>
      </p:pic>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947448" y="1041399"/>
            <a:ext cx="5068341" cy="4773167"/>
          </a:xfrm>
        </p:spPr>
        <p:txBody>
          <a:bodyPr>
            <a:normAutofit/>
          </a:bodyPr>
          <a:lstStyle/>
          <a:p>
            <a:endParaRPr lang="en-US" dirty="0"/>
          </a:p>
          <a:p>
            <a:pPr marL="285750" indent="-285750">
              <a:buFont typeface="Arial" panose="020B0604020202020204" pitchFamily="34" charset="0"/>
              <a:buChar char="•"/>
            </a:pPr>
            <a:r>
              <a:rPr lang="en-US" dirty="0"/>
              <a:t>Welcome to the world of Multimodality Image Fusion, where we explore the powerful techniques that enable us to merge information from different imaging modalities to create a comprehensive and more informative view</a:t>
            </a:r>
            <a:r>
              <a:rPr lang="en-US" dirty="0" smtClean="0"/>
              <a:t>.</a:t>
            </a:r>
          </a:p>
          <a:p>
            <a:pPr marL="285750" indent="-285750">
              <a:buFont typeface="Arial" panose="020B0604020202020204" pitchFamily="34" charset="0"/>
              <a:buChar char="•"/>
            </a:pPr>
            <a:r>
              <a:rPr lang="en-US" sz="2000" dirty="0" smtClean="0"/>
              <a:t>.</a:t>
            </a:r>
            <a:r>
              <a:rPr lang="en-US" dirty="0"/>
              <a:t> Multimodality Image Fusion refers to the process of integrating data from multiple imaging sources, such as Magnetic Resonance Imaging (MRI) and Computed Tomography (CT) scans, to generate a single fused image that preserves the complementary features of each </a:t>
            </a:r>
            <a:endParaRPr lang="en-US" dirty="0" smtClean="0"/>
          </a:p>
          <a:p>
            <a:pPr marL="285750" indent="-285750">
              <a:buFont typeface="Arial" panose="020B0604020202020204" pitchFamily="34" charset="0"/>
              <a:buChar char="•"/>
            </a:pPr>
            <a:r>
              <a:rPr lang="en-US" dirty="0"/>
              <a:t>The fusion of MRI and CT scans has gained significant importance in medical imaging due to the distinctive advantages offered by each modality. By combining their strengths, we can achieve a better understanding of the underlying structures and pathology, leading to improved diagnosis and treatment planning</a:t>
            </a:r>
            <a:r>
              <a:rPr lang="en-US" dirty="0" smtClean="0"/>
              <a:t>. modality</a:t>
            </a:r>
            <a:r>
              <a:rPr lang="en-US" dirty="0"/>
              <a:t>.</a:t>
            </a:r>
            <a:endParaRPr lang="en-US" sz="2000"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4A108C-E084-67A2-EADC-B635FCCCA17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7F1B309-081F-75F2-4544-F071D9D6D7E3}"/>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AA8D68E-D8AA-213A-A030-ED390F3E5117}"/>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5" name="Title 4">
            <a:extLst>
              <a:ext uri="{FF2B5EF4-FFF2-40B4-BE49-F238E27FC236}">
                <a16:creationId xmlns:a16="http://schemas.microsoft.com/office/drawing/2014/main" id="{91A98A4D-BC85-585F-C3DC-582180305AD9}"/>
              </a:ext>
            </a:extLst>
          </p:cNvPr>
          <p:cNvSpPr>
            <a:spLocks noGrp="1"/>
          </p:cNvSpPr>
          <p:nvPr>
            <p:ph type="title"/>
          </p:nvPr>
        </p:nvSpPr>
        <p:spPr>
          <a:xfrm>
            <a:off x="592275" y="511048"/>
            <a:ext cx="10515600" cy="676656"/>
          </a:xfrm>
        </p:spPr>
        <p:txBody>
          <a:bodyPr>
            <a:normAutofit fontScale="90000"/>
          </a:bodyPr>
          <a:lstStyle/>
          <a:p>
            <a:r>
              <a:rPr lang="en-IN" dirty="0"/>
              <a:t>Problem Statement:</a:t>
            </a:r>
          </a:p>
        </p:txBody>
      </p:sp>
      <p:sp>
        <p:nvSpPr>
          <p:cNvPr id="6" name="Content Placeholder 5">
            <a:extLst>
              <a:ext uri="{FF2B5EF4-FFF2-40B4-BE49-F238E27FC236}">
                <a16:creationId xmlns:a16="http://schemas.microsoft.com/office/drawing/2014/main" id="{D403F503-63CE-7C2F-A02B-16B5ABD4F2C1}"/>
              </a:ext>
            </a:extLst>
          </p:cNvPr>
          <p:cNvSpPr>
            <a:spLocks noGrp="1"/>
          </p:cNvSpPr>
          <p:nvPr>
            <p:ph idx="1"/>
          </p:nvPr>
        </p:nvSpPr>
        <p:spPr>
          <a:xfrm>
            <a:off x="961082" y="2094992"/>
            <a:ext cx="10515600" cy="4763008"/>
          </a:xfrm>
        </p:spPr>
        <p:txBody>
          <a:bodyPr>
            <a:noAutofit/>
          </a:bodyPr>
          <a:lstStyle/>
          <a:p>
            <a:pPr marL="0" indent="0" algn="ctr">
              <a:buNone/>
            </a:pPr>
            <a:r>
              <a:rPr lang="en-US" b="1" dirty="0"/>
              <a:t>The challenge lies in effectively fusing MRI and CT scans due to the absence of standardized techniques, leading to diagnostic inaccuracies and limited treatment planning. Developing robust fusion methods, like DWT and Pixel-Based Fusion, is crucial to preserve essential features from both modalities and improve diagnostic accuracy in medical imaging.</a:t>
            </a:r>
            <a:endParaRPr lang="en-IN" sz="2400" b="1" dirty="0"/>
          </a:p>
        </p:txBody>
      </p:sp>
    </p:spTree>
    <p:extLst>
      <p:ext uri="{BB962C8B-B14F-4D97-AF65-F5344CB8AC3E}">
        <p14:creationId xmlns:p14="http://schemas.microsoft.com/office/powerpoint/2010/main" val="3862180369"/>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1FE4D4-FE25-71BC-B79A-682733CE97BA}"/>
              </a:ext>
            </a:extLst>
          </p:cNvPr>
          <p:cNvSpPr>
            <a:spLocks noGrp="1"/>
          </p:cNvSpPr>
          <p:nvPr>
            <p:ph type="title"/>
          </p:nvPr>
        </p:nvSpPr>
        <p:spPr>
          <a:xfrm>
            <a:off x="1439781" y="728810"/>
            <a:ext cx="9601196" cy="1303867"/>
          </a:xfrm>
        </p:spPr>
        <p:txBody>
          <a:bodyPr/>
          <a:lstStyle/>
          <a:p>
            <a:r>
              <a:rPr lang="en-IN" dirty="0"/>
              <a:t>METHODOLOGY</a:t>
            </a:r>
          </a:p>
        </p:txBody>
      </p:sp>
      <p:sp>
        <p:nvSpPr>
          <p:cNvPr id="2" name="Content Placeholder 1">
            <a:extLst>
              <a:ext uri="{FF2B5EF4-FFF2-40B4-BE49-F238E27FC236}">
                <a16:creationId xmlns:a16="http://schemas.microsoft.com/office/drawing/2014/main" id="{C9A3C7CD-3055-906D-2C53-1E98BA2B4795}"/>
              </a:ext>
            </a:extLst>
          </p:cNvPr>
          <p:cNvSpPr>
            <a:spLocks noGrp="1"/>
          </p:cNvSpPr>
          <p:nvPr>
            <p:ph sz="half" idx="1"/>
          </p:nvPr>
        </p:nvSpPr>
        <p:spPr>
          <a:xfrm>
            <a:off x="1115506" y="1586323"/>
            <a:ext cx="5862320" cy="4796219"/>
          </a:xfrm>
        </p:spPr>
        <p:txBody>
          <a:bodyPr>
            <a:normAutofit fontScale="92500" lnSpcReduction="10000"/>
          </a:bodyPr>
          <a:lstStyle/>
          <a:p>
            <a:pPr marL="0" indent="0">
              <a:buNone/>
            </a:pPr>
            <a:endParaRPr lang="en-IN" b="1" dirty="0"/>
          </a:p>
          <a:p>
            <a:pPr>
              <a:buFont typeface="Wingdings" panose="05000000000000000000" pitchFamily="2" charset="2"/>
              <a:buChar char="§"/>
            </a:pPr>
            <a:r>
              <a:rPr lang="en-IN" b="1" dirty="0"/>
              <a:t>A. ARCHITECTURE:</a:t>
            </a:r>
          </a:p>
          <a:p>
            <a:pPr marL="0" indent="0">
              <a:buNone/>
            </a:pPr>
            <a:r>
              <a:rPr lang="en-US" dirty="0"/>
              <a:t>The code implements an image fusion pipeline using Python and </a:t>
            </a:r>
            <a:r>
              <a:rPr lang="en-US" dirty="0" err="1"/>
              <a:t>OpenCV</a:t>
            </a:r>
            <a:r>
              <a:rPr lang="en-US" dirty="0"/>
              <a:t>. It consists of several functions for data preprocessing, image registration, and fusion. The main steps include loading CT and MRI registered images, defining corresponding points for image registration, applying Procrustes transformation to align the images, and performing both pixel-based and Discrete Wavelet Transform (DWT) fusion methods to combine the aligned images. Finally, the fused images are displayed and saved for further analysis.</a:t>
            </a:r>
            <a:endParaRPr lang="en-IN" sz="1600" b="1" dirty="0"/>
          </a:p>
          <a:p>
            <a:pPr marL="0" indent="0">
              <a:buNone/>
            </a:pPr>
            <a:endParaRPr lang="en-IN" b="1" dirty="0"/>
          </a:p>
          <a:p>
            <a:pPr marL="0" indent="0">
              <a:buNone/>
            </a:pP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47302" y="2306594"/>
            <a:ext cx="4126938" cy="2944517"/>
          </a:xfrm>
        </p:spPr>
      </p:pic>
      <p:sp>
        <p:nvSpPr>
          <p:cNvPr id="4" name="Date Placeholder 3">
            <a:extLst>
              <a:ext uri="{FF2B5EF4-FFF2-40B4-BE49-F238E27FC236}">
                <a16:creationId xmlns:a16="http://schemas.microsoft.com/office/drawing/2014/main" id="{E57235AA-217A-2609-2C78-F5CAC409131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6121AC3-24C7-734A-2134-73316C6BB10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AF3208A-00BC-365B-9570-A9B7107D45F3}"/>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413222942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0A5285-A482-DE05-41C7-12803621CC81}"/>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03818BC3-524D-62FB-38E4-C41C6670DCF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7E1866A-84C7-0335-CF54-2EF8C07E45A2}"/>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Title 4">
            <a:extLst>
              <a:ext uri="{FF2B5EF4-FFF2-40B4-BE49-F238E27FC236}">
                <a16:creationId xmlns:a16="http://schemas.microsoft.com/office/drawing/2014/main" id="{5D8BD597-97B7-FD6A-C57F-15235445280F}"/>
              </a:ext>
            </a:extLst>
          </p:cNvPr>
          <p:cNvSpPr>
            <a:spLocks noGrp="1"/>
          </p:cNvSpPr>
          <p:nvPr>
            <p:ph type="title"/>
          </p:nvPr>
        </p:nvSpPr>
        <p:spPr/>
        <p:txBody>
          <a:bodyPr>
            <a:normAutofit fontScale="90000"/>
          </a:bodyPr>
          <a:lstStyle/>
          <a:p>
            <a:r>
              <a:rPr lang="en-IN" dirty="0"/>
              <a:t>METHODOLOGY</a:t>
            </a:r>
          </a:p>
        </p:txBody>
      </p:sp>
      <p:sp>
        <p:nvSpPr>
          <p:cNvPr id="6" name="Content Placeholder 5">
            <a:extLst>
              <a:ext uri="{FF2B5EF4-FFF2-40B4-BE49-F238E27FC236}">
                <a16:creationId xmlns:a16="http://schemas.microsoft.com/office/drawing/2014/main" id="{31018729-AAF0-EB82-EA9B-29FCB4A9177A}"/>
              </a:ext>
            </a:extLst>
          </p:cNvPr>
          <p:cNvSpPr>
            <a:spLocks noGrp="1"/>
          </p:cNvSpPr>
          <p:nvPr>
            <p:ph idx="1"/>
          </p:nvPr>
        </p:nvSpPr>
        <p:spPr/>
        <p:txBody>
          <a:bodyPr>
            <a:normAutofit/>
          </a:bodyPr>
          <a:lstStyle/>
          <a:p>
            <a:r>
              <a:rPr lang="en-IN" b="1" dirty="0"/>
              <a:t>B.  DATA ANALYSIS:</a:t>
            </a:r>
          </a:p>
          <a:p>
            <a:pPr marL="0" indent="0">
              <a:buNone/>
            </a:pPr>
            <a:r>
              <a:rPr lang="en-US" dirty="0"/>
              <a:t>In the data analysis module, learning is done on the malware detection system. Dataset are provided for training and testing. The dataset used will be discussed in the next section. Furthermore, the Support Vector Machine (SVM) algorithm and Random Forest algorithm play a role in classifying the dataset. The classification algorithm will try to identify the class of malware or benign. Malware is extracted and reported to the human expert if the classifier algorithm detects malware. Furthermore, re-training is carried out to improve detection accuracy</a:t>
            </a:r>
            <a:r>
              <a:rPr lang="en-US" dirty="0" smtClean="0"/>
              <a:t>.</a:t>
            </a:r>
          </a:p>
          <a:p>
            <a:pPr marL="0" indent="0">
              <a:buNone/>
            </a:pPr>
            <a:endParaRPr lang="en-IN" dirty="0"/>
          </a:p>
        </p:txBody>
      </p:sp>
    </p:spTree>
    <p:extLst>
      <p:ext uri="{BB962C8B-B14F-4D97-AF65-F5344CB8AC3E}">
        <p14:creationId xmlns:p14="http://schemas.microsoft.com/office/powerpoint/2010/main" val="1199601147"/>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86AE-F79F-80AA-AFA0-EF8DC9C41262}"/>
              </a:ext>
            </a:extLst>
          </p:cNvPr>
          <p:cNvSpPr>
            <a:spLocks noGrp="1"/>
          </p:cNvSpPr>
          <p:nvPr>
            <p:ph type="title"/>
          </p:nvPr>
        </p:nvSpPr>
        <p:spPr>
          <a:xfrm>
            <a:off x="762000" y="753227"/>
            <a:ext cx="5236464" cy="709740"/>
          </a:xfrm>
        </p:spPr>
        <p:txBody>
          <a:bodyPr>
            <a:normAutofit fontScale="90000"/>
          </a:bodyPr>
          <a:lstStyle/>
          <a:p>
            <a:r>
              <a:rPr lang="en-IN" sz="4800" dirty="0"/>
              <a:t>METHODOLOGY</a:t>
            </a:r>
          </a:p>
        </p:txBody>
      </p:sp>
      <p:sp>
        <p:nvSpPr>
          <p:cNvPr id="4" name="Text Placeholder 3">
            <a:extLst>
              <a:ext uri="{FF2B5EF4-FFF2-40B4-BE49-F238E27FC236}">
                <a16:creationId xmlns:a16="http://schemas.microsoft.com/office/drawing/2014/main" id="{7B8E291A-D0B1-5A84-3F66-183BFB2EFC8E}"/>
              </a:ext>
            </a:extLst>
          </p:cNvPr>
          <p:cNvSpPr>
            <a:spLocks noGrp="1"/>
          </p:cNvSpPr>
          <p:nvPr>
            <p:ph type="body" sz="half" idx="2"/>
          </p:nvPr>
        </p:nvSpPr>
        <p:spPr>
          <a:xfrm>
            <a:off x="762000" y="1168400"/>
            <a:ext cx="5799221" cy="4978400"/>
          </a:xfrm>
        </p:spPr>
        <p:txBody>
          <a:bodyPr>
            <a:normAutofit/>
          </a:bodyPr>
          <a:lstStyle/>
          <a:p>
            <a:r>
              <a:rPr lang="en-IN" dirty="0"/>
              <a:t> </a:t>
            </a:r>
          </a:p>
          <a:p>
            <a:r>
              <a:rPr lang="en-US" sz="2800" b="1" dirty="0"/>
              <a:t>a. Dataset: </a:t>
            </a:r>
          </a:p>
          <a:p>
            <a:r>
              <a:rPr lang="en-US" sz="2000" dirty="0"/>
              <a:t>The code assumes that the CT image and MRI </a:t>
            </a:r>
            <a:r>
              <a:rPr lang="en-US" sz="2000" dirty="0" smtClean="0"/>
              <a:t> </a:t>
            </a:r>
            <a:r>
              <a:rPr lang="en-US" sz="2000" dirty="0"/>
              <a:t>image are available in the specified file paths. The user is prompted to provide corresponding points between the CT and MRI images for the image registration process. The registration allows establishing a spatial correspondence between the two modalities, which is essential for accurate fusion.</a:t>
            </a:r>
            <a:endParaRPr lang="en-IN" sz="2000" dirty="0"/>
          </a:p>
        </p:txBody>
      </p:sp>
      <p:sp>
        <p:nvSpPr>
          <p:cNvPr id="6" name="Footer Placeholder 5">
            <a:extLst>
              <a:ext uri="{FF2B5EF4-FFF2-40B4-BE49-F238E27FC236}">
                <a16:creationId xmlns:a16="http://schemas.microsoft.com/office/drawing/2014/main" id="{5FCD1D4D-F38A-3ABC-323D-2C0CC5C1BE1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100EFE0F-42B1-5A69-E646-FB45071C70E6}"/>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10" name="Date Placeholder 1"/>
          <p:cNvSpPr txBox="1">
            <a:spLocks/>
          </p:cNvSpPr>
          <p:nvPr/>
        </p:nvSpPr>
        <p:spPr>
          <a:xfrm flipV="1">
            <a:off x="9903483" y="6248399"/>
            <a:ext cx="374218" cy="238001"/>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20XX</a:t>
            </a:r>
            <a:endParaRPr lang="en-US" dirty="0"/>
          </a:p>
        </p:txBody>
      </p:sp>
      <p:sp>
        <p:nvSpPr>
          <p:cNvPr id="11" name="Footer Placeholder 2"/>
          <p:cNvSpPr txBox="1">
            <a:spLocks/>
          </p:cNvSpPr>
          <p:nvPr/>
        </p:nvSpPr>
        <p:spPr>
          <a:xfrm flipV="1">
            <a:off x="6892765" y="6248399"/>
            <a:ext cx="1708535" cy="238001"/>
          </a:xfrm>
          <a:prstGeom prst="rect">
            <a:avLst/>
          </a:prstGeom>
        </p:spPr>
        <p:txBody>
          <a:bodyPr vert="horz" lIns="91440" tIns="45720" rIns="91440" bIns="45720" rtlCol="0" anchor="ctr"/>
          <a:lstStyle>
            <a:defPPr>
              <a:defRPr lang="en-US"/>
            </a:defPPr>
            <a:lvl1pPr marL="0" algn="l"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presentation title</a:t>
            </a:r>
            <a:endParaRPr lang="en-US" dirty="0"/>
          </a:p>
        </p:txBody>
      </p:sp>
      <p:sp>
        <p:nvSpPr>
          <p:cNvPr id="12" name="Slide Number Placeholder 3"/>
          <p:cNvSpPr txBox="1">
            <a:spLocks/>
          </p:cNvSpPr>
          <p:nvPr/>
        </p:nvSpPr>
        <p:spPr>
          <a:xfrm flipV="1">
            <a:off x="10769685" y="6248399"/>
            <a:ext cx="126913" cy="238001"/>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smtClean="0"/>
              <a:pPr/>
              <a:t>7</a:t>
            </a:fld>
            <a:endParaRPr lang="en-US" dirty="0"/>
          </a:p>
        </p:txBody>
      </p:sp>
      <p:sp>
        <p:nvSpPr>
          <p:cNvPr id="13" name="Title 4"/>
          <p:cNvSpPr txBox="1">
            <a:spLocks/>
          </p:cNvSpPr>
          <p:nvPr/>
        </p:nvSpPr>
        <p:spPr>
          <a:xfrm rot="10800000" flipV="1">
            <a:off x="8143696" y="3160974"/>
            <a:ext cx="1548082" cy="363826"/>
          </a:xfrm>
          <a:prstGeom prst="rect">
            <a:avLst/>
          </a:prstGeom>
          <a:effectLst/>
        </p:spPr>
        <p:txBody>
          <a:bodyPr vert="horz" lIns="91440" tIns="45720" rIns="91440" bIns="45720" rtlCol="0" anchor="b">
            <a:normAutofit fontScale="90000" lnSpcReduction="20000"/>
          </a:bodyPr>
          <a:lstStyle>
            <a:lvl1pPr algn="ctr" defTabSz="457200" rtl="0" eaLnBrk="1" latinLnBrk="0" hangingPunct="1">
              <a:spcBef>
                <a:spcPct val="0"/>
              </a:spcBef>
              <a:buNone/>
              <a:defRPr sz="24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CT Scans</a:t>
            </a:r>
            <a:endParaRPr lang="en-US" dirty="0"/>
          </a:p>
        </p:txBody>
      </p:sp>
      <p:pic>
        <p:nvPicPr>
          <p:cNvPr id="14" name="Content Placeholder 6"/>
          <p:cNvPicPr>
            <a:picLocks noChangeAspect="1"/>
          </p:cNvPicPr>
          <p:nvPr/>
        </p:nvPicPr>
        <p:blipFill>
          <a:blip r:embed="rId2"/>
          <a:stretch>
            <a:fillRect/>
          </a:stretch>
        </p:blipFill>
        <p:spPr>
          <a:xfrm flipV="1">
            <a:off x="6875193" y="1218370"/>
            <a:ext cx="1897457" cy="1901120"/>
          </a:xfrm>
          <a:prstGeom prst="rect">
            <a:avLst/>
          </a:prstGeom>
        </p:spPr>
      </p:pic>
      <p:pic>
        <p:nvPicPr>
          <p:cNvPr id="15" name="Picture 14"/>
          <p:cNvPicPr>
            <a:picLocks noChangeAspect="1"/>
          </p:cNvPicPr>
          <p:nvPr/>
        </p:nvPicPr>
        <p:blipFill>
          <a:blip r:embed="rId3"/>
          <a:stretch>
            <a:fillRect/>
          </a:stretch>
        </p:blipFill>
        <p:spPr>
          <a:xfrm flipV="1">
            <a:off x="9103054" y="3612559"/>
            <a:ext cx="1793543" cy="1901121"/>
          </a:xfrm>
          <a:prstGeom prst="rect">
            <a:avLst/>
          </a:prstGeom>
        </p:spPr>
      </p:pic>
      <p:pic>
        <p:nvPicPr>
          <p:cNvPr id="16" name="Picture 15"/>
          <p:cNvPicPr>
            <a:picLocks noChangeAspect="1"/>
          </p:cNvPicPr>
          <p:nvPr/>
        </p:nvPicPr>
        <p:blipFill>
          <a:blip r:embed="rId4"/>
          <a:stretch>
            <a:fillRect/>
          </a:stretch>
        </p:blipFill>
        <p:spPr>
          <a:xfrm flipV="1">
            <a:off x="9103054" y="1218370"/>
            <a:ext cx="1899448" cy="1901121"/>
          </a:xfrm>
          <a:prstGeom prst="rect">
            <a:avLst/>
          </a:prstGeom>
        </p:spPr>
      </p:pic>
      <p:pic>
        <p:nvPicPr>
          <p:cNvPr id="17" name="Picture 16"/>
          <p:cNvPicPr>
            <a:picLocks noChangeAspect="1"/>
          </p:cNvPicPr>
          <p:nvPr/>
        </p:nvPicPr>
        <p:blipFill>
          <a:blip r:embed="rId5"/>
          <a:stretch>
            <a:fillRect/>
          </a:stretch>
        </p:blipFill>
        <p:spPr>
          <a:xfrm flipV="1">
            <a:off x="6891625" y="3612559"/>
            <a:ext cx="1899448" cy="1901121"/>
          </a:xfrm>
          <a:prstGeom prst="rect">
            <a:avLst/>
          </a:prstGeom>
        </p:spPr>
      </p:pic>
      <p:sp>
        <p:nvSpPr>
          <p:cNvPr id="18" name="Title 4"/>
          <p:cNvSpPr txBox="1">
            <a:spLocks/>
          </p:cNvSpPr>
          <p:nvPr/>
        </p:nvSpPr>
        <p:spPr>
          <a:xfrm flipV="1">
            <a:off x="9471673" y="4790779"/>
            <a:ext cx="548065" cy="576394"/>
          </a:xfrm>
          <a:prstGeom prst="rect">
            <a:avLst/>
          </a:prstGeom>
          <a:effectLst/>
        </p:spPr>
        <p:txBody>
          <a:bodyPr vert="horz" lIns="91440" tIns="45720" rIns="91440" bIns="45720" rtlCol="0" anchor="ctr">
            <a:normAutofit fontScale="25000" lnSpcReduction="20000"/>
          </a:bodyPr>
          <a:lstStyle>
            <a:lvl1pPr algn="ctr" defTabSz="457200" rtl="0" eaLnBrk="1" latinLnBrk="0" hangingPunct="1">
              <a:spcBef>
                <a:spcPct val="0"/>
              </a:spcBef>
              <a:buNone/>
              <a:defRPr sz="48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MRI Scans</a:t>
            </a:r>
            <a:endParaRPr lang="en-US" dirty="0"/>
          </a:p>
        </p:txBody>
      </p:sp>
      <p:sp>
        <p:nvSpPr>
          <p:cNvPr id="30" name="Title 4"/>
          <p:cNvSpPr txBox="1">
            <a:spLocks/>
          </p:cNvSpPr>
          <p:nvPr/>
        </p:nvSpPr>
        <p:spPr>
          <a:xfrm rot="10800000" flipV="1">
            <a:off x="8197623" y="5739207"/>
            <a:ext cx="1548082" cy="363826"/>
          </a:xfrm>
          <a:prstGeom prst="rect">
            <a:avLst/>
          </a:prstGeom>
          <a:effectLst/>
        </p:spPr>
        <p:txBody>
          <a:bodyPr vert="horz" lIns="91440" tIns="45720" rIns="91440" bIns="45720" rtlCol="0" anchor="b">
            <a:normAutofit fontScale="82500" lnSpcReduction="20000"/>
          </a:bodyPr>
          <a:lstStyle>
            <a:lvl1pPr algn="ctr" defTabSz="457200" rtl="0" eaLnBrk="1" latinLnBrk="0" hangingPunct="1">
              <a:spcBef>
                <a:spcPct val="0"/>
              </a:spcBef>
              <a:buNone/>
              <a:defRPr sz="24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MRI Scans</a:t>
            </a:r>
            <a:endParaRPr lang="en-US" dirty="0"/>
          </a:p>
        </p:txBody>
      </p:sp>
    </p:spTree>
    <p:extLst>
      <p:ext uri="{BB962C8B-B14F-4D97-AF65-F5344CB8AC3E}">
        <p14:creationId xmlns:p14="http://schemas.microsoft.com/office/powerpoint/2010/main" val="316253506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1295402" y="484827"/>
            <a:ext cx="9601196" cy="1303867"/>
          </a:xfrm>
        </p:spPr>
        <p:txBody>
          <a:bodyPr/>
          <a:lstStyle/>
          <a:p>
            <a:r>
              <a:rPr lang="en-US" dirty="0">
                <a:latin typeface="Sagona Book" panose="020F0502020204030204" pitchFamily="34" charset="0"/>
              </a:rPr>
              <a:t>METHODOLOGY</a:t>
            </a:r>
            <a:endParaRPr lang="en-US" dirty="0"/>
          </a:p>
        </p:txBody>
      </p:sp>
      <p:sp>
        <p:nvSpPr>
          <p:cNvPr id="3" name="Content Placeholder 2">
            <a:extLst>
              <a:ext uri="{FF2B5EF4-FFF2-40B4-BE49-F238E27FC236}">
                <a16:creationId xmlns:a16="http://schemas.microsoft.com/office/drawing/2014/main" id="{A4143B73-4AC5-8F1A-E0A3-309B95DD23B1}"/>
              </a:ext>
            </a:extLst>
          </p:cNvPr>
          <p:cNvSpPr>
            <a:spLocks noGrp="1"/>
          </p:cNvSpPr>
          <p:nvPr>
            <p:ph idx="1"/>
          </p:nvPr>
        </p:nvSpPr>
        <p:spPr>
          <a:xfrm>
            <a:off x="576072" y="1524000"/>
            <a:ext cx="9363456" cy="5069840"/>
          </a:xfrm>
        </p:spPr>
        <p:txBody>
          <a:bodyPr/>
          <a:lstStyle/>
          <a:p>
            <a:r>
              <a:rPr lang="en-US" b="1" dirty="0"/>
              <a:t>B</a:t>
            </a:r>
            <a:r>
              <a:rPr lang="en-US" b="1" dirty="0" smtClean="0"/>
              <a:t>. IMAGE REGISTRATION</a:t>
            </a:r>
            <a:endParaRPr lang="en-US" b="1" dirty="0"/>
          </a:p>
          <a:p>
            <a:pPr marL="0" indent="0">
              <a:buNone/>
            </a:pPr>
            <a:r>
              <a:rPr lang="en-US" dirty="0"/>
              <a:t>The image registration in the code is performed using the Procrustes algorithm. It aligns the points defined by the user between the CT and MRI images to find an optimal similarity transformation that best aligns the two images. The algorithm handles translation, scaling, and rotation to achieve a spatial correspondence.</a:t>
            </a:r>
            <a:endParaRPr lang="en-IN"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2050" name="Picture 2" descr="Image Registration: From SIFT to Deep Learning | by Emna Kamoun | Sicara's  blo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925" y="3852133"/>
            <a:ext cx="7119772" cy="2449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08862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76AA-8612-69A8-EEA2-F9826F9C3AF8}"/>
              </a:ext>
            </a:extLst>
          </p:cNvPr>
          <p:cNvSpPr>
            <a:spLocks noGrp="1"/>
          </p:cNvSpPr>
          <p:nvPr>
            <p:ph type="title"/>
          </p:nvPr>
        </p:nvSpPr>
        <p:spPr>
          <a:xfrm>
            <a:off x="839788" y="375920"/>
            <a:ext cx="5378132" cy="873760"/>
          </a:xfrm>
        </p:spPr>
        <p:txBody>
          <a:bodyPr/>
          <a:lstStyle/>
          <a:p>
            <a:r>
              <a:rPr lang="en-IN" sz="4800" dirty="0"/>
              <a:t>METHODOLOGY</a:t>
            </a:r>
          </a:p>
        </p:txBody>
      </p:sp>
      <p:sp>
        <p:nvSpPr>
          <p:cNvPr id="4" name="Text Placeholder 3">
            <a:extLst>
              <a:ext uri="{FF2B5EF4-FFF2-40B4-BE49-F238E27FC236}">
                <a16:creationId xmlns:a16="http://schemas.microsoft.com/office/drawing/2014/main" id="{9AE1F677-A3D7-D4B1-AD94-AF1C73F76755}"/>
              </a:ext>
            </a:extLst>
          </p:cNvPr>
          <p:cNvSpPr>
            <a:spLocks noGrp="1"/>
          </p:cNvSpPr>
          <p:nvPr>
            <p:ph type="body" sz="half" idx="2"/>
          </p:nvPr>
        </p:nvSpPr>
        <p:spPr>
          <a:xfrm>
            <a:off x="839788" y="1534160"/>
            <a:ext cx="4790991" cy="4450080"/>
          </a:xfrm>
        </p:spPr>
        <p:txBody>
          <a:bodyPr>
            <a:normAutofit/>
          </a:bodyPr>
          <a:lstStyle/>
          <a:p>
            <a:endParaRPr lang="en-IN" dirty="0"/>
          </a:p>
          <a:p>
            <a:r>
              <a:rPr lang="en-US" sz="3000" b="1" dirty="0"/>
              <a:t>C. </a:t>
            </a:r>
            <a:r>
              <a:rPr lang="en-US" sz="3000" b="1" dirty="0" smtClean="0"/>
              <a:t>FUSION METHODS </a:t>
            </a:r>
            <a:endParaRPr lang="en-US" sz="3000" b="1" dirty="0"/>
          </a:p>
          <a:p>
            <a:r>
              <a:rPr lang="en-US" b="1" dirty="0" smtClean="0"/>
              <a:t>1- </a:t>
            </a:r>
            <a:r>
              <a:rPr lang="en-US" sz="2000" b="1" u="sng" dirty="0" smtClean="0"/>
              <a:t>DWT </a:t>
            </a:r>
            <a:r>
              <a:rPr lang="en-US" sz="2000" b="1" u="sng" dirty="0"/>
              <a:t>Fusion: </a:t>
            </a:r>
            <a:endParaRPr lang="en-US" sz="2000" b="1" u="sng" dirty="0" smtClean="0"/>
          </a:p>
          <a:p>
            <a:r>
              <a:rPr lang="en-US" dirty="0" smtClean="0"/>
              <a:t>The </a:t>
            </a:r>
            <a:r>
              <a:rPr lang="en-US" dirty="0"/>
              <a:t>DWT (Discrete Wavelet Transform) fusion method combines the approximation and detail coefficients of two images, resulting in a fused image that preserves essential features from both input images. In this method, the wavelet transform is applied to decompose the images into multiple frequency sub-bands</a:t>
            </a:r>
            <a:r>
              <a:rPr lang="en-US" dirty="0" smtClean="0"/>
              <a:t>.</a:t>
            </a:r>
          </a:p>
          <a:p>
            <a:r>
              <a:rPr lang="en-US" sz="2800" dirty="0" smtClean="0"/>
              <a:t>2- </a:t>
            </a:r>
            <a:r>
              <a:rPr lang="en-US" sz="2000" b="1" u="sng" dirty="0"/>
              <a:t>Pixel-Based Fusion: </a:t>
            </a:r>
            <a:endParaRPr lang="en-US" sz="2000" b="1" u="sng" dirty="0" smtClean="0"/>
          </a:p>
          <a:p>
            <a:r>
              <a:rPr lang="en-US" dirty="0" smtClean="0"/>
              <a:t>The </a:t>
            </a:r>
            <a:r>
              <a:rPr lang="en-US" dirty="0"/>
              <a:t>pixel-based fusion method combines the pixel values of two images by averaging them, resulting in a blended image that retains information from both input images.</a:t>
            </a:r>
            <a:endParaRPr lang="en-IN" sz="2800" dirty="0"/>
          </a:p>
        </p:txBody>
      </p:sp>
      <p:sp>
        <p:nvSpPr>
          <p:cNvPr id="5" name="Date Placeholder 4">
            <a:extLst>
              <a:ext uri="{FF2B5EF4-FFF2-40B4-BE49-F238E27FC236}">
                <a16:creationId xmlns:a16="http://schemas.microsoft.com/office/drawing/2014/main" id="{A41A26AA-62FE-C5E7-88B9-CFBAFF30C85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85F3140B-E37B-C85C-0766-E6623D0F9E50}"/>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1385DA5-8F24-3FEF-843E-1E01D8704949}"/>
              </a:ext>
            </a:extLst>
          </p:cNvPr>
          <p:cNvSpPr>
            <a:spLocks noGrp="1"/>
          </p:cNvSpPr>
          <p:nvPr>
            <p:ph type="sldNum" sz="quarter" idx="12"/>
          </p:nvPr>
        </p:nvSpPr>
        <p:spPr>
          <a:xfrm>
            <a:off x="16225312" y="11404516"/>
            <a:ext cx="494536" cy="158053"/>
          </a:xfrm>
        </p:spPr>
        <p:txBody>
          <a:bodyPr/>
          <a:lstStyle/>
          <a:p>
            <a:fld id="{58FB4751-880F-D840-AAA9-3A15815CC996}" type="slidenum">
              <a:rPr lang="en-US" smtClean="0"/>
              <a:t>9</a:t>
            </a:fld>
            <a:endParaRPr lang="en-US" dirty="0"/>
          </a:p>
        </p:txBody>
      </p:sp>
      <p:pic>
        <p:nvPicPr>
          <p:cNvPr id="1028" name="Picture 4" descr="DWT based fusion proces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738" y="528249"/>
            <a:ext cx="3080085" cy="32309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ixel-level image fusion: A survey of the state of the art - ScienceDir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534" y="4043751"/>
            <a:ext cx="5719933" cy="2204649"/>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C9E676AA-8612-69A8-EEA2-F9826F9C3AF8}"/>
              </a:ext>
            </a:extLst>
          </p:cNvPr>
          <p:cNvSpPr txBox="1">
            <a:spLocks/>
          </p:cNvSpPr>
          <p:nvPr/>
        </p:nvSpPr>
        <p:spPr>
          <a:xfrm>
            <a:off x="8601301" y="3581408"/>
            <a:ext cx="2222960" cy="462343"/>
          </a:xfrm>
          <a:prstGeom prst="rect">
            <a:avLst/>
          </a:prstGeom>
          <a:effectLst/>
        </p:spPr>
        <p:txBody>
          <a:bodyPr vert="horz" lIns="91440" tIns="45720" rIns="91440" bIns="45720" rtlCol="0" anchor="b">
            <a:normAutofit fontScale="32500" lnSpcReduction="20000"/>
          </a:bodyPr>
          <a:lstStyle>
            <a:lvl1pPr algn="ctr" defTabSz="457200" rtl="0" eaLnBrk="1" latinLnBrk="0" hangingPunct="1">
              <a:spcBef>
                <a:spcPct val="0"/>
              </a:spcBef>
              <a:buNone/>
              <a:defRPr sz="24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800" dirty="0" smtClean="0"/>
              <a:t>FIG a) DWT FUSION</a:t>
            </a:r>
            <a:endParaRPr lang="en-IN" sz="4800" dirty="0"/>
          </a:p>
        </p:txBody>
      </p:sp>
      <p:sp>
        <p:nvSpPr>
          <p:cNvPr id="15" name="Title 1">
            <a:extLst>
              <a:ext uri="{FF2B5EF4-FFF2-40B4-BE49-F238E27FC236}">
                <a16:creationId xmlns:a16="http://schemas.microsoft.com/office/drawing/2014/main" id="{C9E676AA-8612-69A8-EEA2-F9826F9C3AF8}"/>
              </a:ext>
            </a:extLst>
          </p:cNvPr>
          <p:cNvSpPr txBox="1">
            <a:spLocks/>
          </p:cNvSpPr>
          <p:nvPr/>
        </p:nvSpPr>
        <p:spPr>
          <a:xfrm>
            <a:off x="8786512" y="5737828"/>
            <a:ext cx="2222960" cy="462343"/>
          </a:xfrm>
          <a:prstGeom prst="rect">
            <a:avLst/>
          </a:prstGeom>
          <a:effectLst/>
        </p:spPr>
        <p:txBody>
          <a:bodyPr vert="horz" lIns="91440" tIns="45720" rIns="91440" bIns="45720" rtlCol="0" anchor="b">
            <a:normAutofit fontScale="25000" lnSpcReduction="20000"/>
          </a:bodyPr>
          <a:lstStyle>
            <a:lvl1pPr algn="ctr" defTabSz="457200" rtl="0" eaLnBrk="1" latinLnBrk="0" hangingPunct="1">
              <a:spcBef>
                <a:spcPct val="0"/>
              </a:spcBef>
              <a:buNone/>
              <a:defRPr sz="24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800" dirty="0" smtClean="0">
                <a:solidFill>
                  <a:schemeClr val="bg1"/>
                </a:solidFill>
              </a:rPr>
              <a:t>FIG b) PIXEL BASED FUSION</a:t>
            </a:r>
            <a:endParaRPr lang="en-IN" sz="4800" dirty="0">
              <a:solidFill>
                <a:schemeClr val="bg1"/>
              </a:solidFill>
            </a:endParaRPr>
          </a:p>
        </p:txBody>
      </p:sp>
    </p:spTree>
    <p:extLst>
      <p:ext uri="{BB962C8B-B14F-4D97-AF65-F5344CB8AC3E}">
        <p14:creationId xmlns:p14="http://schemas.microsoft.com/office/powerpoint/2010/main" val="10439698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2.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A499FA-9FE2-4A54-8493-B62A0ECF1677}">
  <ds:schemaRefs>
    <ds:schemaRef ds:uri="http://www.w3.org/XML/1998/namespace"/>
    <ds:schemaRef ds:uri="http://purl.org/dc/elements/1.1/"/>
    <ds:schemaRef ds:uri="http://schemas.openxmlformats.org/package/2006/metadata/core-properties"/>
    <ds:schemaRef ds:uri="71af3243-3dd4-4a8d-8c0d-dd76da1f02a5"/>
    <ds:schemaRef ds:uri="http://schemas.microsoft.com/sharepoint/v3"/>
    <ds:schemaRef ds:uri="http://purl.org/dc/dcmitype/"/>
    <ds:schemaRef ds:uri="http://schemas.microsoft.com/office/2006/documentManagement/types"/>
    <ds:schemaRef ds:uri="http://schemas.microsoft.com/office/2006/metadata/properties"/>
    <ds:schemaRef ds:uri="16c05727-aa75-4e4a-9b5f-8a80a1165891"/>
    <ds:schemaRef ds:uri="http://schemas.microsoft.com/office/infopath/2007/PartnerControls"/>
    <ds:schemaRef ds:uri="230e9df3-be65-4c73-a93b-d1236ebd677e"/>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TM04033917[[fn=Berlin]]</Template>
  <TotalTime>615</TotalTime>
  <Words>1175</Words>
  <Application>Microsoft Office PowerPoint</Application>
  <PresentationFormat>Widescreen</PresentationFormat>
  <Paragraphs>122</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Courier New</vt:lpstr>
      <vt:lpstr>Gill Sans Light</vt:lpstr>
      <vt:lpstr>Gill Sans Nova</vt:lpstr>
      <vt:lpstr>Sagona Book</vt:lpstr>
      <vt:lpstr>Trebuchet MS</vt:lpstr>
      <vt:lpstr>Wingdings</vt:lpstr>
      <vt:lpstr>Berlin</vt:lpstr>
      <vt:lpstr>MULTI MODALITY IMAGE FUSION</vt:lpstr>
      <vt:lpstr>MENTOR’S  NAME: MR. MANOJ DIWAKER </vt:lpstr>
      <vt:lpstr>Introduction</vt:lpstr>
      <vt:lpstr>Problem Statement:</vt:lpstr>
      <vt:lpstr>METHODOLOGY</vt:lpstr>
      <vt:lpstr>METHODOLOGY</vt:lpstr>
      <vt:lpstr>METHODOLOGY</vt:lpstr>
      <vt:lpstr>METHODOLOGY</vt:lpstr>
      <vt:lpstr>METHODOLOGY</vt:lpstr>
      <vt:lpstr>METHODOLGY</vt:lpstr>
      <vt:lpstr>METHODOLOGY</vt:lpstr>
      <vt:lpstr>RESULT AND DISCUSSION</vt:lpstr>
      <vt:lpstr>RESULT AND DISCUSSION</vt:lpstr>
      <vt:lpstr>CONCLUSION AND FUTURE WORK</vt:lpstr>
      <vt:lpstr>CONCLUSION AND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USING MACHINE LEARNING ALGORITHMS AND HONEYPOTS</dc:title>
  <dc:creator>Aditi Singhal</dc:creator>
  <cp:lastModifiedBy>Artham Bhardwaj</cp:lastModifiedBy>
  <cp:revision>12</cp:revision>
  <dcterms:created xsi:type="dcterms:W3CDTF">2023-07-20T14:35:39Z</dcterms:created>
  <dcterms:modified xsi:type="dcterms:W3CDTF">2023-07-22T08:34:04Z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