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A9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6/3/2015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практического примера программного продукта на основе семантической паутины была создано </a:t>
            </a:r>
            <a:r>
              <a:rPr lang="ru-RU" dirty="0" err="1" smtClean="0"/>
              <a:t>десктопное</a:t>
            </a:r>
            <a:r>
              <a:rPr lang="ru-RU" dirty="0" smtClean="0"/>
              <a:t> приложение типа </a:t>
            </a:r>
            <a:r>
              <a:rPr lang="en-US" dirty="0" smtClean="0"/>
              <a:t>Personal Information Manager (</a:t>
            </a:r>
            <a:r>
              <a:rPr lang="ru-RU" dirty="0" smtClean="0"/>
              <a:t>Персональный Менеджер Ресурсов) названное </a:t>
            </a:r>
            <a:r>
              <a:rPr lang="en-US" dirty="0" smtClean="0"/>
              <a:t>Semantic Desktop</a:t>
            </a:r>
          </a:p>
          <a:p>
            <a:r>
              <a:rPr lang="ru-RU" dirty="0" smtClean="0"/>
              <a:t>Задача этого приложения – создать семантический граф на основе ресурсов персонального компьютера (пользовательской информации) для облегчения доступа к ним и анализа.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/>
          </a:bodyPr>
          <a:lstStyle/>
          <a:p>
            <a:r>
              <a:rPr lang="ru-RU" smtClean="0"/>
              <a:t>Архитектура приложения </a:t>
            </a:r>
            <a:r>
              <a:rPr lang="en-US" smtClean="0"/>
              <a:t>Semantic Desktop</a:t>
            </a:r>
            <a:endParaRPr lang="ru-RU" dirty="0"/>
          </a:p>
        </p:txBody>
      </p:sp>
      <p:sp>
        <p:nvSpPr>
          <p:cNvPr id="1026" name="server"/>
          <p:cNvSpPr>
            <a:spLocks noEditPoints="1" noChangeArrowheads="1"/>
          </p:cNvSpPr>
          <p:nvPr/>
        </p:nvSpPr>
        <p:spPr bwMode="auto">
          <a:xfrm>
            <a:off x="3657600" y="12192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971800" y="4267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477000" y="24384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Серверное приложение</a:t>
            </a:r>
          </a:p>
          <a:p>
            <a:r>
              <a:rPr lang="en-US" dirty="0" smtClean="0"/>
              <a:t>Semantic.</a:t>
            </a:r>
            <a:r>
              <a:rPr lang="ru-RU" dirty="0" smtClean="0"/>
              <a:t> Развернуто на контейнере </a:t>
            </a:r>
            <a:r>
              <a:rPr lang="ru-RU" dirty="0" err="1" smtClean="0"/>
              <a:t>сервлетов</a:t>
            </a:r>
            <a:r>
              <a:rPr lang="ru-RU" dirty="0" smtClean="0"/>
              <a:t> </a:t>
            </a:r>
            <a:r>
              <a:rPr lang="en-US" dirty="0" smtClean="0"/>
              <a:t>Apache Tomcat 8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Отвечает за создание семантического графа и манипуляции с ним.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Программа-клиент </a:t>
            </a:r>
            <a:r>
              <a:rPr lang="en-US" dirty="0" err="1" smtClean="0"/>
              <a:t>semanticDesktop</a:t>
            </a:r>
            <a:r>
              <a:rPr lang="ru-RU" dirty="0" smtClean="0"/>
              <a:t>. Встроена в файловый менеджер операционной системы. Позволяет добавлять метаданные из файлов на компьютере пользователя в семантический граф. Для общения с сервером использует </a:t>
            </a:r>
            <a:r>
              <a:rPr lang="en-US" dirty="0" err="1" smtClean="0"/>
              <a:t>RESTful</a:t>
            </a:r>
            <a:r>
              <a:rPr lang="en-US" dirty="0" smtClean="0"/>
              <a:t> HTTP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862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Браузерный</a:t>
            </a:r>
            <a:r>
              <a:rPr lang="ru-RU" dirty="0" smtClean="0"/>
              <a:t> клиент.</a:t>
            </a:r>
          </a:p>
          <a:p>
            <a:r>
              <a:rPr lang="ru-RU" dirty="0" smtClean="0"/>
              <a:t>Позволяет просматривать семантический граф и перемещаться по его узлам. 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3733800" y="34290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562600" y="2667000"/>
            <a:ext cx="1066800" cy="3810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659912" y="1420092"/>
            <a:ext cx="22098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</a:p>
          <a:p>
            <a:pPr algn="ctr"/>
            <a:r>
              <a:rPr lang="en-US" dirty="0" smtClean="0"/>
              <a:t>semantic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09600" y="1295400"/>
            <a:ext cx="1752600" cy="1905000"/>
            <a:chOff x="609600" y="1295400"/>
            <a:chExt cx="1752600" cy="1905000"/>
          </a:xfrm>
        </p:grpSpPr>
        <p:sp>
          <p:nvSpPr>
            <p:cNvPr id="5" name="Блок-схема: магнитный диск 4"/>
            <p:cNvSpPr/>
            <p:nvPr/>
          </p:nvSpPr>
          <p:spPr>
            <a:xfrm>
              <a:off x="609600" y="1295400"/>
              <a:ext cx="1752600" cy="1905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Семантическая база данных (граф)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762000" y="1394692"/>
              <a:ext cx="1447800" cy="431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 flipV="1">
            <a:off x="2438400" y="22098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 flipV="1">
            <a:off x="2438400" y="24384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457200" y="4114800"/>
            <a:ext cx="1371600" cy="1905000"/>
            <a:chOff x="1905000" y="4114800"/>
            <a:chExt cx="1371600" cy="1905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</a:rPr>
                <a:t>docx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err="1" smtClean="0"/>
                <a:t>docx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17" idx="0"/>
              <a:endCxn id="18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2057400" y="4114800"/>
            <a:ext cx="1371600" cy="1905000"/>
            <a:chOff x="1905000" y="4114800"/>
            <a:chExt cx="1371600" cy="1905000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mp3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mp3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23" idx="0"/>
              <a:endCxn id="24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3657600" y="4114800"/>
            <a:ext cx="1371600" cy="1905000"/>
            <a:chOff x="1905000" y="4114800"/>
            <a:chExt cx="1371600" cy="1905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</a:rPr>
                <a:t>mbox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err="1" smtClean="0"/>
                <a:t>mbox</a:t>
              </a:r>
              <a:endParaRPr lang="ru-RU" dirty="0"/>
            </a:p>
          </p:txBody>
        </p:sp>
        <p:cxnSp>
          <p:nvCxnSpPr>
            <p:cNvPr id="33" name="Прямая со стрелкой 32"/>
            <p:cNvCxnSpPr>
              <a:stCxn id="31" idx="0"/>
              <a:endCxn id="32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5257800" y="4114800"/>
            <a:ext cx="1371600" cy="1905000"/>
            <a:chOff x="1905000" y="4114800"/>
            <a:chExt cx="1371600" cy="1905000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 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jpg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 </a:t>
              </a:r>
              <a:r>
                <a:rPr lang="en-US" dirty="0" smtClean="0"/>
                <a:t>jpg</a:t>
              </a:r>
              <a:endParaRPr lang="ru-RU" dirty="0"/>
            </a:p>
          </p:txBody>
        </p:sp>
        <p:cxnSp>
          <p:nvCxnSpPr>
            <p:cNvPr id="37" name="Прямая со стрелкой 36"/>
            <p:cNvCxnSpPr>
              <a:stCxn id="35" idx="0"/>
              <a:endCxn id="36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6934200" y="1828800"/>
            <a:ext cx="1981200" cy="1143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Визуализация семантического графа (</a:t>
            </a:r>
            <a:r>
              <a:rPr lang="en-US" dirty="0" smtClean="0"/>
              <a:t>HTML</a:t>
            </a:r>
            <a:r>
              <a:rPr lang="ru-RU" dirty="0" smtClean="0"/>
              <a:t>страница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1295400" y="3048000"/>
            <a:ext cx="2438400" cy="990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2895600" y="3352800"/>
            <a:ext cx="1143000" cy="685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5400000" flipH="1" flipV="1">
            <a:off x="4191000" y="3657600"/>
            <a:ext cx="533400" cy="228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6200000" flipV="1">
            <a:off x="5257800" y="3581400"/>
            <a:ext cx="533400" cy="3810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Стрелка вниз 61"/>
          <p:cNvSpPr/>
          <p:nvPr/>
        </p:nvSpPr>
        <p:spPr>
          <a:xfrm rot="16200000">
            <a:off x="6248400" y="2133600"/>
            <a:ext cx="381000" cy="685800"/>
          </a:xfrm>
          <a:prstGeom prst="downArrow">
            <a:avLst>
              <a:gd name="adj1" fmla="val 35454"/>
              <a:gd name="adj2" fmla="val 693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/>
          <p:cNvGrpSpPr/>
          <p:nvPr/>
        </p:nvGrpSpPr>
        <p:grpSpPr>
          <a:xfrm>
            <a:off x="7620000" y="4114800"/>
            <a:ext cx="1371600" cy="1905000"/>
            <a:chOff x="1905000" y="4114800"/>
            <a:chExt cx="1371600" cy="1905000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1905000" y="5257800"/>
              <a:ext cx="1371600" cy="762000"/>
            </a:xfrm>
            <a:prstGeom prst="rect">
              <a:avLst/>
            </a:prstGeom>
            <a:solidFill>
              <a:srgbClr val="216A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Файл</a:t>
              </a:r>
              <a:endParaRPr lang="ru-RU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1905000" y="4114800"/>
              <a:ext cx="1371600" cy="685800"/>
            </a:xfrm>
            <a:prstGeom prst="roundRect">
              <a:avLst>
                <a:gd name="adj" fmla="val 247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Адаптер</a:t>
              </a:r>
              <a:endParaRPr lang="ru-RU" dirty="0"/>
            </a:p>
          </p:txBody>
        </p:sp>
        <p:cxnSp>
          <p:nvCxnSpPr>
            <p:cNvPr id="67" name="Прямая со стрелкой 66"/>
            <p:cNvCxnSpPr>
              <a:stCxn id="65" idx="0"/>
              <a:endCxn id="66" idx="2"/>
            </p:cNvCxnSpPr>
            <p:nvPr/>
          </p:nvCxnSpPr>
          <p:spPr>
            <a:xfrm rot="5400000" flipH="1" flipV="1">
              <a:off x="2362200" y="5029200"/>
              <a:ext cx="457200" cy="1588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Прямая со стрелкой 67"/>
          <p:cNvCxnSpPr/>
          <p:nvPr/>
        </p:nvCxnSpPr>
        <p:spPr>
          <a:xfrm rot="10800000">
            <a:off x="5791200" y="3124200"/>
            <a:ext cx="1905000" cy="9144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Конец презентации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веб-документам дополнительной мета-информации,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Language) – </a:t>
            </a:r>
            <a:r>
              <a:rPr lang="ru-RU" dirty="0" smtClean="0"/>
              <a:t>используются для описания структуры предметной области в семантической паутине.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семантических сетей для корпоративных программных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Базы данных на основе семантического графа за счет использования публичных онтологий можно беспрепятственно интегрировать друг с другом. Таким образом, любая информация из одной информационной системы, сохраненная в формате данных семантической паутины, может свободно интерпретироваться другой ИС.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Первый интернет-магазин продает дорогую еду с доставкой.</a:t>
            </a:r>
          </a:p>
          <a:p>
            <a:r>
              <a:rPr lang="ru-RU" dirty="0" smtClean="0"/>
              <a:t>Второй интернет-магазин продает вина.</a:t>
            </a:r>
          </a:p>
          <a:p>
            <a:r>
              <a:rPr lang="ru-RU" dirty="0" smtClean="0"/>
              <a:t>Новый собственник приобретает обе компании.</a:t>
            </a:r>
          </a:p>
          <a:p>
            <a:r>
              <a:rPr lang="ru-RU" dirty="0" smtClean="0"/>
              <a:t>Он хочет интегрировать информацию из двух независимых баз данных для того чтобы магазин по продаже еды мог подбирать подходящее вино к блюдам.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Традиционная интеграция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914400" y="1828800"/>
            <a:ext cx="1600200" cy="1524000"/>
          </a:xfrm>
          <a:prstGeom prst="can">
            <a:avLst>
              <a:gd name="adj" fmla="val 1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6629400" y="19050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№2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2590800" y="1676400"/>
            <a:ext cx="4038600" cy="1753394"/>
            <a:chOff x="2590800" y="1676400"/>
            <a:chExt cx="4038600" cy="1753394"/>
          </a:xfrm>
        </p:grpSpPr>
        <p:sp>
          <p:nvSpPr>
            <p:cNvPr id="10" name="TextBox 9"/>
            <p:cNvSpPr txBox="1"/>
            <p:nvPr/>
          </p:nvSpPr>
          <p:spPr>
            <a:xfrm>
              <a:off x="3733800" y="1676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114747" y="2438400"/>
              <a:ext cx="990706" cy="991394"/>
              <a:chOff x="4038600" y="2362200"/>
              <a:chExt cx="1143000" cy="1143794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единительная линия 11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90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257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Цилиндр 38"/>
          <p:cNvSpPr/>
          <p:nvPr/>
        </p:nvSpPr>
        <p:spPr>
          <a:xfrm>
            <a:off x="3810000" y="46482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№3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914400" y="3429000"/>
            <a:ext cx="2819400" cy="2398931"/>
            <a:chOff x="914400" y="3429000"/>
            <a:chExt cx="2819400" cy="2398931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2133600" y="4191000"/>
              <a:ext cx="838094" cy="838676"/>
              <a:chOff x="4038600" y="2362200"/>
              <a:chExt cx="1143000" cy="1143794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6" name="Прямая соединительная линия 35"/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333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3048000" y="51054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14400" y="5181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5486400" y="3429000"/>
            <a:ext cx="2895600" cy="2362200"/>
            <a:chOff x="5486400" y="3429000"/>
            <a:chExt cx="2895600" cy="2362200"/>
          </a:xfrm>
        </p:grpSpPr>
        <p:grpSp>
          <p:nvGrpSpPr>
            <p:cNvPr id="60" name="Группа 59"/>
            <p:cNvGrpSpPr/>
            <p:nvPr/>
          </p:nvGrpSpPr>
          <p:grpSpPr>
            <a:xfrm rot="5400000">
              <a:off x="6172015" y="4190709"/>
              <a:ext cx="838094" cy="838676"/>
              <a:chOff x="4038600" y="2362200"/>
              <a:chExt cx="1143000" cy="114379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4" name="Прямая соединительная линия 63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7048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rot="5400000">
              <a:off x="5448300" y="51435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29400" y="5105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mtClean="0"/>
              <a:t>Семантическая интеграция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962400" y="1219200"/>
            <a:ext cx="3505200" cy="3505200"/>
            <a:chOff x="3962400" y="1219200"/>
            <a:chExt cx="3505200" cy="3505200"/>
          </a:xfrm>
        </p:grpSpPr>
        <p:sp>
          <p:nvSpPr>
            <p:cNvPr id="5" name="Овал 4"/>
            <p:cNvSpPr/>
            <p:nvPr/>
          </p:nvSpPr>
          <p:spPr>
            <a:xfrm>
              <a:off x="3962400" y="1219200"/>
              <a:ext cx="3505200" cy="3505200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2044005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№2</a:t>
              </a:r>
              <a:endParaRPr lang="ru-RU" sz="2800" b="1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828800" y="1219200"/>
            <a:ext cx="3505200" cy="3505200"/>
            <a:chOff x="1828800" y="1219200"/>
            <a:chExt cx="3505200" cy="3505200"/>
          </a:xfrm>
        </p:grpSpPr>
        <p:sp>
          <p:nvSpPr>
            <p:cNvPr id="4" name="Овал 3"/>
            <p:cNvSpPr/>
            <p:nvPr/>
          </p:nvSpPr>
          <p:spPr>
            <a:xfrm>
              <a:off x="1828800" y="1219200"/>
              <a:ext cx="3505200" cy="3505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20574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№1</a:t>
              </a:r>
              <a:endParaRPr lang="ru-RU" sz="2800" b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895600" y="3200400"/>
            <a:ext cx="3505200" cy="3505200"/>
            <a:chOff x="2895600" y="3200400"/>
            <a:chExt cx="3505200" cy="3505200"/>
          </a:xfrm>
        </p:grpSpPr>
        <p:sp>
          <p:nvSpPr>
            <p:cNvPr id="6" name="Овал 5"/>
            <p:cNvSpPr/>
            <p:nvPr/>
          </p:nvSpPr>
          <p:spPr>
            <a:xfrm>
              <a:off x="2895600" y="3200400"/>
              <a:ext cx="3505200" cy="3505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48768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№3</a:t>
              </a:r>
              <a:endParaRPr lang="ru-RU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480</Words>
  <PresentationFormat>Экран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  <vt:lpstr>Преимущества семантических сетей для корпоративных программных продуктов</vt:lpstr>
      <vt:lpstr>Пример</vt:lpstr>
      <vt:lpstr>Пример. Традиционная интеграция</vt:lpstr>
      <vt:lpstr>Пример. Семантическая интеграция</vt:lpstr>
      <vt:lpstr>Рабочая реализация</vt:lpstr>
      <vt:lpstr>Архитектура приложения Semantic Desktop</vt:lpstr>
      <vt:lpstr>Структура приложения</vt:lpstr>
      <vt:lpstr>Заключение</vt:lpstr>
      <vt:lpstr>Конец презентации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176</cp:revision>
  <dcterms:created xsi:type="dcterms:W3CDTF">2015-05-25T14:12:05Z</dcterms:created>
  <dcterms:modified xsi:type="dcterms:W3CDTF">2015-06-03T06:29:42Z</dcterms:modified>
</cp:coreProperties>
</file>