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0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EAF463A-BC7C-46EE-9F1E-7F377CCA4891}" type="datetimeFigureOut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9200" y="3581400"/>
            <a:ext cx="6858000" cy="12954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Использование технологий семантической паутины для создания приложений корпоративного уровня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Шамсиев Артур Айдарович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Рабочая 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 качестве практического примера программного продукта на основе семантической паутины была создано </a:t>
            </a:r>
            <a:r>
              <a:rPr lang="ru-RU" dirty="0" err="1" smtClean="0"/>
              <a:t>десктопное</a:t>
            </a:r>
            <a:r>
              <a:rPr lang="ru-RU" dirty="0" smtClean="0"/>
              <a:t> приложение типа </a:t>
            </a:r>
            <a:r>
              <a:rPr lang="en-US" dirty="0" smtClean="0"/>
              <a:t>Personal Information Manager (</a:t>
            </a:r>
            <a:r>
              <a:rPr lang="ru-RU" dirty="0" smtClean="0"/>
              <a:t>Персональный Менеджер Ресурсов) названное </a:t>
            </a:r>
            <a:r>
              <a:rPr lang="en-US" dirty="0" smtClean="0"/>
              <a:t>Semantic Desktop</a:t>
            </a:r>
          </a:p>
          <a:p>
            <a:r>
              <a:rPr lang="ru-RU" dirty="0" smtClean="0"/>
              <a:t>Задача этого приложения – создать семантический граф на основе ресурсов персонального компьютера (пользовательской информации) для облегчения доступа к ним и анализа.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609600"/>
          </a:xfrm>
        </p:spPr>
        <p:txBody>
          <a:bodyPr>
            <a:normAutofit/>
          </a:bodyPr>
          <a:lstStyle/>
          <a:p>
            <a:r>
              <a:rPr lang="ru-RU" smtClean="0"/>
              <a:t>Архитектура приложения </a:t>
            </a:r>
            <a:r>
              <a:rPr lang="en-US" smtClean="0"/>
              <a:t>Semantic Desktop</a:t>
            </a:r>
            <a:endParaRPr lang="ru-RU" dirty="0"/>
          </a:p>
        </p:txBody>
      </p:sp>
      <p:sp>
        <p:nvSpPr>
          <p:cNvPr id="1026" name="server"/>
          <p:cNvSpPr>
            <a:spLocks noEditPoints="1" noChangeArrowheads="1"/>
          </p:cNvSpPr>
          <p:nvPr/>
        </p:nvSpPr>
        <p:spPr bwMode="auto">
          <a:xfrm>
            <a:off x="3657600" y="1219200"/>
            <a:ext cx="1809750" cy="18097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7" name="laptop"/>
          <p:cNvSpPr>
            <a:spLocks noEditPoints="1" noChangeArrowheads="1"/>
          </p:cNvSpPr>
          <p:nvPr/>
        </p:nvSpPr>
        <p:spPr bwMode="auto">
          <a:xfrm>
            <a:off x="2971800" y="4267200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laptop"/>
          <p:cNvSpPr>
            <a:spLocks noEditPoints="1" noChangeArrowheads="1"/>
          </p:cNvSpPr>
          <p:nvPr/>
        </p:nvSpPr>
        <p:spPr bwMode="auto">
          <a:xfrm>
            <a:off x="6477000" y="2438400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066800" y="1066800"/>
            <a:ext cx="259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Серверное приложение</a:t>
            </a:r>
          </a:p>
          <a:p>
            <a:r>
              <a:rPr lang="en-US" dirty="0" smtClean="0"/>
              <a:t>Semantic.</a:t>
            </a:r>
            <a:r>
              <a:rPr lang="ru-RU" dirty="0" smtClean="0"/>
              <a:t> Развернуто на контейнере </a:t>
            </a:r>
            <a:r>
              <a:rPr lang="ru-RU" dirty="0" err="1" smtClean="0"/>
              <a:t>сервлетов</a:t>
            </a:r>
            <a:r>
              <a:rPr lang="ru-RU" dirty="0" smtClean="0"/>
              <a:t> </a:t>
            </a:r>
            <a:r>
              <a:rPr lang="en-US" dirty="0" smtClean="0"/>
              <a:t>Apache Tomcat 8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Отвечает за создание семантического графа и манипуляции с ним.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3200400"/>
            <a:ext cx="2819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Программа-клиент </a:t>
            </a:r>
            <a:r>
              <a:rPr lang="en-US" dirty="0" err="1" smtClean="0"/>
              <a:t>semanticDesktop</a:t>
            </a:r>
            <a:r>
              <a:rPr lang="ru-RU" dirty="0" smtClean="0"/>
              <a:t>. Встроена в файловый менеджер операционной системы. Позволяет добавлять метаданные из файлов на компьютере пользователя в семантический граф. Для общения с сервером использует </a:t>
            </a:r>
            <a:r>
              <a:rPr lang="en-US" dirty="0" err="1" smtClean="0"/>
              <a:t>RESTful</a:t>
            </a:r>
            <a:r>
              <a:rPr lang="en-US" dirty="0" smtClean="0"/>
              <a:t> HTTP </a:t>
            </a:r>
            <a:r>
              <a:rPr lang="ru-RU" dirty="0" smtClean="0"/>
              <a:t>запросы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3886200"/>
            <a:ext cx="228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Браузерный</a:t>
            </a:r>
            <a:r>
              <a:rPr lang="ru-RU" dirty="0" smtClean="0"/>
              <a:t> клиент.</a:t>
            </a:r>
          </a:p>
          <a:p>
            <a:r>
              <a:rPr lang="ru-RU" dirty="0" smtClean="0"/>
              <a:t>Позволяет просматривать семантический граф и перемещаться по его узлам. 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rot="5400000" flipH="1" flipV="1">
            <a:off x="3733800" y="3429000"/>
            <a:ext cx="914400" cy="4572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562600" y="2667000"/>
            <a:ext cx="1066800" cy="3810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приложения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971800"/>
            <a:ext cx="8229600" cy="914400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/>
              <a:t>Конец презентации</a:t>
            </a:r>
            <a:endParaRPr lang="ru-RU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сеть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Информационная модель, имеющая вид графа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905000" y="320040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Существо 1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5257800" y="3200400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Существо 2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6019800" y="1828800"/>
            <a:ext cx="1905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Человек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1295400" y="1905000"/>
            <a:ext cx="1905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Кошка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410200" y="4953000"/>
            <a:ext cx="1981200" cy="1066800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Акакий Степанович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143000" y="4800600"/>
            <a:ext cx="1981200" cy="1066800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Мурка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4" idx="0"/>
          </p:cNvCxnSpPr>
          <p:nvPr/>
        </p:nvCxnSpPr>
        <p:spPr>
          <a:xfrm rot="16200000" flipV="1">
            <a:off x="2419350" y="2762250"/>
            <a:ext cx="457200" cy="419100"/>
          </a:xfrm>
          <a:prstGeom prst="straightConnector1">
            <a:avLst/>
          </a:prstGeom>
          <a:ln w="28575">
            <a:prstDash val="dash"/>
            <a:tailEnd type="arrow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10" idx="0"/>
          </p:cNvCxnSpPr>
          <p:nvPr/>
        </p:nvCxnSpPr>
        <p:spPr>
          <a:xfrm rot="5400000">
            <a:off x="2057400" y="4191000"/>
            <a:ext cx="685800" cy="533400"/>
          </a:xfrm>
          <a:prstGeom prst="straightConnector1">
            <a:avLst/>
          </a:prstGeom>
          <a:ln w="28575">
            <a:prstDash val="dash"/>
            <a:tailEnd type="arrow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rot="16200000" flipH="1">
            <a:off x="5715000" y="4419600"/>
            <a:ext cx="838200" cy="228600"/>
          </a:xfrm>
          <a:prstGeom prst="straightConnector1">
            <a:avLst/>
          </a:prstGeom>
          <a:ln w="28575">
            <a:prstDash val="dash"/>
            <a:tailEnd type="arrow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5" idx="0"/>
          </p:cNvCxnSpPr>
          <p:nvPr/>
        </p:nvCxnSpPr>
        <p:spPr>
          <a:xfrm rot="5400000" flipH="1" flipV="1">
            <a:off x="6019800" y="2743200"/>
            <a:ext cx="609600" cy="304800"/>
          </a:xfrm>
          <a:prstGeom prst="straightConnector1">
            <a:avLst/>
          </a:prstGeom>
          <a:ln w="28575">
            <a:prstDash val="dash"/>
            <a:tailEnd type="arrow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4" idx="6"/>
            <a:endCxn id="5" idx="2"/>
          </p:cNvCxnSpPr>
          <p:nvPr/>
        </p:nvCxnSpPr>
        <p:spPr>
          <a:xfrm>
            <a:off x="3810000" y="3657600"/>
            <a:ext cx="1447800" cy="1588"/>
          </a:xfrm>
          <a:prstGeom prst="straightConnector1">
            <a:avLst/>
          </a:prstGeom>
          <a:ln w="28575">
            <a:prstDash val="dash"/>
            <a:tailEnd type="arrow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48000" y="2667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вид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638800" y="2667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вид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743200" y="4267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имя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3733800" y="32004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принадлежит</a:t>
            </a:r>
            <a:endParaRPr lang="ru-RU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5410200" y="4343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семантического графа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Вершины графа – объекты предметной области. Ими могут быть понятия, объекты реального мира, события, процессы.</a:t>
            </a:r>
          </a:p>
          <a:p>
            <a:r>
              <a:rPr lang="ru-RU" dirty="0" smtClean="0"/>
              <a:t>Дуги графа – отношения между объектами базы знаний.</a:t>
            </a:r>
          </a:p>
          <a:p>
            <a:r>
              <a:rPr lang="ru-RU" dirty="0" smtClean="0"/>
              <a:t>Семантическая сеть отражает семантику (смысл) предметной области.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8600" y="4343400"/>
            <a:ext cx="30480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Альберт Эйнштейн</a:t>
            </a:r>
            <a:endParaRPr lang="ru-RU" sz="3600" dirty="0"/>
          </a:p>
        </p:txBody>
      </p:sp>
      <p:sp>
        <p:nvSpPr>
          <p:cNvPr id="5" name="Овал 4"/>
          <p:cNvSpPr/>
          <p:nvPr/>
        </p:nvSpPr>
        <p:spPr>
          <a:xfrm>
            <a:off x="5943600" y="4343400"/>
            <a:ext cx="27432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Лондонская конференция 1939 года</a:t>
            </a:r>
            <a:endParaRPr lang="ru-RU" sz="2400" dirty="0"/>
          </a:p>
        </p:txBody>
      </p:sp>
      <p:sp>
        <p:nvSpPr>
          <p:cNvPr id="6" name="Стрелка вправо 5"/>
          <p:cNvSpPr/>
          <p:nvPr/>
        </p:nvSpPr>
        <p:spPr>
          <a:xfrm>
            <a:off x="3362036" y="5103088"/>
            <a:ext cx="2514600" cy="304800"/>
          </a:xfrm>
          <a:prstGeom prst="rightArrow">
            <a:avLst>
              <a:gd name="adj1" fmla="val 50000"/>
              <a:gd name="adj2" fmla="val 11969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46482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посетил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594360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вершины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4191000"/>
            <a:ext cx="60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дуга</a:t>
            </a:r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048000" y="5791200"/>
            <a:ext cx="15240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5791200" y="5943600"/>
            <a:ext cx="685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9" idx="2"/>
          </p:cNvCxnSpPr>
          <p:nvPr/>
        </p:nvCxnSpPr>
        <p:spPr>
          <a:xfrm rot="5400000">
            <a:off x="5098458" y="4719675"/>
            <a:ext cx="545068" cy="226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паутина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Большой недостаток интернета – формат данных не удобный для понимания компьютером</a:t>
            </a:r>
          </a:p>
          <a:p>
            <a:r>
              <a:rPr lang="ru-RU" dirty="0" smtClean="0"/>
              <a:t>Главная идея семантической паутины – добавление к веб-документам дополнительной мета-информации, в виде пригодном для обработке машинами.</a:t>
            </a:r>
          </a:p>
          <a:p>
            <a:r>
              <a:rPr lang="ru-RU" dirty="0" smtClean="0"/>
              <a:t>Цель – создание базы знаний глобального масштаба</a:t>
            </a:r>
            <a:endParaRPr lang="ru-RU" dirty="0"/>
          </a:p>
        </p:txBody>
      </p:sp>
      <p:pic>
        <p:nvPicPr>
          <p:cNvPr id="2050" name="Picture 2" descr="http://newsoffice.mit.edu/sites/mit.edu.newsoffice/files/images/2010/20100621214252-1_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3810000"/>
            <a:ext cx="2590800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семантической паутины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Идентификатор ресурсов </a:t>
            </a:r>
            <a:r>
              <a:rPr lang="en-US" dirty="0" smtClean="0"/>
              <a:t>URI (</a:t>
            </a:r>
            <a:r>
              <a:rPr lang="en-US" i="1" dirty="0" smtClean="0"/>
              <a:t>Uniform Resource Identifier</a:t>
            </a:r>
            <a:r>
              <a:rPr lang="en-US" dirty="0" smtClean="0"/>
              <a:t>) </a:t>
            </a:r>
            <a:r>
              <a:rPr lang="ru-RU" dirty="0" smtClean="0"/>
              <a:t>или </a:t>
            </a:r>
            <a:r>
              <a:rPr lang="en-US" dirty="0" smtClean="0"/>
              <a:t>INI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Internationalized Resource Identifier</a:t>
            </a:r>
            <a:r>
              <a:rPr lang="en-US" dirty="0" smtClean="0"/>
              <a:t>) </a:t>
            </a:r>
            <a:r>
              <a:rPr lang="ru-RU" dirty="0" smtClean="0"/>
              <a:t>используются чтобы глобально идентифицировать ресурсы (данные) в семантической паутине.</a:t>
            </a:r>
          </a:p>
          <a:p>
            <a:r>
              <a:rPr lang="en-US" dirty="0" smtClean="0"/>
              <a:t>RDF (</a:t>
            </a:r>
            <a:r>
              <a:rPr lang="en-US" i="1" dirty="0" smtClean="0"/>
              <a:t>Resource Description Framework</a:t>
            </a:r>
            <a:r>
              <a:rPr lang="en-US" dirty="0" smtClean="0"/>
              <a:t>) – </a:t>
            </a:r>
            <a:r>
              <a:rPr lang="ru-RU" dirty="0" smtClean="0"/>
              <a:t>формат представления метаданных в семантической паутине.</a:t>
            </a:r>
          </a:p>
          <a:p>
            <a:r>
              <a:rPr lang="ru-RU" dirty="0" smtClean="0"/>
              <a:t>Языки описания онтологий </a:t>
            </a:r>
            <a:r>
              <a:rPr lang="en-US" dirty="0" smtClean="0"/>
              <a:t>RDFS </a:t>
            </a:r>
            <a:r>
              <a:rPr lang="ru-RU" dirty="0" smtClean="0"/>
              <a:t>и </a:t>
            </a:r>
            <a:r>
              <a:rPr lang="en-US" dirty="0" smtClean="0"/>
              <a:t>OWL (</a:t>
            </a:r>
            <a:r>
              <a:rPr lang="en-US" i="1" dirty="0" smtClean="0"/>
              <a:t>Web Ontology Language) – </a:t>
            </a:r>
            <a:r>
              <a:rPr lang="ru-RU" dirty="0" smtClean="0"/>
              <a:t>используются для описания структуры предметной области в семантической паутине.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Преимущества семантических сетей для корпоративных программных продуктов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Базы данных на основе семантического графа за счет использования публичных онтологий можно беспрепятственно интегрировать друг с другом. Таким образом, любая информация из одной информационной системы, сохраненная в формате данных семантической паутины, может свободно интерпретироваться другой ИС.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Первый интернет-магазин продает дорогую еду с доставкой.</a:t>
            </a:r>
          </a:p>
          <a:p>
            <a:r>
              <a:rPr lang="ru-RU" dirty="0" smtClean="0"/>
              <a:t>Второй интернет-магазин продает вина.</a:t>
            </a:r>
          </a:p>
          <a:p>
            <a:r>
              <a:rPr lang="ru-RU" dirty="0" smtClean="0"/>
              <a:t>Новый собственник приобретает обе компании.</a:t>
            </a:r>
          </a:p>
          <a:p>
            <a:r>
              <a:rPr lang="ru-RU" dirty="0" smtClean="0"/>
              <a:t>Он хочет интегрировать информацию из двух независимых баз данных для того чтобы магазин по продаже еды мог подбирать подходящее вино к блюдам.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Пример. Традиционная интеграция</a:t>
            </a:r>
            <a:endParaRPr lang="ru-RU" dirty="0"/>
          </a:p>
        </p:txBody>
      </p:sp>
      <p:sp>
        <p:nvSpPr>
          <p:cNvPr id="4" name="Цилиндр 3"/>
          <p:cNvSpPr/>
          <p:nvPr/>
        </p:nvSpPr>
        <p:spPr>
          <a:xfrm>
            <a:off x="914400" y="1828800"/>
            <a:ext cx="1600200" cy="1524000"/>
          </a:xfrm>
          <a:prstGeom prst="can">
            <a:avLst>
              <a:gd name="adj" fmla="val 19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База</a:t>
            </a:r>
          </a:p>
          <a:p>
            <a:pPr algn="ctr"/>
            <a:r>
              <a:rPr lang="ru-RU" dirty="0" smtClean="0"/>
              <a:t>Данных</a:t>
            </a:r>
          </a:p>
          <a:p>
            <a:pPr algn="ctr"/>
            <a:r>
              <a:rPr lang="ru-RU" dirty="0" smtClean="0"/>
              <a:t>№1</a:t>
            </a:r>
            <a:endParaRPr lang="ru-RU" dirty="0"/>
          </a:p>
        </p:txBody>
      </p:sp>
      <p:sp>
        <p:nvSpPr>
          <p:cNvPr id="5" name="Цилиндр 4"/>
          <p:cNvSpPr/>
          <p:nvPr/>
        </p:nvSpPr>
        <p:spPr>
          <a:xfrm>
            <a:off x="6629400" y="1905000"/>
            <a:ext cx="1600200" cy="1447800"/>
          </a:xfrm>
          <a:prstGeom prst="can">
            <a:avLst>
              <a:gd name="adj" fmla="val 20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База</a:t>
            </a:r>
          </a:p>
          <a:p>
            <a:pPr algn="ctr"/>
            <a:r>
              <a:rPr lang="ru-RU" dirty="0" smtClean="0"/>
              <a:t>Данных</a:t>
            </a:r>
          </a:p>
          <a:p>
            <a:pPr algn="ctr"/>
            <a:r>
              <a:rPr lang="ru-RU" dirty="0" smtClean="0"/>
              <a:t>№2</a:t>
            </a:r>
            <a:endParaRPr lang="ru-RU" dirty="0"/>
          </a:p>
        </p:txBody>
      </p:sp>
      <p:grpSp>
        <p:nvGrpSpPr>
          <p:cNvPr id="77" name="Группа 76"/>
          <p:cNvGrpSpPr/>
          <p:nvPr/>
        </p:nvGrpSpPr>
        <p:grpSpPr>
          <a:xfrm>
            <a:off x="2590800" y="1676400"/>
            <a:ext cx="4038600" cy="1753394"/>
            <a:chOff x="2590800" y="1676400"/>
            <a:chExt cx="4038600" cy="1753394"/>
          </a:xfrm>
        </p:grpSpPr>
        <p:sp>
          <p:nvSpPr>
            <p:cNvPr id="10" name="TextBox 9"/>
            <p:cNvSpPr txBox="1"/>
            <p:nvPr/>
          </p:nvSpPr>
          <p:spPr>
            <a:xfrm>
              <a:off x="3733800" y="16764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Общий формат</a:t>
              </a:r>
            </a:p>
            <a:p>
              <a:pPr algn="ctr"/>
              <a:r>
                <a:rPr lang="ru-RU" dirty="0" smtClean="0"/>
                <a:t>данных</a:t>
              </a:r>
              <a:endParaRPr lang="ru-RU" dirty="0"/>
            </a:p>
          </p:txBody>
        </p:sp>
        <p:grpSp>
          <p:nvGrpSpPr>
            <p:cNvPr id="21" name="Группа 20"/>
            <p:cNvGrpSpPr/>
            <p:nvPr/>
          </p:nvGrpSpPr>
          <p:grpSpPr>
            <a:xfrm>
              <a:off x="4114747" y="2438400"/>
              <a:ext cx="990706" cy="991394"/>
              <a:chOff x="4038600" y="2362200"/>
              <a:chExt cx="1143000" cy="1143794"/>
            </a:xfrm>
          </p:grpSpPr>
          <p:sp>
            <p:nvSpPr>
              <p:cNvPr id="6" name="Прямоугольник 5"/>
              <p:cNvSpPr/>
              <p:nvPr/>
            </p:nvSpPr>
            <p:spPr>
              <a:xfrm>
                <a:off x="4038600" y="2362200"/>
                <a:ext cx="1143000" cy="11430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4038600" y="2590800"/>
                <a:ext cx="1143000" cy="2286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4038600" y="3048000"/>
                <a:ext cx="1143000" cy="2286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2" name="Прямая соединительная линия 11"/>
              <p:cNvCxnSpPr>
                <a:stCxn id="6" idx="0"/>
                <a:endCxn id="6" idx="2"/>
              </p:cNvCxnSpPr>
              <p:nvPr/>
            </p:nvCxnSpPr>
            <p:spPr>
              <a:xfrm rot="16200000" flipH="1">
                <a:off x="4038600" y="2933700"/>
                <a:ext cx="1143000" cy="1588"/>
              </a:xfrm>
              <a:prstGeom prst="lin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8" name="Прямая соединительная линия 17"/>
              <p:cNvCxnSpPr/>
              <p:nvPr/>
            </p:nvCxnSpPr>
            <p:spPr>
              <a:xfrm rot="5400000">
                <a:off x="3762664" y="2933700"/>
                <a:ext cx="1143000" cy="1588"/>
              </a:xfrm>
              <a:prstGeom prst="lin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0" name="Прямая соединительная линия 19"/>
              <p:cNvCxnSpPr/>
              <p:nvPr/>
            </p:nvCxnSpPr>
            <p:spPr>
              <a:xfrm rot="16200000" flipH="1">
                <a:off x="4315330" y="2932906"/>
                <a:ext cx="1143000" cy="1588"/>
              </a:xfrm>
              <a:prstGeom prst="lin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</p:grpSp>
        <p:cxnSp>
          <p:nvCxnSpPr>
            <p:cNvPr id="23" name="Прямая соединительная линия 22"/>
            <p:cNvCxnSpPr/>
            <p:nvPr/>
          </p:nvCxnSpPr>
          <p:spPr>
            <a:xfrm>
              <a:off x="2590800" y="2971800"/>
              <a:ext cx="1371600" cy="158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>
              <a:off x="5257800" y="2971800"/>
              <a:ext cx="1371600" cy="158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Цилиндр 38"/>
          <p:cNvSpPr/>
          <p:nvPr/>
        </p:nvSpPr>
        <p:spPr>
          <a:xfrm>
            <a:off x="3810000" y="4648200"/>
            <a:ext cx="1600200" cy="1447800"/>
          </a:xfrm>
          <a:prstGeom prst="can">
            <a:avLst>
              <a:gd name="adj" fmla="val 20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База</a:t>
            </a:r>
          </a:p>
          <a:p>
            <a:pPr algn="ctr"/>
            <a:r>
              <a:rPr lang="ru-RU" dirty="0" smtClean="0"/>
              <a:t>Данных</a:t>
            </a:r>
          </a:p>
          <a:p>
            <a:pPr algn="ctr"/>
            <a:r>
              <a:rPr lang="ru-RU" dirty="0" smtClean="0"/>
              <a:t>№3</a:t>
            </a:r>
            <a:endParaRPr lang="ru-RU" dirty="0"/>
          </a:p>
        </p:txBody>
      </p:sp>
      <p:grpSp>
        <p:nvGrpSpPr>
          <p:cNvPr id="79" name="Группа 78"/>
          <p:cNvGrpSpPr/>
          <p:nvPr/>
        </p:nvGrpSpPr>
        <p:grpSpPr>
          <a:xfrm>
            <a:off x="914400" y="3429000"/>
            <a:ext cx="2819400" cy="2398931"/>
            <a:chOff x="914400" y="3429000"/>
            <a:chExt cx="2819400" cy="2398931"/>
          </a:xfrm>
        </p:grpSpPr>
        <p:grpSp>
          <p:nvGrpSpPr>
            <p:cNvPr id="32" name="Группа 31"/>
            <p:cNvGrpSpPr/>
            <p:nvPr/>
          </p:nvGrpSpPr>
          <p:grpSpPr>
            <a:xfrm>
              <a:off x="2133600" y="4191000"/>
              <a:ext cx="838094" cy="838676"/>
              <a:chOff x="4038600" y="2362200"/>
              <a:chExt cx="1143000" cy="1143794"/>
            </a:xfrm>
          </p:grpSpPr>
          <p:sp>
            <p:nvSpPr>
              <p:cNvPr id="33" name="Прямоугольник 32"/>
              <p:cNvSpPr/>
              <p:nvPr/>
            </p:nvSpPr>
            <p:spPr>
              <a:xfrm>
                <a:off x="4038600" y="2362200"/>
                <a:ext cx="1143000" cy="1143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Прямоугольник 33"/>
              <p:cNvSpPr/>
              <p:nvPr/>
            </p:nvSpPr>
            <p:spPr>
              <a:xfrm>
                <a:off x="4038600" y="2590800"/>
                <a:ext cx="1143000" cy="2286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Прямоугольник 34"/>
              <p:cNvSpPr/>
              <p:nvPr/>
            </p:nvSpPr>
            <p:spPr>
              <a:xfrm>
                <a:off x="4038600" y="3048000"/>
                <a:ext cx="1143000" cy="2286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6" name="Прямая соединительная линия 35"/>
              <p:cNvCxnSpPr>
                <a:stCxn id="33" idx="0"/>
                <a:endCxn id="33" idx="2"/>
              </p:cNvCxnSpPr>
              <p:nvPr/>
            </p:nvCxnSpPr>
            <p:spPr>
              <a:xfrm rot="16200000" flipH="1">
                <a:off x="4038600" y="2933700"/>
                <a:ext cx="1143000" cy="1588"/>
              </a:xfrm>
              <a:prstGeom prst="lin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>
              <a:xfrm rot="5400000">
                <a:off x="3762664" y="2933700"/>
                <a:ext cx="1143000" cy="1588"/>
              </a:xfrm>
              <a:prstGeom prst="lin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>
              <a:xfrm rot="16200000" flipH="1">
                <a:off x="4315330" y="2932906"/>
                <a:ext cx="1143000" cy="1588"/>
              </a:xfrm>
              <a:prstGeom prst="lin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  <p:cxnSp>
          <p:nvCxnSpPr>
            <p:cNvPr id="40" name="Прямая соединительная линия 39"/>
            <p:cNvCxnSpPr/>
            <p:nvPr/>
          </p:nvCxnSpPr>
          <p:spPr>
            <a:xfrm rot="16200000" flipH="1">
              <a:off x="1333500" y="3467100"/>
              <a:ext cx="762000" cy="6858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3048000" y="5105400"/>
              <a:ext cx="685800" cy="6096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914400" y="51816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Общий формат</a:t>
              </a:r>
            </a:p>
            <a:p>
              <a:pPr algn="ctr"/>
              <a:r>
                <a:rPr lang="ru-RU" dirty="0" smtClean="0"/>
                <a:t>данных</a:t>
              </a:r>
              <a:endParaRPr lang="ru-RU" dirty="0"/>
            </a:p>
          </p:txBody>
        </p:sp>
      </p:grpSp>
      <p:grpSp>
        <p:nvGrpSpPr>
          <p:cNvPr id="78" name="Группа 77"/>
          <p:cNvGrpSpPr/>
          <p:nvPr/>
        </p:nvGrpSpPr>
        <p:grpSpPr>
          <a:xfrm>
            <a:off x="5486400" y="3429000"/>
            <a:ext cx="2895600" cy="2362200"/>
            <a:chOff x="5486400" y="3429000"/>
            <a:chExt cx="2895600" cy="2362200"/>
          </a:xfrm>
        </p:grpSpPr>
        <p:grpSp>
          <p:nvGrpSpPr>
            <p:cNvPr id="60" name="Группа 59"/>
            <p:cNvGrpSpPr/>
            <p:nvPr/>
          </p:nvGrpSpPr>
          <p:grpSpPr>
            <a:xfrm rot="5400000">
              <a:off x="6172015" y="4190709"/>
              <a:ext cx="838094" cy="838676"/>
              <a:chOff x="4038600" y="2362200"/>
              <a:chExt cx="1143000" cy="1143794"/>
            </a:xfrm>
          </p:grpSpPr>
          <p:sp>
            <p:nvSpPr>
              <p:cNvPr id="61" name="Прямоугольник 60"/>
              <p:cNvSpPr/>
              <p:nvPr/>
            </p:nvSpPr>
            <p:spPr>
              <a:xfrm>
                <a:off x="4038600" y="2362200"/>
                <a:ext cx="1143000" cy="1143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2" name="Прямоугольник 61"/>
              <p:cNvSpPr/>
              <p:nvPr/>
            </p:nvSpPr>
            <p:spPr>
              <a:xfrm>
                <a:off x="4038600" y="2590800"/>
                <a:ext cx="1143000" cy="2286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3" name="Прямоугольник 62"/>
              <p:cNvSpPr/>
              <p:nvPr/>
            </p:nvSpPr>
            <p:spPr>
              <a:xfrm>
                <a:off x="4038600" y="3048000"/>
                <a:ext cx="1143000" cy="2286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4" name="Прямая соединительная линия 63"/>
              <p:cNvCxnSpPr>
                <a:stCxn id="61" idx="0"/>
                <a:endCxn id="61" idx="2"/>
              </p:cNvCxnSpPr>
              <p:nvPr/>
            </p:nvCxnSpPr>
            <p:spPr>
              <a:xfrm rot="16200000" flipH="1">
                <a:off x="4038600" y="2933700"/>
                <a:ext cx="1143000" cy="1588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65" name="Прямая соединительная линия 64"/>
              <p:cNvCxnSpPr/>
              <p:nvPr/>
            </p:nvCxnSpPr>
            <p:spPr>
              <a:xfrm rot="5400000">
                <a:off x="3762664" y="2933700"/>
                <a:ext cx="1143000" cy="1588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66" name="Прямая соединительная линия 65"/>
              <p:cNvCxnSpPr/>
              <p:nvPr/>
            </p:nvCxnSpPr>
            <p:spPr>
              <a:xfrm rot="16200000" flipH="1">
                <a:off x="4315330" y="2932906"/>
                <a:ext cx="1143000" cy="1588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cxnSp>
          <p:nvCxnSpPr>
            <p:cNvPr id="67" name="Прямая соединительная линия 66"/>
            <p:cNvCxnSpPr/>
            <p:nvPr/>
          </p:nvCxnSpPr>
          <p:spPr>
            <a:xfrm rot="5400000">
              <a:off x="7048500" y="3467100"/>
              <a:ext cx="762000" cy="6858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 rot="5400000">
              <a:off x="5448300" y="5143500"/>
              <a:ext cx="685800" cy="6096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629400" y="51054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Общий формат</a:t>
              </a:r>
            </a:p>
            <a:p>
              <a:pPr algn="ctr"/>
              <a:r>
                <a:rPr lang="ru-RU" dirty="0" smtClean="0"/>
                <a:t>данных</a:t>
              </a:r>
              <a:endParaRPr lang="ru-RU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50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Пример. </a:t>
            </a:r>
            <a:r>
              <a:rPr lang="ru-RU" smtClean="0"/>
              <a:t>Семантическая интеграция</a:t>
            </a:r>
            <a:endParaRPr lang="ru-RU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3962400" y="1219200"/>
            <a:ext cx="3505200" cy="3505200"/>
            <a:chOff x="3962400" y="1219200"/>
            <a:chExt cx="3505200" cy="3505200"/>
          </a:xfrm>
        </p:grpSpPr>
        <p:sp>
          <p:nvSpPr>
            <p:cNvPr id="5" name="Овал 4"/>
            <p:cNvSpPr/>
            <p:nvPr/>
          </p:nvSpPr>
          <p:spPr>
            <a:xfrm>
              <a:off x="3962400" y="1219200"/>
              <a:ext cx="3505200" cy="3505200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38800" y="2044005"/>
              <a:ext cx="1447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800" b="1" dirty="0" smtClean="0"/>
                <a:t>База</a:t>
              </a:r>
            </a:p>
            <a:p>
              <a:pPr algn="ctr"/>
              <a:r>
                <a:rPr lang="ru-RU" sz="2800" b="1" dirty="0" smtClean="0"/>
                <a:t>Данных</a:t>
              </a:r>
            </a:p>
            <a:p>
              <a:pPr algn="ctr"/>
              <a:r>
                <a:rPr lang="ru-RU" sz="2800" b="1" dirty="0" smtClean="0"/>
                <a:t>№2</a:t>
              </a:r>
              <a:endParaRPr lang="ru-RU" sz="2800" b="1" dirty="0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1828800" y="1219200"/>
            <a:ext cx="3505200" cy="3505200"/>
            <a:chOff x="1828800" y="1219200"/>
            <a:chExt cx="3505200" cy="3505200"/>
          </a:xfrm>
        </p:grpSpPr>
        <p:sp>
          <p:nvSpPr>
            <p:cNvPr id="4" name="Овал 3"/>
            <p:cNvSpPr/>
            <p:nvPr/>
          </p:nvSpPr>
          <p:spPr>
            <a:xfrm>
              <a:off x="1828800" y="1219200"/>
              <a:ext cx="3505200" cy="35052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49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62200" y="2057400"/>
              <a:ext cx="1447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800" b="1" dirty="0" smtClean="0"/>
                <a:t>База</a:t>
              </a:r>
            </a:p>
            <a:p>
              <a:pPr algn="ctr"/>
              <a:r>
                <a:rPr lang="ru-RU" sz="2800" b="1" dirty="0" smtClean="0"/>
                <a:t>Данных</a:t>
              </a:r>
            </a:p>
            <a:p>
              <a:pPr algn="ctr"/>
              <a:r>
                <a:rPr lang="ru-RU" sz="2800" b="1" dirty="0" smtClean="0"/>
                <a:t>№1</a:t>
              </a:r>
              <a:endParaRPr lang="ru-RU" sz="2800" b="1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2895600" y="3200400"/>
            <a:ext cx="3505200" cy="3505200"/>
            <a:chOff x="2895600" y="3200400"/>
            <a:chExt cx="3505200" cy="3505200"/>
          </a:xfrm>
        </p:grpSpPr>
        <p:sp>
          <p:nvSpPr>
            <p:cNvPr id="6" name="Овал 5"/>
            <p:cNvSpPr/>
            <p:nvPr/>
          </p:nvSpPr>
          <p:spPr>
            <a:xfrm>
              <a:off x="2895600" y="3200400"/>
              <a:ext cx="3505200" cy="35052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6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62400" y="4876800"/>
              <a:ext cx="1447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800" b="1" dirty="0" smtClean="0"/>
                <a:t>База</a:t>
              </a:r>
            </a:p>
            <a:p>
              <a:pPr algn="ctr"/>
              <a:r>
                <a:rPr lang="ru-RU" sz="2800" b="1" dirty="0" smtClean="0"/>
                <a:t>Данных</a:t>
              </a:r>
            </a:p>
            <a:p>
              <a:pPr algn="ctr"/>
              <a:r>
                <a:rPr lang="ru-RU" sz="2800" b="1" dirty="0" smtClean="0"/>
                <a:t>№3</a:t>
              </a:r>
              <a:endParaRPr lang="ru-RU" sz="28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</TotalTime>
  <Words>447</Words>
  <PresentationFormat>Экран (4:3)</PresentationFormat>
  <Paragraphs>77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Начальная</vt:lpstr>
      <vt:lpstr>Использование технологий семантической паутины для создания приложений корпоративного уровня</vt:lpstr>
      <vt:lpstr>Семантическая сеть</vt:lpstr>
      <vt:lpstr>Структура семантического графа</vt:lpstr>
      <vt:lpstr>Семантическая паутина</vt:lpstr>
      <vt:lpstr>Технологии семантической паутины</vt:lpstr>
      <vt:lpstr>Преимущества семантических сетей для корпоративных программных продуктов</vt:lpstr>
      <vt:lpstr>Пример</vt:lpstr>
      <vt:lpstr>Пример. Традиционная интеграция</vt:lpstr>
      <vt:lpstr>Пример. Семантическая интеграция</vt:lpstr>
      <vt:lpstr>Рабочая реализация</vt:lpstr>
      <vt:lpstr>Архитектура приложения Semantic Desktop</vt:lpstr>
      <vt:lpstr>Структура приложения</vt:lpstr>
      <vt:lpstr>Заключение</vt:lpstr>
      <vt:lpstr>Конец презентации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технологий семантической паутины для создания приложений корпоративного уровня</dc:title>
  <dc:creator>Шамсиев Артур Айдарович</dc:creator>
  <cp:lastModifiedBy>artur.shamsiev</cp:lastModifiedBy>
  <cp:revision>151</cp:revision>
  <dcterms:created xsi:type="dcterms:W3CDTF">2015-05-25T14:12:05Z</dcterms:created>
  <dcterms:modified xsi:type="dcterms:W3CDTF">2015-06-01T15:53:23Z</dcterms:modified>
</cp:coreProperties>
</file>