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Play"/>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2SUqxGt4FaMIdBu6OSEZDYNlZ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lay-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ay-bold.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81881b5bb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81881b5b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81881b5bb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381881b5bb1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83541924ff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83541924f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8460e87e1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8460e87e1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83541924f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83541924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83541924f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83541924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8460e87e1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8460e87e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81881b5bb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81881b5b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81881b5bb1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81881b5bb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83541924ff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83541924f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81f950c34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81f950c3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8dbbfbe8d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g38dbbfbe8d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8d9d15a88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8d9d15a8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8d1580cae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348d1580cae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1" name="Shape 61"/>
        <p:cNvGrpSpPr/>
        <p:nvPr/>
      </p:nvGrpSpPr>
      <p:grpSpPr>
        <a:xfrm>
          <a:off x="0" y="0"/>
          <a:ext cx="0" cy="0"/>
          <a:chOff x="0" y="0"/>
          <a:chExt cx="0" cy="0"/>
        </a:xfrm>
      </p:grpSpPr>
      <p:sp>
        <p:nvSpPr>
          <p:cNvPr id="62" name="Google Shape;6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 Id="rId9"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5.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数据胶囊的数据</a:t>
            </a:r>
            <a:r>
              <a:rPr lang="en-US"/>
              <a:t>管理</a:t>
            </a:r>
            <a:endParaRPr/>
          </a:p>
        </p:txBody>
      </p:sp>
      <p:sp>
        <p:nvSpPr>
          <p:cNvPr id="78" name="Google Shape;78;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2025-09-15</a:t>
            </a:r>
            <a:endParaRPr/>
          </a:p>
          <a:p>
            <a:pPr indent="0" lvl="0" marL="0" rtl="0" algn="ctr">
              <a:lnSpc>
                <a:spcPct val="90000"/>
              </a:lnSpc>
              <a:spcBef>
                <a:spcPts val="0"/>
              </a:spcBef>
              <a:spcAft>
                <a:spcPts val="0"/>
              </a:spcAft>
              <a:buClr>
                <a:schemeClr val="dk1"/>
              </a:buClr>
              <a:buSzPts val="2400"/>
              <a:buNone/>
            </a:pPr>
            <a:r>
              <a:rPr lang="en-US"/>
              <a:t> </a:t>
            </a:r>
            <a:r>
              <a:rPr lang="en-US"/>
              <a:t>2025-09-26更新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数据权益管理</a:t>
            </a:r>
            <a:endParaRPr/>
          </a:p>
        </p:txBody>
      </p:sp>
      <p:sp>
        <p:nvSpPr>
          <p:cNvPr id="287" name="Google Shape;287;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114300" rtl="0" algn="l">
              <a:lnSpc>
                <a:spcPct val="100000"/>
              </a:lnSpc>
              <a:spcBef>
                <a:spcPts val="1000"/>
              </a:spcBef>
              <a:spcAft>
                <a:spcPts val="0"/>
              </a:spcAft>
              <a:buSzPct val="108108"/>
              <a:buNone/>
            </a:pPr>
            <a:r>
              <a:rPr lang="en-US" sz="1800"/>
              <a:t>根据目前的讨论，数据权益管理分为分子级别和原子级别两种，原子级别与软件实现密切联系，并组合构成分子级别。</a:t>
            </a:r>
            <a:r>
              <a:rPr lang="en-US" sz="1800"/>
              <a:t>原子级别权益实现杨博伦有一个方案，请和他直接上套，</a:t>
            </a:r>
            <a:r>
              <a:rPr lang="en-US" sz="1800"/>
              <a:t>这里聚焦分子级别管理。 </a:t>
            </a:r>
            <a:endParaRPr/>
          </a:p>
          <a:p>
            <a:pPr indent="0" lvl="0" marL="114300" rtl="0" algn="l">
              <a:lnSpc>
                <a:spcPct val="100000"/>
              </a:lnSpc>
              <a:spcBef>
                <a:spcPts val="1000"/>
              </a:spcBef>
              <a:spcAft>
                <a:spcPts val="0"/>
              </a:spcAft>
              <a:buSzPct val="108108"/>
              <a:buNone/>
            </a:pPr>
            <a:r>
              <a:rPr lang="en-US" sz="1800"/>
              <a:t>数据权益管理采用权益向量表示，含8个标量：</a:t>
            </a:r>
            <a:endParaRPr sz="1800"/>
          </a:p>
          <a:p>
            <a:pPr indent="0" lvl="1" marL="571500" rtl="0" algn="l">
              <a:lnSpc>
                <a:spcPct val="120000"/>
              </a:lnSpc>
              <a:spcBef>
                <a:spcPts val="500"/>
              </a:spcBef>
              <a:spcAft>
                <a:spcPts val="0"/>
              </a:spcAft>
              <a:buSzPct val="138996"/>
              <a:buNone/>
            </a:pPr>
            <a:r>
              <a:rPr lang="en-US" sz="1400"/>
              <a:t>1. 修改权 - 只有数据采集者才有这个权限，使用数字水印来保证真实性，所有者也不能随便改数据，但允许加注释；</a:t>
            </a:r>
            <a:endParaRPr/>
          </a:p>
          <a:p>
            <a:pPr indent="0" lvl="1" marL="571500" rtl="0" algn="l">
              <a:lnSpc>
                <a:spcPct val="120000"/>
              </a:lnSpc>
              <a:spcBef>
                <a:spcPts val="500"/>
              </a:spcBef>
              <a:spcAft>
                <a:spcPts val="0"/>
              </a:spcAft>
              <a:buSzPct val="138996"/>
              <a:buNone/>
            </a:pPr>
            <a:r>
              <a:rPr lang="en-US" sz="1400"/>
              <a:t>2. 解释权 - </a:t>
            </a:r>
            <a:r>
              <a:rPr lang="en-US" sz="1400"/>
              <a:t>医学数据解释需要</a:t>
            </a:r>
            <a:r>
              <a:rPr lang="en-US" sz="1400"/>
              <a:t>医疗资质</a:t>
            </a:r>
            <a:r>
              <a:rPr lang="en-US" sz="1400"/>
              <a:t>的生成者负责</a:t>
            </a:r>
            <a:r>
              <a:rPr lang="en-US" sz="1400"/>
              <a:t>，</a:t>
            </a:r>
            <a:r>
              <a:rPr lang="en-US" sz="1400"/>
              <a:t>派生数据解释由生成者负责</a:t>
            </a:r>
            <a:r>
              <a:rPr lang="en-US" sz="1400"/>
              <a:t>；</a:t>
            </a:r>
            <a:endParaRPr/>
          </a:p>
          <a:p>
            <a:pPr indent="0" lvl="1" marL="571500" rtl="0" algn="l">
              <a:lnSpc>
                <a:spcPct val="120000"/>
              </a:lnSpc>
              <a:spcBef>
                <a:spcPts val="500"/>
              </a:spcBef>
              <a:spcAft>
                <a:spcPts val="0"/>
              </a:spcAft>
              <a:buSzPct val="138996"/>
              <a:buNone/>
            </a:pPr>
            <a:r>
              <a:rPr lang="en-US" sz="1400"/>
              <a:t>3. 所有权 – 具备这个权益除了上面以外的权限，以下都行；</a:t>
            </a:r>
            <a:endParaRPr/>
          </a:p>
          <a:p>
            <a:pPr indent="0" lvl="1" marL="571500" rtl="0" algn="l">
              <a:lnSpc>
                <a:spcPct val="120000"/>
              </a:lnSpc>
              <a:spcBef>
                <a:spcPts val="500"/>
              </a:spcBef>
              <a:spcAft>
                <a:spcPts val="0"/>
              </a:spcAft>
              <a:buSzPct val="138996"/>
              <a:buNone/>
            </a:pPr>
            <a:r>
              <a:rPr lang="en-US" sz="1400"/>
              <a:t>4. 使用权 - 可以分成几个限制级别，比如3个级别（无限制、不可多条统计、可用不可看），现在缺省的是无限制；</a:t>
            </a:r>
            <a:endParaRPr/>
          </a:p>
          <a:p>
            <a:pPr indent="0" lvl="1" marL="571500" rtl="0" algn="l">
              <a:lnSpc>
                <a:spcPct val="120000"/>
              </a:lnSpc>
              <a:spcBef>
                <a:spcPts val="500"/>
              </a:spcBef>
              <a:spcAft>
                <a:spcPts val="0"/>
              </a:spcAft>
              <a:buSzPct val="138996"/>
              <a:buNone/>
            </a:pPr>
            <a:r>
              <a:rPr lang="en-US" sz="1400"/>
              <a:t>5. 转让权 - 限定一次，让所有者授予（暂时）；</a:t>
            </a:r>
            <a:endParaRPr/>
          </a:p>
          <a:p>
            <a:pPr indent="0" lvl="1" marL="571500" rtl="0" algn="l">
              <a:lnSpc>
                <a:spcPct val="120000"/>
              </a:lnSpc>
              <a:spcBef>
                <a:spcPts val="500"/>
              </a:spcBef>
              <a:spcAft>
                <a:spcPts val="0"/>
              </a:spcAft>
              <a:buSzPct val="138996"/>
              <a:buNone/>
            </a:pPr>
            <a:r>
              <a:rPr lang="en-US" sz="1400"/>
              <a:t>6. 阅读权 - 不可综合汇总；</a:t>
            </a:r>
            <a:endParaRPr/>
          </a:p>
          <a:p>
            <a:pPr indent="0" lvl="1" marL="571500" rtl="0" algn="l">
              <a:lnSpc>
                <a:spcPct val="120000"/>
              </a:lnSpc>
              <a:spcBef>
                <a:spcPts val="500"/>
              </a:spcBef>
              <a:spcAft>
                <a:spcPts val="0"/>
              </a:spcAft>
              <a:buSzPct val="138996"/>
              <a:buNone/>
            </a:pPr>
            <a:r>
              <a:rPr lang="en-US" sz="1400"/>
              <a:t>7. 是否可追溯 - 暂定0、1即可；</a:t>
            </a:r>
            <a:endParaRPr sz="1400"/>
          </a:p>
          <a:p>
            <a:pPr indent="0" lvl="1" marL="571500" rtl="0" algn="l">
              <a:lnSpc>
                <a:spcPct val="120000"/>
              </a:lnSpc>
              <a:spcBef>
                <a:spcPts val="500"/>
              </a:spcBef>
              <a:spcAft>
                <a:spcPts val="0"/>
              </a:spcAft>
              <a:buSzPct val="138996"/>
              <a:buNone/>
            </a:pPr>
            <a:r>
              <a:rPr lang="en-US" sz="1400"/>
              <a:t>8. 备用。</a:t>
            </a:r>
            <a:endParaRPr/>
          </a:p>
          <a:p>
            <a:pPr indent="-228600" lvl="0" marL="457200" rtl="0" algn="l">
              <a:lnSpc>
                <a:spcPct val="100000"/>
              </a:lnSpc>
              <a:spcBef>
                <a:spcPts val="1000"/>
              </a:spcBef>
              <a:spcAft>
                <a:spcPts val="0"/>
              </a:spcAft>
              <a:buSzPct val="108108"/>
              <a:buNone/>
            </a:pPr>
            <a:r>
              <a:t/>
            </a:r>
            <a:endParaRPr sz="1800"/>
          </a:p>
        </p:txBody>
      </p:sp>
      <p:sp>
        <p:nvSpPr>
          <p:cNvPr id="288" name="Google Shape;288;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120000"/>
              </a:lnSpc>
              <a:spcBef>
                <a:spcPts val="1000"/>
              </a:spcBef>
              <a:spcAft>
                <a:spcPts val="0"/>
              </a:spcAft>
              <a:buSzPts val="1800"/>
              <a:buNone/>
            </a:pPr>
            <a:r>
              <a:rPr lang="en-US" sz="1800"/>
              <a:t>可看和可用综合起来有四种组合</a:t>
            </a:r>
            <a:endParaRPr sz="1800"/>
          </a:p>
          <a:p>
            <a:pPr indent="-342900" lvl="1" marL="914400" rtl="0" algn="l">
              <a:lnSpc>
                <a:spcPct val="120000"/>
              </a:lnSpc>
              <a:spcBef>
                <a:spcPts val="500"/>
              </a:spcBef>
              <a:spcAft>
                <a:spcPts val="0"/>
              </a:spcAft>
              <a:buSzPts val="1800"/>
              <a:buChar char="•"/>
            </a:pPr>
            <a:r>
              <a:rPr lang="en-US" sz="1400"/>
              <a:t>可看且可用 – 这实现起来很容易；</a:t>
            </a:r>
            <a:endParaRPr sz="1400"/>
          </a:p>
          <a:p>
            <a:pPr indent="-342900" lvl="1" marL="914400" rtl="0" algn="l">
              <a:lnSpc>
                <a:spcPct val="120000"/>
              </a:lnSpc>
              <a:spcBef>
                <a:spcPts val="500"/>
              </a:spcBef>
              <a:spcAft>
                <a:spcPts val="0"/>
              </a:spcAft>
              <a:buSzPts val="1800"/>
              <a:buChar char="•"/>
            </a:pPr>
            <a:r>
              <a:rPr lang="en-US" sz="1400"/>
              <a:t>可看不可用 – 一般来说无法防范拍照和截屏；</a:t>
            </a:r>
            <a:endParaRPr sz="1400"/>
          </a:p>
          <a:p>
            <a:pPr indent="-342900" lvl="1" marL="914400" rtl="0" algn="l">
              <a:lnSpc>
                <a:spcPct val="120000"/>
              </a:lnSpc>
              <a:spcBef>
                <a:spcPts val="500"/>
              </a:spcBef>
              <a:spcAft>
                <a:spcPts val="0"/>
              </a:spcAft>
              <a:buSzPts val="1800"/>
              <a:buChar char="•"/>
            </a:pPr>
            <a:r>
              <a:rPr lang="en-US" sz="1400"/>
              <a:t>不可看可用 – 通过前面提供的令牌方法，由数据银行代为处理数据，即可实现；</a:t>
            </a:r>
            <a:endParaRPr sz="1400"/>
          </a:p>
          <a:p>
            <a:pPr indent="-342900" lvl="1" marL="914400" rtl="0" algn="l">
              <a:lnSpc>
                <a:spcPct val="120000"/>
              </a:lnSpc>
              <a:spcBef>
                <a:spcPts val="500"/>
              </a:spcBef>
              <a:spcAft>
                <a:spcPts val="0"/>
              </a:spcAft>
              <a:buSzPts val="1800"/>
              <a:buChar char="•"/>
            </a:pPr>
            <a:r>
              <a:rPr lang="en-US" sz="1400"/>
              <a:t>不可看也不可用 – 就是不授权。</a:t>
            </a:r>
            <a:endParaRPr sz="1400"/>
          </a:p>
          <a:p>
            <a:pPr indent="0" lvl="0" marL="114300" rtl="0" algn="l">
              <a:lnSpc>
                <a:spcPct val="120000"/>
              </a:lnSpc>
              <a:spcBef>
                <a:spcPts val="1000"/>
              </a:spcBef>
              <a:spcAft>
                <a:spcPts val="0"/>
              </a:spcAft>
              <a:buSzPts val="1800"/>
              <a:buNone/>
            </a:pPr>
            <a:r>
              <a:rPr lang="en-US" sz="1800"/>
              <a:t>可追溯的实现可以在每次转发时，自动在元数据中加入一个不可删除的转发者标识，并在数据银行日志中记录这一事件。元数据必须包括这个字段。</a:t>
            </a:r>
            <a:endParaRPr sz="1800"/>
          </a:p>
        </p:txBody>
      </p:sp>
      <p:sp>
        <p:nvSpPr>
          <p:cNvPr id="289" name="Google Shape;28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381881b5bb1_0_0"/>
          <p:cNvSpPr txBox="1"/>
          <p:nvPr>
            <p:ph type="title"/>
          </p:nvPr>
        </p:nvSpPr>
        <p:spPr>
          <a:xfrm>
            <a:off x="831850" y="1709747"/>
            <a:ext cx="10515600" cy="2155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800"/>
              <a:t>权益管理系统实现的细节考虑</a:t>
            </a:r>
            <a:endParaRPr sz="5800"/>
          </a:p>
        </p:txBody>
      </p:sp>
      <p:sp>
        <p:nvSpPr>
          <p:cNvPr id="295" name="Google Shape;295;g381881b5bb1_0_0"/>
          <p:cNvSpPr txBox="1"/>
          <p:nvPr>
            <p:ph idx="1" type="body"/>
          </p:nvPr>
        </p:nvSpPr>
        <p:spPr>
          <a:xfrm>
            <a:off x="831850" y="4291577"/>
            <a:ext cx="10515600" cy="1798200"/>
          </a:xfrm>
          <a:prstGeom prst="rect">
            <a:avLst/>
          </a:prstGeom>
        </p:spPr>
        <p:txBody>
          <a:bodyPr anchorCtr="0" anchor="t" bIns="45700" lIns="91425" spcFirstLastPara="1" rIns="91425" wrap="square" tIns="45700">
            <a:normAutofit/>
          </a:bodyPr>
          <a:lstStyle/>
          <a:p>
            <a:pPr indent="-381000" lvl="0" marL="457200" rtl="0" algn="l">
              <a:lnSpc>
                <a:spcPct val="115000"/>
              </a:lnSpc>
              <a:spcBef>
                <a:spcPts val="1000"/>
              </a:spcBef>
              <a:spcAft>
                <a:spcPts val="0"/>
              </a:spcAft>
              <a:buClr>
                <a:srgbClr val="000000"/>
              </a:buClr>
              <a:buSzPts val="2400"/>
              <a:buChar char="●"/>
            </a:pPr>
            <a:r>
              <a:rPr lang="en-US">
                <a:solidFill>
                  <a:srgbClr val="000000"/>
                </a:solidFill>
              </a:rPr>
              <a:t>实现方案重点考虑：外部安全机制、输入、输出、内部处理功能四个部分</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a:solidFill>
                  <a:srgbClr val="000000"/>
                </a:solidFill>
              </a:rPr>
              <a:t>外部安全机制已经有设计方案，现在需要协调和权益管理系统之间的</a:t>
            </a:r>
            <a:r>
              <a:rPr lang="en-US">
                <a:solidFill>
                  <a:srgbClr val="000000"/>
                </a:solidFill>
              </a:rPr>
              <a:t>输入、输出格式。</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a:solidFill>
                  <a:srgbClr val="000000"/>
                </a:solidFill>
              </a:rPr>
              <a:t>实现的细节请继续补充，有新的问题可以讨论细化。</a:t>
            </a:r>
            <a:endParaRPr>
              <a:solidFill>
                <a:srgbClr val="000000"/>
              </a:solidFill>
            </a:endParaRPr>
          </a:p>
        </p:txBody>
      </p:sp>
      <p:sp>
        <p:nvSpPr>
          <p:cNvPr id="296" name="Google Shape;296;g381881b5bb1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381881b5bb1_0_13"/>
          <p:cNvSpPr txBox="1"/>
          <p:nvPr>
            <p:ph type="title"/>
          </p:nvPr>
        </p:nvSpPr>
        <p:spPr>
          <a:xfrm>
            <a:off x="736325" y="447250"/>
            <a:ext cx="2799300" cy="2309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0"/>
              </a:spcBef>
              <a:spcAft>
                <a:spcPts val="0"/>
              </a:spcAft>
              <a:buClr>
                <a:schemeClr val="dk1"/>
              </a:buClr>
              <a:buSzPct val="160975"/>
              <a:buFont typeface="Play"/>
              <a:buNone/>
            </a:pPr>
            <a:r>
              <a:rPr lang="en-US"/>
              <a:t>数据</a:t>
            </a:r>
            <a:r>
              <a:rPr lang="en-US"/>
              <a:t>胶囊的</a:t>
            </a:r>
            <a:r>
              <a:rPr lang="en-US"/>
              <a:t>发送流程 - </a:t>
            </a:r>
            <a:r>
              <a:rPr lang="en-US" sz="2733"/>
              <a:t>请参照场景2的安全机制流程</a:t>
            </a:r>
            <a:endParaRPr sz="2733"/>
          </a:p>
        </p:txBody>
      </p:sp>
      <p:sp>
        <p:nvSpPr>
          <p:cNvPr id="302" name="Google Shape;302;g381881b5bb1_0_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grpSp>
        <p:nvGrpSpPr>
          <p:cNvPr id="303" name="Google Shape;303;g381881b5bb1_0_13"/>
          <p:cNvGrpSpPr/>
          <p:nvPr/>
        </p:nvGrpSpPr>
        <p:grpSpPr>
          <a:xfrm>
            <a:off x="1437005" y="2401941"/>
            <a:ext cx="9281786" cy="3429978"/>
            <a:chOff x="1307869" y="2267502"/>
            <a:chExt cx="9281786" cy="3429978"/>
          </a:xfrm>
        </p:grpSpPr>
        <p:pic>
          <p:nvPicPr>
            <p:cNvPr descr="A person in a suit and tie&#10;&#10;AI-generated content may be incorrect." id="304" name="Google Shape;304;g381881b5bb1_0_13"/>
            <p:cNvPicPr preferRelativeResize="0"/>
            <p:nvPr/>
          </p:nvPicPr>
          <p:blipFill rotWithShape="1">
            <a:blip r:embed="rId3">
              <a:alphaModFix/>
            </a:blip>
            <a:srcRect b="0" l="0" r="0" t="0"/>
            <a:stretch/>
          </p:blipFill>
          <p:spPr>
            <a:xfrm>
              <a:off x="9717336" y="3447997"/>
              <a:ext cx="867450" cy="761361"/>
            </a:xfrm>
            <a:prstGeom prst="rect">
              <a:avLst/>
            </a:prstGeom>
            <a:noFill/>
            <a:ln>
              <a:noFill/>
            </a:ln>
          </p:spPr>
        </p:pic>
        <p:sp>
          <p:nvSpPr>
            <p:cNvPr id="305" name="Google Shape;305;g381881b5bb1_0_13"/>
            <p:cNvSpPr txBox="1"/>
            <p:nvPr/>
          </p:nvSpPr>
          <p:spPr>
            <a:xfrm>
              <a:off x="8437990" y="4367574"/>
              <a:ext cx="877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状态</a:t>
              </a:r>
              <a:r>
                <a:rPr lang="en-US" sz="1600">
                  <a:solidFill>
                    <a:schemeClr val="dk1"/>
                  </a:solidFill>
                </a:rPr>
                <a:t>B2</a:t>
              </a:r>
              <a:endParaRPr b="0" i="0" sz="1600" u="none" cap="none" strike="noStrike">
                <a:solidFill>
                  <a:schemeClr val="dk1"/>
                </a:solidFill>
                <a:latin typeface="Arial"/>
                <a:ea typeface="Arial"/>
                <a:cs typeface="Arial"/>
                <a:sym typeface="Arial"/>
              </a:endParaRPr>
            </a:p>
          </p:txBody>
        </p:sp>
        <p:grpSp>
          <p:nvGrpSpPr>
            <p:cNvPr id="306" name="Google Shape;306;g381881b5bb1_0_13"/>
            <p:cNvGrpSpPr/>
            <p:nvPr/>
          </p:nvGrpSpPr>
          <p:grpSpPr>
            <a:xfrm>
              <a:off x="3457903" y="2267502"/>
              <a:ext cx="4582800" cy="3429978"/>
              <a:chOff x="3457903" y="1675826"/>
              <a:chExt cx="4582800" cy="3865200"/>
            </a:xfrm>
          </p:grpSpPr>
          <p:sp>
            <p:nvSpPr>
              <p:cNvPr id="307" name="Google Shape;307;g381881b5bb1_0_13"/>
              <p:cNvSpPr/>
              <p:nvPr/>
            </p:nvSpPr>
            <p:spPr>
              <a:xfrm>
                <a:off x="3457903" y="1675826"/>
                <a:ext cx="4582800" cy="3865200"/>
              </a:xfrm>
              <a:prstGeom prst="roundRect">
                <a:avLst>
                  <a:gd fmla="val 16667" name="adj"/>
                </a:avLst>
              </a:prstGeom>
              <a:solidFill>
                <a:srgbClr val="93DCF8"/>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g381881b5bb1_0_13"/>
              <p:cNvSpPr/>
              <p:nvPr/>
            </p:nvSpPr>
            <p:spPr>
              <a:xfrm>
                <a:off x="4130565" y="2648607"/>
                <a:ext cx="1713900" cy="2553900"/>
              </a:xfrm>
              <a:prstGeom prst="roundRect">
                <a:avLst>
                  <a:gd fmla="val 16667" name="adj"/>
                </a:avLst>
              </a:prstGeom>
              <a:solidFill>
                <a:srgbClr val="D8F2CF"/>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9" name="Google Shape;309;g381881b5bb1_0_13"/>
              <p:cNvSpPr/>
              <p:nvPr/>
            </p:nvSpPr>
            <p:spPr>
              <a:xfrm>
                <a:off x="3978165" y="2496207"/>
                <a:ext cx="1713900" cy="2553900"/>
              </a:xfrm>
              <a:prstGeom prst="roundRect">
                <a:avLst>
                  <a:gd fmla="val 16667" name="adj"/>
                </a:avLst>
              </a:prstGeom>
              <a:solidFill>
                <a:srgbClr val="D8F2CF"/>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10" name="Google Shape;310;g381881b5bb1_0_13"/>
              <p:cNvGrpSpPr/>
              <p:nvPr/>
            </p:nvGrpSpPr>
            <p:grpSpPr>
              <a:xfrm>
                <a:off x="3825765" y="2343807"/>
                <a:ext cx="1713900" cy="2553900"/>
                <a:chOff x="3825765" y="2343807"/>
                <a:chExt cx="1713900" cy="2553900"/>
              </a:xfrm>
            </p:grpSpPr>
            <p:sp>
              <p:nvSpPr>
                <p:cNvPr id="311" name="Google Shape;311;g381881b5bb1_0_13"/>
                <p:cNvSpPr/>
                <p:nvPr/>
              </p:nvSpPr>
              <p:spPr>
                <a:xfrm>
                  <a:off x="3825765" y="2343807"/>
                  <a:ext cx="1713900" cy="2553900"/>
                </a:xfrm>
                <a:prstGeom prst="roundRect">
                  <a:avLst>
                    <a:gd fmla="val 16667" name="adj"/>
                  </a:avLst>
                </a:prstGeom>
                <a:solidFill>
                  <a:srgbClr val="D8F2CF"/>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2" name="Google Shape;312;g381881b5bb1_0_13"/>
                <p:cNvSpPr/>
                <p:nvPr/>
              </p:nvSpPr>
              <p:spPr>
                <a:xfrm>
                  <a:off x="4891104" y="4027073"/>
                  <a:ext cx="454800" cy="391200"/>
                </a:xfrm>
                <a:prstGeom prst="can">
                  <a:avLst>
                    <a:gd fmla="val 25000" name="adj"/>
                  </a:avLst>
                </a:prstGeom>
                <a:solidFill>
                  <a:srgbClr val="5ECBF4"/>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3" name="Google Shape;313;g381881b5bb1_0_13"/>
                <p:cNvSpPr/>
                <p:nvPr/>
              </p:nvSpPr>
              <p:spPr>
                <a:xfrm>
                  <a:off x="4133834" y="4050804"/>
                  <a:ext cx="483600" cy="364800"/>
                </a:xfrm>
                <a:prstGeom prst="cube">
                  <a:avLst>
                    <a:gd fmla="val 25000" name="adj"/>
                  </a:avLst>
                </a:prstGeom>
                <a:solidFill>
                  <a:srgbClr val="5ECBF4"/>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4" name="Google Shape;314;g381881b5bb1_0_13"/>
                <p:cNvSpPr txBox="1"/>
                <p:nvPr/>
              </p:nvSpPr>
              <p:spPr>
                <a:xfrm>
                  <a:off x="4030242" y="2475944"/>
                  <a:ext cx="1319700" cy="38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2阶数据胶囊</a:t>
                  </a:r>
                  <a:endParaRPr b="0" i="0" sz="1400" u="none" cap="none" strike="noStrike">
                    <a:solidFill>
                      <a:srgbClr val="000000"/>
                    </a:solidFill>
                    <a:latin typeface="Arial"/>
                    <a:ea typeface="Arial"/>
                    <a:cs typeface="Arial"/>
                    <a:sym typeface="Arial"/>
                  </a:endParaRPr>
                </a:p>
              </p:txBody>
            </p:sp>
            <p:grpSp>
              <p:nvGrpSpPr>
                <p:cNvPr id="315" name="Google Shape;315;g381881b5bb1_0_13"/>
                <p:cNvGrpSpPr/>
                <p:nvPr/>
              </p:nvGrpSpPr>
              <p:grpSpPr>
                <a:xfrm>
                  <a:off x="3992090" y="3105072"/>
                  <a:ext cx="1339787" cy="847400"/>
                  <a:chOff x="3981434" y="2992309"/>
                  <a:chExt cx="1339787" cy="847400"/>
                </a:xfrm>
              </p:grpSpPr>
              <p:pic>
                <p:nvPicPr>
                  <p:cNvPr id="316" name="Google Shape;316;g381881b5bb1_0_13"/>
                  <p:cNvPicPr preferRelativeResize="0"/>
                  <p:nvPr/>
                </p:nvPicPr>
                <p:blipFill rotWithShape="1">
                  <a:blip r:embed="rId4">
                    <a:alphaModFix/>
                  </a:blip>
                  <a:srcRect b="0" l="0" r="0" t="0"/>
                  <a:stretch/>
                </p:blipFill>
                <p:spPr>
                  <a:xfrm>
                    <a:off x="3981434" y="3179673"/>
                    <a:ext cx="867437" cy="355236"/>
                  </a:xfrm>
                  <a:prstGeom prst="rect">
                    <a:avLst/>
                  </a:prstGeom>
                  <a:noFill/>
                  <a:ln>
                    <a:noFill/>
                  </a:ln>
                </p:spPr>
              </p:pic>
              <p:pic>
                <p:nvPicPr>
                  <p:cNvPr id="317" name="Google Shape;317;g381881b5bb1_0_13"/>
                  <p:cNvPicPr preferRelativeResize="0"/>
                  <p:nvPr/>
                </p:nvPicPr>
                <p:blipFill rotWithShape="1">
                  <a:blip r:embed="rId4">
                    <a:alphaModFix/>
                  </a:blip>
                  <a:srcRect b="0" l="0" r="0" t="0"/>
                  <a:stretch/>
                </p:blipFill>
                <p:spPr>
                  <a:xfrm>
                    <a:off x="4133834" y="3332073"/>
                    <a:ext cx="867437" cy="355236"/>
                  </a:xfrm>
                  <a:prstGeom prst="rect">
                    <a:avLst/>
                  </a:prstGeom>
                  <a:noFill/>
                  <a:ln>
                    <a:noFill/>
                  </a:ln>
                </p:spPr>
              </p:pic>
              <p:grpSp>
                <p:nvGrpSpPr>
                  <p:cNvPr id="318" name="Google Shape;318;g381881b5bb1_0_13"/>
                  <p:cNvGrpSpPr/>
                  <p:nvPr/>
                </p:nvGrpSpPr>
                <p:grpSpPr>
                  <a:xfrm>
                    <a:off x="4148984" y="2992309"/>
                    <a:ext cx="1172237" cy="660036"/>
                    <a:chOff x="3967124" y="3201746"/>
                    <a:chExt cx="1172237" cy="660036"/>
                  </a:xfrm>
                </p:grpSpPr>
                <p:pic>
                  <p:nvPicPr>
                    <p:cNvPr id="319" name="Google Shape;319;g381881b5bb1_0_13"/>
                    <p:cNvPicPr preferRelativeResize="0"/>
                    <p:nvPr/>
                  </p:nvPicPr>
                  <p:blipFill rotWithShape="1">
                    <a:blip r:embed="rId4">
                      <a:alphaModFix/>
                    </a:blip>
                    <a:srcRect b="0" l="0" r="0" t="0"/>
                    <a:stretch/>
                  </p:blipFill>
                  <p:spPr>
                    <a:xfrm>
                      <a:off x="3967124" y="3201746"/>
                      <a:ext cx="867437" cy="355236"/>
                    </a:xfrm>
                    <a:prstGeom prst="rect">
                      <a:avLst/>
                    </a:prstGeom>
                    <a:noFill/>
                    <a:ln>
                      <a:noFill/>
                    </a:ln>
                  </p:spPr>
                </p:pic>
                <p:pic>
                  <p:nvPicPr>
                    <p:cNvPr id="320" name="Google Shape;320;g381881b5bb1_0_13"/>
                    <p:cNvPicPr preferRelativeResize="0"/>
                    <p:nvPr/>
                  </p:nvPicPr>
                  <p:blipFill rotWithShape="1">
                    <a:blip r:embed="rId4">
                      <a:alphaModFix/>
                    </a:blip>
                    <a:srcRect b="0" l="0" r="0" t="0"/>
                    <a:stretch/>
                  </p:blipFill>
                  <p:spPr>
                    <a:xfrm>
                      <a:off x="4119524" y="3354146"/>
                      <a:ext cx="867437" cy="355236"/>
                    </a:xfrm>
                    <a:prstGeom prst="rect">
                      <a:avLst/>
                    </a:prstGeom>
                    <a:noFill/>
                    <a:ln>
                      <a:noFill/>
                    </a:ln>
                  </p:spPr>
                </p:pic>
                <p:pic>
                  <p:nvPicPr>
                    <p:cNvPr id="321" name="Google Shape;321;g381881b5bb1_0_13"/>
                    <p:cNvPicPr preferRelativeResize="0"/>
                    <p:nvPr/>
                  </p:nvPicPr>
                  <p:blipFill rotWithShape="1">
                    <a:blip r:embed="rId4">
                      <a:alphaModFix/>
                    </a:blip>
                    <a:srcRect b="0" l="0" r="0" t="0"/>
                    <a:stretch/>
                  </p:blipFill>
                  <p:spPr>
                    <a:xfrm>
                      <a:off x="4271924" y="3506546"/>
                      <a:ext cx="867437" cy="355236"/>
                    </a:xfrm>
                    <a:prstGeom prst="rect">
                      <a:avLst/>
                    </a:prstGeom>
                    <a:noFill/>
                    <a:ln>
                      <a:noFill/>
                    </a:ln>
                  </p:spPr>
                </p:pic>
              </p:grpSp>
              <p:pic>
                <p:nvPicPr>
                  <p:cNvPr id="322" name="Google Shape;322;g381881b5bb1_0_13"/>
                  <p:cNvPicPr preferRelativeResize="0"/>
                  <p:nvPr/>
                </p:nvPicPr>
                <p:blipFill rotWithShape="1">
                  <a:blip r:embed="rId4">
                    <a:alphaModFix/>
                  </a:blip>
                  <a:srcRect b="0" l="0" r="0" t="0"/>
                  <a:stretch/>
                </p:blipFill>
                <p:spPr>
                  <a:xfrm>
                    <a:off x="4286234" y="3484473"/>
                    <a:ext cx="867437" cy="355236"/>
                  </a:xfrm>
                  <a:prstGeom prst="rect">
                    <a:avLst/>
                  </a:prstGeom>
                  <a:noFill/>
                  <a:ln>
                    <a:noFill/>
                  </a:ln>
                </p:spPr>
              </p:pic>
            </p:grpSp>
            <p:sp>
              <p:nvSpPr>
                <p:cNvPr id="323" name="Google Shape;323;g381881b5bb1_0_13"/>
                <p:cNvSpPr txBox="1"/>
                <p:nvPr/>
              </p:nvSpPr>
              <p:spPr>
                <a:xfrm>
                  <a:off x="4143616" y="2879076"/>
                  <a:ext cx="1189800" cy="31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B769F"/>
                      </a:solidFill>
                      <a:latin typeface="Arial"/>
                      <a:ea typeface="Arial"/>
                      <a:cs typeface="Arial"/>
                      <a:sym typeface="Arial"/>
                    </a:rPr>
                    <a:t>1阶数据胶囊群</a:t>
                  </a:r>
                  <a:endParaRPr b="0" i="0" sz="1400" u="none" cap="none" strike="noStrike">
                    <a:solidFill>
                      <a:srgbClr val="000000"/>
                    </a:solidFill>
                    <a:latin typeface="Arial"/>
                    <a:ea typeface="Arial"/>
                    <a:cs typeface="Arial"/>
                    <a:sym typeface="Arial"/>
                  </a:endParaRPr>
                </a:p>
              </p:txBody>
            </p:sp>
            <p:cxnSp>
              <p:nvCxnSpPr>
                <p:cNvPr id="324" name="Google Shape;324;g381881b5bb1_0_13"/>
                <p:cNvCxnSpPr>
                  <a:endCxn id="313" idx="0"/>
                </p:cNvCxnSpPr>
                <p:nvPr/>
              </p:nvCxnSpPr>
              <p:spPr>
                <a:xfrm flipH="1">
                  <a:off x="4416099" y="3945204"/>
                  <a:ext cx="94800" cy="105600"/>
                </a:xfrm>
                <a:prstGeom prst="straightConnector1">
                  <a:avLst/>
                </a:prstGeom>
                <a:noFill/>
                <a:ln cap="flat" cmpd="sng" w="19050">
                  <a:solidFill>
                    <a:schemeClr val="accent1"/>
                  </a:solidFill>
                  <a:prstDash val="solid"/>
                  <a:miter lim="800000"/>
                  <a:headEnd len="sm" w="sm" type="none"/>
                  <a:tailEnd len="med" w="med" type="triangle"/>
                </a:ln>
              </p:spPr>
            </p:cxnSp>
            <p:cxnSp>
              <p:nvCxnSpPr>
                <p:cNvPr id="325" name="Google Shape;325;g381881b5bb1_0_13"/>
                <p:cNvCxnSpPr>
                  <a:endCxn id="312" idx="1"/>
                </p:cNvCxnSpPr>
                <p:nvPr/>
              </p:nvCxnSpPr>
              <p:spPr>
                <a:xfrm>
                  <a:off x="5012004" y="3863573"/>
                  <a:ext cx="106500" cy="163500"/>
                </a:xfrm>
                <a:prstGeom prst="straightConnector1">
                  <a:avLst/>
                </a:prstGeom>
                <a:noFill/>
                <a:ln cap="flat" cmpd="sng" w="19050">
                  <a:solidFill>
                    <a:schemeClr val="accent1"/>
                  </a:solidFill>
                  <a:prstDash val="solid"/>
                  <a:miter lim="800000"/>
                  <a:headEnd len="sm" w="sm" type="none"/>
                  <a:tailEnd len="med" w="med" type="triangle"/>
                </a:ln>
              </p:spPr>
            </p:cxnSp>
            <p:sp>
              <p:nvSpPr>
                <p:cNvPr id="326" name="Google Shape;326;g381881b5bb1_0_13"/>
                <p:cNvSpPr txBox="1"/>
                <p:nvPr/>
              </p:nvSpPr>
              <p:spPr>
                <a:xfrm>
                  <a:off x="4087765" y="4453936"/>
                  <a:ext cx="1274700" cy="29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B769F"/>
                      </a:solidFill>
                      <a:latin typeface="Arial"/>
                      <a:ea typeface="Arial"/>
                      <a:cs typeface="Arial"/>
                      <a:sym typeface="Arial"/>
                    </a:rPr>
                    <a:t>图片          元数据</a:t>
                  </a:r>
                  <a:endParaRPr b="0" i="0" sz="1100" u="none" cap="none" strike="noStrike">
                    <a:solidFill>
                      <a:srgbClr val="0B769F"/>
                    </a:solidFill>
                    <a:latin typeface="Arial"/>
                    <a:ea typeface="Arial"/>
                    <a:cs typeface="Arial"/>
                    <a:sym typeface="Arial"/>
                  </a:endParaRPr>
                </a:p>
              </p:txBody>
            </p:sp>
          </p:grpSp>
          <p:sp>
            <p:nvSpPr>
              <p:cNvPr id="327" name="Google Shape;327;g381881b5bb1_0_13"/>
              <p:cNvSpPr/>
              <p:nvPr/>
            </p:nvSpPr>
            <p:spPr>
              <a:xfrm>
                <a:off x="6152299" y="2475945"/>
                <a:ext cx="1376400" cy="2553900"/>
              </a:xfrm>
              <a:prstGeom prst="rect">
                <a:avLst/>
              </a:prstGeom>
              <a:solidFill>
                <a:srgbClr val="FAE2D5"/>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C3512"/>
                    </a:solidFill>
                    <a:latin typeface="Arial"/>
                    <a:ea typeface="Arial"/>
                    <a:cs typeface="Arial"/>
                    <a:sym typeface="Arial"/>
                  </a:rPr>
                  <a:t>权益管理与定制处理</a:t>
                </a:r>
                <a:endParaRPr b="0" i="0" sz="16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概要可用</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脱敏可用</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标识可用</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图片可用</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可见不可用</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可用不可见</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可追溯</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不可复制</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不可修改</a:t>
                </a:r>
                <a:endParaRPr b="0" i="0" sz="1200" u="none" cap="none" strike="noStrike">
                  <a:solidFill>
                    <a:srgbClr val="0C3512"/>
                  </a:solidFill>
                  <a:latin typeface="Arial"/>
                  <a:ea typeface="Arial"/>
                  <a:cs typeface="Arial"/>
                  <a:sym typeface="Arial"/>
                </a:endParaRPr>
              </a:p>
            </p:txBody>
          </p:sp>
          <p:sp>
            <p:nvSpPr>
              <p:cNvPr id="328" name="Google Shape;328;g381881b5bb1_0_13"/>
              <p:cNvSpPr/>
              <p:nvPr/>
            </p:nvSpPr>
            <p:spPr>
              <a:xfrm>
                <a:off x="5844315" y="3409872"/>
                <a:ext cx="308100" cy="453600"/>
              </a:xfrm>
              <a:prstGeom prst="notched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9" name="Google Shape;329;g381881b5bb1_0_13"/>
              <p:cNvSpPr txBox="1"/>
              <p:nvPr/>
            </p:nvSpPr>
            <p:spPr>
              <a:xfrm>
                <a:off x="3909805" y="1948543"/>
                <a:ext cx="1042800" cy="38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状态B</a:t>
                </a:r>
                <a:endParaRPr b="0" i="0" sz="1600" u="none" cap="none" strike="noStrike">
                  <a:solidFill>
                    <a:schemeClr val="dk1"/>
                  </a:solidFill>
                  <a:latin typeface="Arial"/>
                  <a:ea typeface="Arial"/>
                  <a:cs typeface="Arial"/>
                  <a:sym typeface="Arial"/>
                </a:endParaRPr>
              </a:p>
            </p:txBody>
          </p:sp>
          <p:sp>
            <p:nvSpPr>
              <p:cNvPr id="330" name="Google Shape;330;g381881b5bb1_0_13"/>
              <p:cNvSpPr txBox="1"/>
              <p:nvPr/>
            </p:nvSpPr>
            <p:spPr>
              <a:xfrm>
                <a:off x="5370900" y="1925988"/>
                <a:ext cx="1210500" cy="45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数据银行</a:t>
                </a:r>
                <a:endParaRPr b="0" i="0" sz="2000" u="none" cap="none" strike="noStrike">
                  <a:solidFill>
                    <a:schemeClr val="dk1"/>
                  </a:solidFill>
                  <a:latin typeface="Arial"/>
                  <a:ea typeface="Arial"/>
                  <a:cs typeface="Arial"/>
                  <a:sym typeface="Arial"/>
                </a:endParaRPr>
              </a:p>
            </p:txBody>
          </p:sp>
        </p:grpSp>
        <p:pic>
          <p:nvPicPr>
            <p:cNvPr id="331" name="Google Shape;331;g381881b5bb1_0_13"/>
            <p:cNvPicPr preferRelativeResize="0"/>
            <p:nvPr/>
          </p:nvPicPr>
          <p:blipFill rotWithShape="1">
            <a:blip r:embed="rId5">
              <a:alphaModFix/>
            </a:blip>
            <a:srcRect b="0" l="0" r="0" t="0"/>
            <a:stretch/>
          </p:blipFill>
          <p:spPr>
            <a:xfrm>
              <a:off x="1392625" y="3614217"/>
              <a:ext cx="617119" cy="699396"/>
            </a:xfrm>
            <a:prstGeom prst="rect">
              <a:avLst/>
            </a:prstGeom>
            <a:noFill/>
            <a:ln>
              <a:noFill/>
            </a:ln>
          </p:spPr>
        </p:pic>
        <p:grpSp>
          <p:nvGrpSpPr>
            <p:cNvPr id="332" name="Google Shape;332;g381881b5bb1_0_13"/>
            <p:cNvGrpSpPr/>
            <p:nvPr/>
          </p:nvGrpSpPr>
          <p:grpSpPr>
            <a:xfrm>
              <a:off x="7544047" y="3990170"/>
              <a:ext cx="1942786" cy="247810"/>
              <a:chOff x="7528590" y="3452940"/>
              <a:chExt cx="2306799" cy="276296"/>
            </a:xfrm>
          </p:grpSpPr>
          <p:pic>
            <p:nvPicPr>
              <p:cNvPr id="333" name="Google Shape;333;g381881b5bb1_0_13"/>
              <p:cNvPicPr preferRelativeResize="0"/>
              <p:nvPr/>
            </p:nvPicPr>
            <p:blipFill rotWithShape="1">
              <a:blip r:embed="rId6">
                <a:alphaModFix/>
              </a:blip>
              <a:srcRect b="0" l="0" r="0" t="0"/>
              <a:stretch/>
            </p:blipFill>
            <p:spPr>
              <a:xfrm>
                <a:off x="8580018" y="3452940"/>
                <a:ext cx="800309" cy="276296"/>
              </a:xfrm>
              <a:prstGeom prst="rect">
                <a:avLst/>
              </a:prstGeom>
              <a:noFill/>
              <a:ln>
                <a:noFill/>
              </a:ln>
            </p:spPr>
          </p:pic>
          <p:cxnSp>
            <p:nvCxnSpPr>
              <p:cNvPr id="334" name="Google Shape;334;g381881b5bb1_0_13"/>
              <p:cNvCxnSpPr/>
              <p:nvPr/>
            </p:nvCxnSpPr>
            <p:spPr>
              <a:xfrm>
                <a:off x="9359889" y="3563218"/>
                <a:ext cx="475500" cy="4800"/>
              </a:xfrm>
              <a:prstGeom prst="straightConnector1">
                <a:avLst/>
              </a:prstGeom>
              <a:noFill/>
              <a:ln cap="flat" cmpd="sng" w="38100">
                <a:solidFill>
                  <a:schemeClr val="accent1"/>
                </a:solidFill>
                <a:prstDash val="solid"/>
                <a:miter lim="800000"/>
                <a:headEnd len="sm" w="sm" type="none"/>
                <a:tailEnd len="med" w="med" type="triangle"/>
              </a:ln>
            </p:spPr>
          </p:cxnSp>
          <p:cxnSp>
            <p:nvCxnSpPr>
              <p:cNvPr id="335" name="Google Shape;335;g381881b5bb1_0_13"/>
              <p:cNvCxnSpPr/>
              <p:nvPr/>
            </p:nvCxnSpPr>
            <p:spPr>
              <a:xfrm>
                <a:off x="7528590" y="3602961"/>
                <a:ext cx="1069800" cy="0"/>
              </a:xfrm>
              <a:prstGeom prst="straightConnector1">
                <a:avLst/>
              </a:prstGeom>
              <a:noFill/>
              <a:ln cap="flat" cmpd="sng" w="38100">
                <a:solidFill>
                  <a:schemeClr val="accent1"/>
                </a:solidFill>
                <a:prstDash val="solid"/>
                <a:miter lim="800000"/>
                <a:headEnd len="sm" w="sm" type="none"/>
                <a:tailEnd len="med" w="med" type="triangle"/>
              </a:ln>
            </p:spPr>
          </p:cxnSp>
        </p:grpSp>
        <p:sp>
          <p:nvSpPr>
            <p:cNvPr id="336" name="Google Shape;336;g381881b5bb1_0_13"/>
            <p:cNvSpPr txBox="1"/>
            <p:nvPr/>
          </p:nvSpPr>
          <p:spPr>
            <a:xfrm>
              <a:off x="9712455" y="4352269"/>
              <a:ext cx="877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Arial"/>
                  <a:ea typeface="Arial"/>
                  <a:cs typeface="Arial"/>
                  <a:sym typeface="Arial"/>
                </a:rPr>
                <a:t>使用者</a:t>
              </a:r>
              <a:endParaRPr b="0" i="0" sz="1800" u="none" cap="none" strike="noStrike">
                <a:solidFill>
                  <a:srgbClr val="C00000"/>
                </a:solidFill>
                <a:latin typeface="Arial"/>
                <a:ea typeface="Arial"/>
                <a:cs typeface="Arial"/>
                <a:sym typeface="Arial"/>
              </a:endParaRPr>
            </a:p>
          </p:txBody>
        </p:sp>
        <p:sp>
          <p:nvSpPr>
            <p:cNvPr id="337" name="Google Shape;337;g381881b5bb1_0_13"/>
            <p:cNvSpPr txBox="1"/>
            <p:nvPr/>
          </p:nvSpPr>
          <p:spPr>
            <a:xfrm>
              <a:off x="1307869" y="4472588"/>
              <a:ext cx="877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Arial"/>
                  <a:ea typeface="Arial"/>
                  <a:cs typeface="Arial"/>
                  <a:sym typeface="Arial"/>
                </a:rPr>
                <a:t>所有者</a:t>
              </a:r>
              <a:endParaRPr b="0" i="0" sz="1800" u="none" cap="none" strike="noStrike">
                <a:solidFill>
                  <a:srgbClr val="C00000"/>
                </a:solidFill>
                <a:latin typeface="Arial"/>
                <a:ea typeface="Arial"/>
                <a:cs typeface="Arial"/>
                <a:sym typeface="Arial"/>
              </a:endParaRPr>
            </a:p>
          </p:txBody>
        </p:sp>
      </p:grpSp>
      <p:cxnSp>
        <p:nvCxnSpPr>
          <p:cNvPr id="338" name="Google Shape;338;g381881b5bb1_0_13"/>
          <p:cNvCxnSpPr>
            <a:endCxn id="307" idx="1"/>
          </p:cNvCxnSpPr>
          <p:nvPr/>
        </p:nvCxnSpPr>
        <p:spPr>
          <a:xfrm flipH="1" rot="10800000">
            <a:off x="2289539" y="4116930"/>
            <a:ext cx="1297500" cy="15000"/>
          </a:xfrm>
          <a:prstGeom prst="straightConnector1">
            <a:avLst/>
          </a:prstGeom>
          <a:noFill/>
          <a:ln cap="flat" cmpd="sng" w="38100">
            <a:solidFill>
              <a:schemeClr val="accent1"/>
            </a:solidFill>
            <a:prstDash val="solid"/>
            <a:miter lim="800000"/>
            <a:headEnd len="sm" w="sm" type="none"/>
            <a:tailEnd len="med" w="med" type="triangle"/>
          </a:ln>
        </p:spPr>
      </p:cxnSp>
      <p:sp>
        <p:nvSpPr>
          <p:cNvPr id="339" name="Google Shape;339;g381881b5bb1_0_13"/>
          <p:cNvSpPr/>
          <p:nvPr/>
        </p:nvSpPr>
        <p:spPr>
          <a:xfrm>
            <a:off x="2183050" y="3482250"/>
            <a:ext cx="1053600" cy="4896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发送指令+权属向量</a:t>
            </a:r>
            <a:endParaRPr/>
          </a:p>
        </p:txBody>
      </p:sp>
      <p:cxnSp>
        <p:nvCxnSpPr>
          <p:cNvPr id="340" name="Google Shape;340;g381881b5bb1_0_13"/>
          <p:cNvCxnSpPr/>
          <p:nvPr/>
        </p:nvCxnSpPr>
        <p:spPr>
          <a:xfrm>
            <a:off x="7699009" y="3322491"/>
            <a:ext cx="1374000" cy="21300"/>
          </a:xfrm>
          <a:prstGeom prst="straightConnector1">
            <a:avLst/>
          </a:prstGeom>
          <a:noFill/>
          <a:ln cap="flat" cmpd="sng" w="19050">
            <a:solidFill>
              <a:schemeClr val="accent1"/>
            </a:solidFill>
            <a:prstDash val="solid"/>
            <a:miter lim="800000"/>
            <a:headEnd len="sm" w="sm" type="none"/>
            <a:tailEnd len="med" w="med" type="triangle"/>
          </a:ln>
        </p:spPr>
      </p:cxnSp>
      <p:sp>
        <p:nvSpPr>
          <p:cNvPr id="341" name="Google Shape;341;g381881b5bb1_0_13"/>
          <p:cNvSpPr/>
          <p:nvPr/>
        </p:nvSpPr>
        <p:spPr>
          <a:xfrm>
            <a:off x="9275350" y="3184200"/>
            <a:ext cx="692100" cy="6177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一次性令牌</a:t>
            </a:r>
            <a:endParaRPr sz="1000"/>
          </a:p>
        </p:txBody>
      </p:sp>
      <p:cxnSp>
        <p:nvCxnSpPr>
          <p:cNvPr id="342" name="Google Shape;342;g381881b5bb1_0_13"/>
          <p:cNvCxnSpPr/>
          <p:nvPr/>
        </p:nvCxnSpPr>
        <p:spPr>
          <a:xfrm rot="10800000">
            <a:off x="7736350" y="3721797"/>
            <a:ext cx="1299300" cy="10500"/>
          </a:xfrm>
          <a:prstGeom prst="straightConnector1">
            <a:avLst/>
          </a:prstGeom>
          <a:noFill/>
          <a:ln cap="flat" cmpd="sng" w="19050">
            <a:solidFill>
              <a:schemeClr val="accent1"/>
            </a:solidFill>
            <a:prstDash val="solid"/>
            <a:miter lim="800000"/>
            <a:headEnd len="sm" w="sm" type="none"/>
            <a:tailEnd len="med" w="med" type="triangle"/>
          </a:ln>
        </p:spPr>
      </p:cxnSp>
      <p:sp>
        <p:nvSpPr>
          <p:cNvPr id="343" name="Google Shape;343;g381881b5bb1_0_13"/>
          <p:cNvSpPr/>
          <p:nvPr/>
        </p:nvSpPr>
        <p:spPr>
          <a:xfrm>
            <a:off x="2550100" y="4202450"/>
            <a:ext cx="319500" cy="202500"/>
          </a:xfrm>
          <a:prstGeom prst="hexagon">
            <a:avLst>
              <a:gd fmla="val 28852" name="adj"/>
              <a:gd fmla="val 115470" name="vf"/>
            </a:avLst>
          </a:prstGeom>
          <a:solidFill>
            <a:srgbClr val="D8F2C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1</a:t>
            </a:r>
            <a:endParaRPr sz="1000"/>
          </a:p>
        </p:txBody>
      </p:sp>
      <p:sp>
        <p:nvSpPr>
          <p:cNvPr id="344" name="Google Shape;344;g381881b5bb1_0_13"/>
          <p:cNvSpPr/>
          <p:nvPr/>
        </p:nvSpPr>
        <p:spPr>
          <a:xfrm>
            <a:off x="8442350" y="3066325"/>
            <a:ext cx="319500" cy="202500"/>
          </a:xfrm>
          <a:prstGeom prst="hexagon">
            <a:avLst>
              <a:gd fmla="val 28852" name="adj"/>
              <a:gd fmla="val 115470" name="vf"/>
            </a:avLst>
          </a:prstGeom>
          <a:solidFill>
            <a:srgbClr val="D8F2C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2</a:t>
            </a:r>
            <a:endParaRPr sz="1000"/>
          </a:p>
        </p:txBody>
      </p:sp>
      <p:sp>
        <p:nvSpPr>
          <p:cNvPr id="345" name="Google Shape;345;g381881b5bb1_0_13"/>
          <p:cNvSpPr/>
          <p:nvPr/>
        </p:nvSpPr>
        <p:spPr>
          <a:xfrm>
            <a:off x="8442350" y="3471575"/>
            <a:ext cx="319500" cy="202500"/>
          </a:xfrm>
          <a:prstGeom prst="hexagon">
            <a:avLst>
              <a:gd fmla="val 28852" name="adj"/>
              <a:gd fmla="val 115470" name="vf"/>
            </a:avLst>
          </a:prstGeom>
          <a:solidFill>
            <a:srgbClr val="D8F2C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3</a:t>
            </a:r>
            <a:endParaRPr sz="1000"/>
          </a:p>
        </p:txBody>
      </p:sp>
      <p:sp>
        <p:nvSpPr>
          <p:cNvPr id="346" name="Google Shape;346;g381881b5bb1_0_13"/>
          <p:cNvSpPr/>
          <p:nvPr/>
        </p:nvSpPr>
        <p:spPr>
          <a:xfrm>
            <a:off x="8491575" y="3898123"/>
            <a:ext cx="319500" cy="202500"/>
          </a:xfrm>
          <a:prstGeom prst="hexagon">
            <a:avLst>
              <a:gd fmla="val 28852" name="adj"/>
              <a:gd fmla="val 115470" name="vf"/>
            </a:avLst>
          </a:prstGeom>
          <a:solidFill>
            <a:srgbClr val="D8F2C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4</a:t>
            </a:r>
            <a:endParaRPr sz="1000"/>
          </a:p>
        </p:txBody>
      </p:sp>
      <p:sp>
        <p:nvSpPr>
          <p:cNvPr id="347" name="Google Shape;347;g381881b5bb1_0_13"/>
          <p:cNvSpPr txBox="1"/>
          <p:nvPr/>
        </p:nvSpPr>
        <p:spPr>
          <a:xfrm>
            <a:off x="4195725" y="447250"/>
            <a:ext cx="7315800" cy="16080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要点：</a:t>
            </a:r>
            <a:br>
              <a:rPr lang="en-US">
                <a:solidFill>
                  <a:schemeClr val="dk1"/>
                </a:solidFill>
              </a:rPr>
            </a:br>
            <a:r>
              <a:rPr lang="en-US" sz="1300">
                <a:solidFill>
                  <a:schemeClr val="dk1"/>
                </a:solidFill>
              </a:rPr>
              <a:t>1. 数据银行是封闭状态，可以由胶囊所有者向其发布数据操作指令，通过权属向量授予数据使用者数据权限，由数据银行的权益管理模块处理后，让后者访问和使用。</a:t>
            </a:r>
            <a:endParaRPr sz="1300">
              <a:solidFill>
                <a:schemeClr val="dk1"/>
              </a:solidFill>
            </a:endParaRPr>
          </a:p>
          <a:p>
            <a:pPr indent="0" lvl="0" marL="0" rtl="0" algn="l">
              <a:spcBef>
                <a:spcPts val="0"/>
              </a:spcBef>
              <a:spcAft>
                <a:spcPts val="0"/>
              </a:spcAft>
              <a:buNone/>
            </a:pPr>
            <a:r>
              <a:rPr lang="en-US" sz="1300">
                <a:solidFill>
                  <a:schemeClr val="dk1"/>
                </a:solidFill>
              </a:rPr>
              <a:t>2. 数据使用者获取数据有三种方法：1）数据银行直接发送；2）授权后用令牌在规定的时间内一次性向数据银行索取数据；3）</a:t>
            </a:r>
            <a:r>
              <a:rPr lang="en-US" sz="1300">
                <a:solidFill>
                  <a:schemeClr val="dk1"/>
                </a:solidFill>
              </a:rPr>
              <a:t>授权后用令牌在规定的时间内多次向数据银行索取数据</a:t>
            </a:r>
            <a:r>
              <a:rPr lang="en-US" sz="1300">
                <a:solidFill>
                  <a:schemeClr val="dk1"/>
                </a:solidFill>
              </a:rPr>
              <a:t>。</a:t>
            </a:r>
            <a:endParaRPr sz="1300">
              <a:solidFill>
                <a:schemeClr val="dk1"/>
              </a:solidFill>
            </a:endParaRPr>
          </a:p>
          <a:p>
            <a:pPr indent="0" lvl="0" marL="0" rtl="0" algn="l">
              <a:spcBef>
                <a:spcPts val="0"/>
              </a:spcBef>
              <a:spcAft>
                <a:spcPts val="0"/>
              </a:spcAft>
              <a:buNone/>
            </a:pPr>
            <a:r>
              <a:rPr lang="en-US" sz="1300">
                <a:solidFill>
                  <a:schemeClr val="dk1"/>
                </a:solidFill>
              </a:rPr>
              <a:t>3. 令牌相当于一个开信箱的钥匙，数据银行会把数据存放在信箱里，多次索取会启动数据银行实时响应，根据所有者定制的权限动态地往信箱里存放使用者需要的数据。</a:t>
            </a:r>
            <a:endParaRPr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383541924ff_0_14"/>
          <p:cNvSpPr txBox="1"/>
          <p:nvPr>
            <p:ph type="title"/>
          </p:nvPr>
        </p:nvSpPr>
        <p:spPr>
          <a:xfrm>
            <a:off x="839788" y="457200"/>
            <a:ext cx="3932100" cy="1600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600"/>
              <a:t>权属向量：</a:t>
            </a:r>
            <a:endParaRPr sz="4600"/>
          </a:p>
          <a:p>
            <a:pPr indent="0" lvl="0" marL="0" rtl="0" algn="l">
              <a:spcBef>
                <a:spcPts val="0"/>
              </a:spcBef>
              <a:spcAft>
                <a:spcPts val="0"/>
              </a:spcAft>
              <a:buNone/>
            </a:pPr>
            <a:r>
              <a:rPr lang="en-US"/>
              <a:t>分子级与原子级</a:t>
            </a:r>
            <a:endParaRPr/>
          </a:p>
        </p:txBody>
      </p:sp>
      <p:sp>
        <p:nvSpPr>
          <p:cNvPr id="353" name="Google Shape;353;g383541924ff_0_14"/>
          <p:cNvSpPr txBox="1"/>
          <p:nvPr>
            <p:ph idx="2" type="body"/>
          </p:nvPr>
        </p:nvSpPr>
        <p:spPr>
          <a:xfrm>
            <a:off x="692200" y="2057400"/>
            <a:ext cx="4185000" cy="39381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en-US"/>
              <a:t>右</a:t>
            </a:r>
            <a:r>
              <a:rPr lang="en-US"/>
              <a:t>图是一个对权属进行形式化描述的表格，便于在概念上把面向应用的分子级分类分解为面向微操的原子级功能。</a:t>
            </a:r>
            <a:endParaRPr/>
          </a:p>
          <a:p>
            <a:pPr indent="-323850" lvl="0" marL="457200" rtl="0" algn="l">
              <a:lnSpc>
                <a:spcPct val="115000"/>
              </a:lnSpc>
              <a:spcBef>
                <a:spcPts val="1000"/>
              </a:spcBef>
              <a:spcAft>
                <a:spcPts val="0"/>
              </a:spcAft>
              <a:buSzPts val="1500"/>
              <a:buChar char="●"/>
            </a:pPr>
            <a:r>
              <a:rPr lang="en-US" sz="1500"/>
              <a:t>这里有一个“学院派”与“现实派”的思路差别。我们可以在逻辑上定义比较严谨的权益及其控制方法，但真要实现其实很难，运行成本也很高。</a:t>
            </a:r>
            <a:endParaRPr sz="1500"/>
          </a:p>
          <a:p>
            <a:pPr indent="-323850" lvl="0" marL="457200" rtl="0" algn="l">
              <a:lnSpc>
                <a:spcPct val="115000"/>
              </a:lnSpc>
              <a:spcBef>
                <a:spcPts val="0"/>
              </a:spcBef>
              <a:spcAft>
                <a:spcPts val="0"/>
              </a:spcAft>
              <a:buSzPts val="1500"/>
              <a:buChar char="●"/>
            </a:pPr>
            <a:r>
              <a:rPr lang="en-US" sz="1500"/>
              <a:t>所以退而求其次，通过一些技术性处理，基本可以应对“可看不可用”和“不可看可用”的需求，以及控制“转让权”等问题。实际上这不是“权”的实现，而是“信息”的控制。这样就和ZKP建立了一定的关系。</a:t>
            </a:r>
            <a:endParaRPr sz="1500"/>
          </a:p>
          <a:p>
            <a:pPr indent="-323850" lvl="0" marL="457200" rtl="0" algn="l">
              <a:lnSpc>
                <a:spcPct val="115000"/>
              </a:lnSpc>
              <a:spcBef>
                <a:spcPts val="0"/>
              </a:spcBef>
              <a:spcAft>
                <a:spcPts val="0"/>
              </a:spcAft>
              <a:buSzPts val="1500"/>
              <a:buChar char="●"/>
            </a:pPr>
            <a:r>
              <a:rPr lang="en-US" sz="1500"/>
              <a:t>因此，实现策略就从“原教旨”切换到“世俗”的范畴。</a:t>
            </a:r>
            <a:endParaRPr sz="1500"/>
          </a:p>
        </p:txBody>
      </p:sp>
      <p:sp>
        <p:nvSpPr>
          <p:cNvPr id="354" name="Google Shape;354;g383541924ff_0_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55" name="Google Shape;355;g383541924ff_0_14"/>
          <p:cNvPicPr preferRelativeResize="0"/>
          <p:nvPr/>
        </p:nvPicPr>
        <p:blipFill>
          <a:blip r:embed="rId3">
            <a:alphaModFix/>
          </a:blip>
          <a:stretch>
            <a:fillRect/>
          </a:stretch>
        </p:blipFill>
        <p:spPr>
          <a:xfrm>
            <a:off x="5126600" y="1085125"/>
            <a:ext cx="6583950" cy="4622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38460e87e19_0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000"/>
              </a:spcBef>
              <a:spcAft>
                <a:spcPts val="0"/>
              </a:spcAft>
              <a:buClr>
                <a:schemeClr val="dk1"/>
              </a:buClr>
              <a:buSzPts val="1100"/>
              <a:buFont typeface="Arial"/>
              <a:buNone/>
            </a:pPr>
            <a:r>
              <a:rPr lang="en-US" sz="3500">
                <a:latin typeface="Arial"/>
                <a:ea typeface="Arial"/>
                <a:cs typeface="Arial"/>
                <a:sym typeface="Arial"/>
              </a:rPr>
              <a:t>三个概念：数据、主体、属性</a:t>
            </a:r>
            <a:endParaRPr sz="5100"/>
          </a:p>
        </p:txBody>
      </p:sp>
      <p:sp>
        <p:nvSpPr>
          <p:cNvPr id="361" name="Google Shape;361;g38460e87e19_0_7"/>
          <p:cNvSpPr txBox="1"/>
          <p:nvPr>
            <p:ph idx="1" type="body"/>
          </p:nvPr>
        </p:nvSpPr>
        <p:spPr>
          <a:xfrm>
            <a:off x="838200" y="1825625"/>
            <a:ext cx="5181600" cy="4351200"/>
          </a:xfrm>
          <a:prstGeom prst="rect">
            <a:avLst/>
          </a:prstGeom>
        </p:spPr>
        <p:txBody>
          <a:bodyPr anchorCtr="0" anchor="t" bIns="45700" lIns="91425" spcFirstLastPara="1" rIns="91425" wrap="square" tIns="45700">
            <a:normAutofit fontScale="62500" lnSpcReduction="20000"/>
          </a:bodyPr>
          <a:lstStyle/>
          <a:p>
            <a:pPr indent="0" lvl="0" marL="0" rtl="0" algn="l">
              <a:lnSpc>
                <a:spcPct val="115000"/>
              </a:lnSpc>
              <a:spcBef>
                <a:spcPts val="1000"/>
              </a:spcBef>
              <a:spcAft>
                <a:spcPts val="0"/>
              </a:spcAft>
              <a:buNone/>
            </a:pPr>
            <a:r>
              <a:rPr lang="en-US"/>
              <a:t>我们涉及到以数据为中心的关联概念，首先是数据所有权，只能一个人有所有权，关联的还有好几个权限，如解释权。这个解释权和数据提供有关，只有采集者或加工者才说得清数据的来龙去脉。</a:t>
            </a:r>
            <a:endParaRPr/>
          </a:p>
          <a:p>
            <a:pPr indent="0" lvl="0" marL="0" rtl="0" algn="l">
              <a:lnSpc>
                <a:spcPct val="115000"/>
              </a:lnSpc>
              <a:spcBef>
                <a:spcPts val="1000"/>
              </a:spcBef>
              <a:spcAft>
                <a:spcPts val="0"/>
              </a:spcAft>
              <a:buClr>
                <a:schemeClr val="dk1"/>
              </a:buClr>
              <a:buSzPct val="39285"/>
              <a:buFont typeface="Arial"/>
              <a:buNone/>
            </a:pPr>
            <a:r>
              <a:rPr lang="en-US"/>
              <a:t>再一个就是数据具有的属性，这包括：可追溯、可修改（和修改权不是一回事）、可审计、可计算（不是计算权）、可复制（和复制权不是一回事）。然后在采集权、修改权、衍生权（计算权、统计权）等方面还可延申，关键是要授权。</a:t>
            </a:r>
            <a:endParaRPr/>
          </a:p>
          <a:p>
            <a:pPr indent="0" lvl="0" marL="0" rtl="0" algn="l">
              <a:lnSpc>
                <a:spcPct val="115000"/>
              </a:lnSpc>
              <a:spcBef>
                <a:spcPts val="1000"/>
              </a:spcBef>
              <a:spcAft>
                <a:spcPts val="0"/>
              </a:spcAft>
              <a:buNone/>
            </a:pPr>
            <a:r>
              <a:rPr lang="en-US"/>
              <a:t>这样三个概念：数据、主体、属性，构成了我们讨论的内容。以前我们只考虑到数据、主体，把主体和属性合并为一个概念，这是不清晰的。</a:t>
            </a:r>
            <a:endParaRPr/>
          </a:p>
          <a:p>
            <a:pPr indent="0" lvl="0" marL="0" rtl="0" algn="l">
              <a:lnSpc>
                <a:spcPct val="115000"/>
              </a:lnSpc>
              <a:spcBef>
                <a:spcPts val="1000"/>
              </a:spcBef>
              <a:spcAft>
                <a:spcPts val="0"/>
              </a:spcAft>
              <a:buClr>
                <a:schemeClr val="dk1"/>
              </a:buClr>
              <a:buSzPct val="39285"/>
              <a:buFont typeface="Arial"/>
              <a:buNone/>
            </a:pPr>
            <a:r>
              <a:rPr lang="en-US"/>
              <a:t>这些是概念方面，清楚之后，具体实现又有很多方法，可以从简，请继续看后面的解释。</a:t>
            </a:r>
            <a:endParaRPr/>
          </a:p>
          <a:p>
            <a:pPr indent="0" lvl="0" marL="0" rtl="0" algn="l">
              <a:spcBef>
                <a:spcPts val="1000"/>
              </a:spcBef>
              <a:spcAft>
                <a:spcPts val="0"/>
              </a:spcAft>
              <a:buNone/>
            </a:pPr>
            <a:r>
              <a:t/>
            </a:r>
            <a:endParaRPr/>
          </a:p>
        </p:txBody>
      </p:sp>
      <p:sp>
        <p:nvSpPr>
          <p:cNvPr id="362" name="Google Shape;362;g38460e87e19_0_7"/>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t/>
            </a:r>
            <a:endParaRPr/>
          </a:p>
        </p:txBody>
      </p:sp>
      <p:sp>
        <p:nvSpPr>
          <p:cNvPr id="363" name="Google Shape;363;g38460e87e19_0_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383541924ff_0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方案：</a:t>
            </a:r>
            <a:r>
              <a:rPr lang="en-US" sz="3900"/>
              <a:t>分级隐私信息支撑数据使用权益</a:t>
            </a:r>
            <a:endParaRPr sz="3900"/>
          </a:p>
        </p:txBody>
      </p:sp>
      <p:sp>
        <p:nvSpPr>
          <p:cNvPr id="369" name="Google Shape;369;g383541924ff_0_7"/>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852"/>
              <a:buNone/>
            </a:pPr>
            <a:r>
              <a:rPr lang="en-US" sz="2100"/>
              <a:t>基本思路：</a:t>
            </a:r>
            <a:endParaRPr sz="1960"/>
          </a:p>
          <a:p>
            <a:pPr indent="0" lvl="0" marL="457200" rtl="0" algn="l">
              <a:lnSpc>
                <a:spcPct val="115000"/>
              </a:lnSpc>
              <a:spcBef>
                <a:spcPts val="1000"/>
              </a:spcBef>
              <a:spcAft>
                <a:spcPts val="0"/>
              </a:spcAft>
              <a:buNone/>
            </a:pPr>
            <a:r>
              <a:rPr lang="en-US" sz="1660"/>
              <a:t>不追求100%ZKP，采纳</a:t>
            </a:r>
            <a:r>
              <a:rPr lang="en-US" sz="1660"/>
              <a:t>节制型ZKP，实现分级隐私保护，在此基础上实现可追溯的数据权益有限保护（权益保护是隐私保护的更进一步功能）</a:t>
            </a:r>
            <a:r>
              <a:rPr lang="en-US" sz="1760"/>
              <a:t>。</a:t>
            </a:r>
            <a:endParaRPr sz="1860"/>
          </a:p>
          <a:p>
            <a:pPr indent="0" lvl="0" marL="0" rtl="0" algn="l">
              <a:lnSpc>
                <a:spcPct val="115000"/>
              </a:lnSpc>
              <a:spcBef>
                <a:spcPts val="1000"/>
              </a:spcBef>
              <a:spcAft>
                <a:spcPts val="0"/>
              </a:spcAft>
              <a:buSzPts val="852"/>
              <a:buNone/>
            </a:pPr>
            <a:r>
              <a:rPr lang="en-US" sz="2100"/>
              <a:t>实现要点：</a:t>
            </a:r>
            <a:endParaRPr sz="1860"/>
          </a:p>
          <a:p>
            <a:pPr indent="-333375" lvl="0" marL="457200" rtl="0" algn="l">
              <a:lnSpc>
                <a:spcPct val="115000"/>
              </a:lnSpc>
              <a:spcBef>
                <a:spcPts val="1000"/>
              </a:spcBef>
              <a:spcAft>
                <a:spcPts val="0"/>
              </a:spcAft>
              <a:buSzPts val="1650"/>
              <a:buAutoNum type="arabicPeriod"/>
            </a:pPr>
            <a:r>
              <a:rPr lang="en-US" sz="1650"/>
              <a:t>按照隐私保护严格程度对</a:t>
            </a:r>
            <a:r>
              <a:rPr lang="en-US" sz="1650"/>
              <a:t>数据提供的内容</a:t>
            </a:r>
            <a:r>
              <a:rPr lang="en-US" sz="1650"/>
              <a:t>分级；</a:t>
            </a:r>
            <a:endParaRPr sz="1650"/>
          </a:p>
          <a:p>
            <a:pPr indent="-333375" lvl="0" marL="457200" rtl="0" algn="l">
              <a:lnSpc>
                <a:spcPct val="115000"/>
              </a:lnSpc>
              <a:spcBef>
                <a:spcPts val="0"/>
              </a:spcBef>
              <a:spcAft>
                <a:spcPts val="0"/>
              </a:spcAft>
              <a:buSzPts val="1650"/>
              <a:buAutoNum type="arabicPeriod"/>
            </a:pPr>
            <a:r>
              <a:rPr lang="en-US" sz="1650"/>
              <a:t>用权益管理模块</a:t>
            </a:r>
            <a:r>
              <a:rPr b="1" lang="en-US" sz="1650"/>
              <a:t>隔离</a:t>
            </a:r>
            <a:r>
              <a:rPr lang="en-US" sz="1650"/>
              <a:t>数据使用者与数据银行的直接关联；</a:t>
            </a:r>
            <a:endParaRPr sz="1650"/>
          </a:p>
          <a:p>
            <a:pPr indent="-333375" lvl="0" marL="457200" rtl="0" algn="l">
              <a:lnSpc>
                <a:spcPct val="115000"/>
              </a:lnSpc>
              <a:spcBef>
                <a:spcPts val="0"/>
              </a:spcBef>
              <a:spcAft>
                <a:spcPts val="0"/>
              </a:spcAft>
              <a:buSzPts val="1650"/>
              <a:buAutoNum type="arabicPeriod"/>
            </a:pPr>
            <a:r>
              <a:rPr lang="en-US" sz="1650"/>
              <a:t>由数据所有者决定隐私保护的级别；</a:t>
            </a:r>
            <a:endParaRPr sz="1650"/>
          </a:p>
          <a:p>
            <a:pPr indent="-333375" lvl="0" marL="457200" rtl="0" algn="l">
              <a:lnSpc>
                <a:spcPct val="115000"/>
              </a:lnSpc>
              <a:spcBef>
                <a:spcPts val="0"/>
              </a:spcBef>
              <a:spcAft>
                <a:spcPts val="0"/>
              </a:spcAft>
              <a:buSzPts val="1650"/>
              <a:buAutoNum type="arabicPeriod"/>
            </a:pPr>
            <a:r>
              <a:rPr lang="en-US" sz="1650"/>
              <a:t>对于数据权益的保护，可有限放宽权益控制，通过数字签名和数字水印等方法实现侵权事件可追遡。更先进的方法尚在探讨中，将另行讨论。</a:t>
            </a:r>
            <a:endParaRPr sz="1650"/>
          </a:p>
          <a:p>
            <a:pPr indent="0" lvl="0" marL="0" rtl="0" algn="l">
              <a:lnSpc>
                <a:spcPct val="115000"/>
              </a:lnSpc>
              <a:spcBef>
                <a:spcPts val="1000"/>
              </a:spcBef>
              <a:spcAft>
                <a:spcPts val="0"/>
              </a:spcAft>
              <a:buSzPts val="852"/>
              <a:buNone/>
            </a:pPr>
            <a:r>
              <a:t/>
            </a:r>
            <a:endParaRPr sz="1860"/>
          </a:p>
          <a:p>
            <a:pPr indent="0" lvl="0" marL="0" rtl="0" algn="l">
              <a:lnSpc>
                <a:spcPct val="115000"/>
              </a:lnSpc>
              <a:spcBef>
                <a:spcPts val="1000"/>
              </a:spcBef>
              <a:spcAft>
                <a:spcPts val="0"/>
              </a:spcAft>
              <a:buSzPts val="852"/>
              <a:buNone/>
            </a:pPr>
            <a:r>
              <a:t/>
            </a:r>
            <a:endParaRPr sz="1860"/>
          </a:p>
        </p:txBody>
      </p:sp>
      <p:sp>
        <p:nvSpPr>
          <p:cNvPr id="370" name="Google Shape;370;g383541924ff_0_7"/>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en-US" sz="2100"/>
              <a:t>有效性与可行性：</a:t>
            </a:r>
            <a:endParaRPr sz="2100"/>
          </a:p>
          <a:p>
            <a:pPr indent="-330200" lvl="0" marL="457200" rtl="0" algn="l">
              <a:lnSpc>
                <a:spcPct val="115000"/>
              </a:lnSpc>
              <a:spcBef>
                <a:spcPts val="1000"/>
              </a:spcBef>
              <a:spcAft>
                <a:spcPts val="0"/>
              </a:spcAft>
              <a:buSzPts val="1600"/>
              <a:buAutoNum type="arabicPeriod"/>
            </a:pPr>
            <a:r>
              <a:rPr lang="en-US" sz="1600"/>
              <a:t>在医疗领域，</a:t>
            </a:r>
            <a:r>
              <a:rPr b="1" lang="en-US" sz="1600"/>
              <a:t>节制型ZKP</a:t>
            </a:r>
            <a:r>
              <a:rPr lang="en-US" sz="1600"/>
              <a:t>的应用是有效的，可以胜任分级隐私保护。这是因为不同应用领域的风险不同，隐私保护需求不同，医疗领域的隐私保护需求相对比较宽松。如果在商业竞争和金融服务中，隐私保护则要求不能有半点马虎，应用100%ZKP是常态。</a:t>
            </a:r>
            <a:endParaRPr sz="1600"/>
          </a:p>
          <a:p>
            <a:pPr indent="-330200" lvl="0" marL="457200" rtl="0" algn="l">
              <a:lnSpc>
                <a:spcPct val="115000"/>
              </a:lnSpc>
              <a:spcBef>
                <a:spcPts val="0"/>
              </a:spcBef>
              <a:spcAft>
                <a:spcPts val="0"/>
              </a:spcAft>
              <a:buSzPts val="1600"/>
              <a:buAutoNum type="arabicPeriod"/>
            </a:pPr>
            <a:r>
              <a:rPr lang="en-US" sz="1600"/>
              <a:t>可以通过对100%ZKP做分级宽松化处理实现节制型ZKP，但是这样做的实现难度大，成本高。采用这里介绍的方法，经济便捷地达到目的。</a:t>
            </a:r>
            <a:endParaRPr sz="1600"/>
          </a:p>
          <a:p>
            <a:pPr indent="-330200" lvl="0" marL="457200" rtl="0" algn="l">
              <a:lnSpc>
                <a:spcPct val="115000"/>
              </a:lnSpc>
              <a:spcBef>
                <a:spcPts val="0"/>
              </a:spcBef>
              <a:spcAft>
                <a:spcPts val="0"/>
              </a:spcAft>
              <a:buSzPts val="1600"/>
              <a:buAutoNum type="arabicPeriod"/>
            </a:pPr>
            <a:r>
              <a:rPr lang="en-US" sz="1600"/>
              <a:t>权益保护是隐私保护的进一步深入，ZKP不直接针对权益保护，需要采用更加有效的技术手段实现权益保护。</a:t>
            </a:r>
            <a:endParaRPr sz="1600"/>
          </a:p>
        </p:txBody>
      </p:sp>
      <p:sp>
        <p:nvSpPr>
          <p:cNvPr id="371" name="Google Shape;371;g383541924ff_0_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383541924ff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lang="en-US"/>
              <a:t>实现方案考虑</a:t>
            </a:r>
            <a:endParaRPr/>
          </a:p>
        </p:txBody>
      </p:sp>
      <p:sp>
        <p:nvSpPr>
          <p:cNvPr id="377" name="Google Shape;377;g383541924ff_0_0"/>
          <p:cNvSpPr txBox="1"/>
          <p:nvPr>
            <p:ph idx="1" type="body"/>
          </p:nvPr>
        </p:nvSpPr>
        <p:spPr>
          <a:xfrm>
            <a:off x="838200" y="1825625"/>
            <a:ext cx="5181600" cy="4351200"/>
          </a:xfrm>
          <a:prstGeom prst="rect">
            <a:avLst/>
          </a:prstGeom>
        </p:spPr>
        <p:txBody>
          <a:bodyPr anchorCtr="0" anchor="t" bIns="45700" lIns="91425" spcFirstLastPara="1" rIns="91425" wrap="square" tIns="45700">
            <a:normAutofit fontScale="85000" lnSpcReduction="10000"/>
          </a:bodyPr>
          <a:lstStyle/>
          <a:p>
            <a:pPr indent="0" lvl="0" marL="0" rtl="0" algn="l">
              <a:lnSpc>
                <a:spcPct val="115000"/>
              </a:lnSpc>
              <a:spcBef>
                <a:spcPts val="1000"/>
              </a:spcBef>
              <a:spcAft>
                <a:spcPts val="0"/>
              </a:spcAft>
              <a:buNone/>
            </a:pPr>
            <a:r>
              <a:rPr lang="en-US" sz="2100"/>
              <a:t>单向兼容的隐私保护分级</a:t>
            </a:r>
            <a:endParaRPr sz="2100"/>
          </a:p>
          <a:p>
            <a:pPr indent="0" lvl="0" marL="457200" rtl="0" algn="l">
              <a:lnSpc>
                <a:spcPct val="115000"/>
              </a:lnSpc>
              <a:spcBef>
                <a:spcPts val="1000"/>
              </a:spcBef>
              <a:spcAft>
                <a:spcPts val="0"/>
              </a:spcAft>
              <a:buNone/>
            </a:pPr>
            <a:r>
              <a:rPr lang="en-US" sz="1700"/>
              <a:t>0级 - 原始数据。根据需求提供准确信息</a:t>
            </a:r>
            <a:endParaRPr sz="1700"/>
          </a:p>
          <a:p>
            <a:pPr indent="0" lvl="0" marL="457200" rtl="0" algn="l">
              <a:lnSpc>
                <a:spcPct val="115000"/>
              </a:lnSpc>
              <a:spcBef>
                <a:spcPts val="1000"/>
              </a:spcBef>
              <a:spcAft>
                <a:spcPts val="0"/>
              </a:spcAft>
              <a:buNone/>
            </a:pPr>
            <a:r>
              <a:rPr lang="en-US" sz="1700"/>
              <a:t>1级 - 根据模型提供计算结果</a:t>
            </a:r>
            <a:endParaRPr sz="1700"/>
          </a:p>
          <a:p>
            <a:pPr indent="0" lvl="0" marL="457200" rtl="0" algn="l">
              <a:lnSpc>
                <a:spcPct val="115000"/>
              </a:lnSpc>
              <a:spcBef>
                <a:spcPts val="1000"/>
              </a:spcBef>
              <a:spcAft>
                <a:spcPts val="0"/>
              </a:spcAft>
              <a:buNone/>
            </a:pPr>
            <a:r>
              <a:rPr lang="en-US" sz="1700"/>
              <a:t>2级 - 提示具体健康指标是否正常，包括检查报告的概要</a:t>
            </a:r>
            <a:endParaRPr sz="1700"/>
          </a:p>
          <a:p>
            <a:pPr indent="0" lvl="0" marL="457200" rtl="0" algn="l">
              <a:lnSpc>
                <a:spcPct val="115000"/>
              </a:lnSpc>
              <a:spcBef>
                <a:spcPts val="1000"/>
              </a:spcBef>
              <a:spcAft>
                <a:spcPts val="0"/>
              </a:spcAft>
              <a:buNone/>
            </a:pPr>
            <a:r>
              <a:rPr lang="en-US" sz="1700"/>
              <a:t>3级 - 提示某次</a:t>
            </a:r>
            <a:r>
              <a:rPr lang="en-US" sz="1700"/>
              <a:t>检查结果是否正常</a:t>
            </a:r>
            <a:endParaRPr sz="1700"/>
          </a:p>
          <a:p>
            <a:pPr indent="0" lvl="0" marL="457200" rtl="0" algn="l">
              <a:lnSpc>
                <a:spcPct val="115000"/>
              </a:lnSpc>
              <a:spcBef>
                <a:spcPts val="1000"/>
              </a:spcBef>
              <a:spcAft>
                <a:spcPts val="0"/>
              </a:spcAft>
              <a:buNone/>
            </a:pPr>
            <a:r>
              <a:rPr lang="en-US" sz="1700"/>
              <a:t>4级 - 仅告知在某个时间段是否做过某项检查或做过什么治疗，这种需求比较少。</a:t>
            </a:r>
            <a:endParaRPr sz="1700"/>
          </a:p>
          <a:p>
            <a:pPr indent="0" lvl="0" marL="0" rtl="0" algn="l">
              <a:lnSpc>
                <a:spcPct val="115000"/>
              </a:lnSpc>
              <a:spcBef>
                <a:spcPts val="1000"/>
              </a:spcBef>
              <a:spcAft>
                <a:spcPts val="0"/>
              </a:spcAft>
              <a:buNone/>
            </a:pPr>
            <a:r>
              <a:rPr lang="en-US" sz="2000"/>
              <a:t>可追溯的数据使用和流转控制</a:t>
            </a:r>
            <a:endParaRPr sz="2000"/>
          </a:p>
          <a:p>
            <a:pPr indent="-320357" lvl="0" marL="457200" rtl="0" algn="l">
              <a:lnSpc>
                <a:spcPct val="115000"/>
              </a:lnSpc>
              <a:spcBef>
                <a:spcPts val="1000"/>
              </a:spcBef>
              <a:spcAft>
                <a:spcPts val="0"/>
              </a:spcAft>
              <a:buSzPct val="100000"/>
              <a:buChar char="•"/>
            </a:pPr>
            <a:r>
              <a:rPr lang="en-US" sz="1700"/>
              <a:t>通过不可编辑（只读）的数据提供来增加复制和盗用的成本，从而控制数据侵权的蔓延。</a:t>
            </a:r>
            <a:endParaRPr sz="1700"/>
          </a:p>
          <a:p>
            <a:pPr indent="-320357" lvl="0" marL="457200" rtl="0" algn="l">
              <a:lnSpc>
                <a:spcPct val="115000"/>
              </a:lnSpc>
              <a:spcBef>
                <a:spcPts val="0"/>
              </a:spcBef>
              <a:spcAft>
                <a:spcPts val="0"/>
              </a:spcAft>
              <a:buSzPct val="100000"/>
              <a:buChar char="•"/>
            </a:pPr>
            <a:r>
              <a:rPr lang="en-US" sz="1700"/>
              <a:t>通过数字水印追溯已经发生的数据侵权事件，实现</a:t>
            </a:r>
            <a:r>
              <a:rPr b="1" lang="en-US" sz="1700"/>
              <a:t>事后维权</a:t>
            </a:r>
            <a:r>
              <a:rPr lang="en-US" sz="1700"/>
              <a:t>。</a:t>
            </a:r>
            <a:endParaRPr sz="1700"/>
          </a:p>
          <a:p>
            <a:pPr indent="0" lvl="0" marL="457200" rtl="0" algn="l">
              <a:lnSpc>
                <a:spcPct val="115000"/>
              </a:lnSpc>
              <a:spcBef>
                <a:spcPts val="1000"/>
              </a:spcBef>
              <a:spcAft>
                <a:spcPts val="0"/>
              </a:spcAft>
              <a:buNone/>
            </a:pPr>
            <a:r>
              <a:t/>
            </a:r>
            <a:endParaRPr sz="1700"/>
          </a:p>
        </p:txBody>
      </p:sp>
      <p:sp>
        <p:nvSpPr>
          <p:cNvPr id="378" name="Google Shape;378;g383541924ff_0_0"/>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lnSpc>
                <a:spcPct val="95000"/>
              </a:lnSpc>
              <a:spcBef>
                <a:spcPts val="1000"/>
              </a:spcBef>
              <a:spcAft>
                <a:spcPts val="0"/>
              </a:spcAft>
              <a:buSzPts val="770"/>
              <a:buNone/>
            </a:pPr>
            <a:r>
              <a:rPr lang="en-US" sz="1770"/>
              <a:t>用户分析</a:t>
            </a:r>
            <a:endParaRPr sz="1770"/>
          </a:p>
          <a:p>
            <a:pPr indent="0" lvl="0" marL="457200" rtl="0" algn="l">
              <a:lnSpc>
                <a:spcPct val="95000"/>
              </a:lnSpc>
              <a:spcBef>
                <a:spcPts val="1000"/>
              </a:spcBef>
              <a:spcAft>
                <a:spcPts val="0"/>
              </a:spcAft>
              <a:buSzPts val="770"/>
              <a:buNone/>
            </a:pPr>
            <a:r>
              <a:rPr lang="en-US" sz="1490"/>
              <a:t>0级 - 原始报告有90%以上需求，面向所有医生</a:t>
            </a:r>
            <a:endParaRPr sz="1490"/>
          </a:p>
          <a:p>
            <a:pPr indent="0" lvl="0" marL="457200" rtl="0" algn="l">
              <a:lnSpc>
                <a:spcPct val="95000"/>
              </a:lnSpc>
              <a:spcBef>
                <a:spcPts val="1000"/>
              </a:spcBef>
              <a:spcAft>
                <a:spcPts val="0"/>
              </a:spcAft>
              <a:buSzPts val="770"/>
              <a:buNone/>
            </a:pPr>
            <a:r>
              <a:rPr lang="en-US" sz="1490"/>
              <a:t>1级 - 计算结果属于专业级别，面向所有医生</a:t>
            </a:r>
            <a:endParaRPr sz="1490"/>
          </a:p>
          <a:p>
            <a:pPr indent="0" lvl="0" marL="457200" rtl="0" algn="l">
              <a:lnSpc>
                <a:spcPct val="95000"/>
              </a:lnSpc>
              <a:spcBef>
                <a:spcPts val="1000"/>
              </a:spcBef>
              <a:spcAft>
                <a:spcPts val="0"/>
              </a:spcAft>
              <a:buSzPts val="770"/>
              <a:buNone/>
            </a:pPr>
            <a:r>
              <a:rPr lang="en-US" sz="1490"/>
              <a:t>2级 - 主要在职场或医学咨询使用</a:t>
            </a:r>
            <a:endParaRPr sz="1490"/>
          </a:p>
          <a:p>
            <a:pPr indent="0" lvl="0" marL="457200" rtl="0" algn="l">
              <a:lnSpc>
                <a:spcPct val="95000"/>
              </a:lnSpc>
              <a:spcBef>
                <a:spcPts val="1000"/>
              </a:spcBef>
              <a:spcAft>
                <a:spcPts val="0"/>
              </a:spcAft>
              <a:buSzPts val="770"/>
              <a:buNone/>
            </a:pPr>
            <a:r>
              <a:rPr lang="en-US" sz="1490"/>
              <a:t>3级 - 主要在社交圈内（含亲友）使用</a:t>
            </a:r>
            <a:endParaRPr sz="1490"/>
          </a:p>
          <a:p>
            <a:pPr indent="0" lvl="0" marL="457200" rtl="0" algn="l">
              <a:lnSpc>
                <a:spcPct val="95000"/>
              </a:lnSpc>
              <a:spcBef>
                <a:spcPts val="1000"/>
              </a:spcBef>
              <a:spcAft>
                <a:spcPts val="0"/>
              </a:spcAft>
              <a:buSzPts val="770"/>
              <a:buNone/>
            </a:pPr>
            <a:r>
              <a:rPr lang="en-US" sz="1490"/>
              <a:t>4级 - 非主要场合使用</a:t>
            </a:r>
            <a:endParaRPr sz="1490"/>
          </a:p>
          <a:p>
            <a:pPr indent="0" lvl="0" marL="0" rtl="0" algn="l">
              <a:lnSpc>
                <a:spcPct val="95000"/>
              </a:lnSpc>
              <a:spcBef>
                <a:spcPts val="1000"/>
              </a:spcBef>
              <a:spcAft>
                <a:spcPts val="0"/>
              </a:spcAft>
              <a:buSzPts val="770"/>
              <a:buNone/>
            </a:pPr>
            <a:r>
              <a:rPr lang="en-US" sz="1770"/>
              <a:t>数据选择界面尽量简化</a:t>
            </a:r>
            <a:endParaRPr sz="1700"/>
          </a:p>
          <a:p>
            <a:pPr indent="0" lvl="0" marL="457200" rtl="0" algn="l">
              <a:lnSpc>
                <a:spcPct val="95000"/>
              </a:lnSpc>
              <a:spcBef>
                <a:spcPts val="1000"/>
              </a:spcBef>
              <a:spcAft>
                <a:spcPts val="0"/>
              </a:spcAft>
              <a:buSzPts val="770"/>
              <a:buNone/>
            </a:pPr>
            <a:r>
              <a:rPr lang="en-US" sz="1490"/>
              <a:t>0级 - 在1级菜单直接选胶囊（类别、时间，可多选）</a:t>
            </a:r>
            <a:endParaRPr sz="1490"/>
          </a:p>
          <a:p>
            <a:pPr indent="0" lvl="0" marL="457200" rtl="0" algn="l">
              <a:lnSpc>
                <a:spcPct val="95000"/>
              </a:lnSpc>
              <a:spcBef>
                <a:spcPts val="1000"/>
              </a:spcBef>
              <a:spcAft>
                <a:spcPts val="0"/>
              </a:spcAft>
              <a:buSzPts val="770"/>
              <a:buNone/>
            </a:pPr>
            <a:r>
              <a:rPr lang="en-US" sz="1490"/>
              <a:t>1级 - 在2级菜单选胶囊和计算方法</a:t>
            </a:r>
            <a:endParaRPr sz="1490"/>
          </a:p>
          <a:p>
            <a:pPr indent="0" lvl="0" marL="457200" rtl="0" algn="l">
              <a:lnSpc>
                <a:spcPct val="95000"/>
              </a:lnSpc>
              <a:spcBef>
                <a:spcPts val="1000"/>
              </a:spcBef>
              <a:spcAft>
                <a:spcPts val="0"/>
              </a:spcAft>
              <a:buSzPts val="770"/>
              <a:buNone/>
            </a:pPr>
            <a:r>
              <a:rPr lang="en-US" sz="1490"/>
              <a:t>2级 - 在2级菜单选胶囊</a:t>
            </a:r>
            <a:endParaRPr sz="1490"/>
          </a:p>
          <a:p>
            <a:pPr indent="0" lvl="0" marL="457200" rtl="0" algn="l">
              <a:lnSpc>
                <a:spcPct val="95000"/>
              </a:lnSpc>
              <a:spcBef>
                <a:spcPts val="1000"/>
              </a:spcBef>
              <a:spcAft>
                <a:spcPts val="0"/>
              </a:spcAft>
              <a:buSzPts val="770"/>
              <a:buNone/>
            </a:pPr>
            <a:r>
              <a:rPr lang="en-US" sz="1490"/>
              <a:t>3级 - 在2级菜单选胶囊</a:t>
            </a:r>
            <a:endParaRPr sz="1490"/>
          </a:p>
          <a:p>
            <a:pPr indent="0" lvl="0" marL="457200" rtl="0" algn="l">
              <a:lnSpc>
                <a:spcPct val="95000"/>
              </a:lnSpc>
              <a:spcBef>
                <a:spcPts val="1000"/>
              </a:spcBef>
              <a:spcAft>
                <a:spcPts val="0"/>
              </a:spcAft>
              <a:buSzPts val="770"/>
              <a:buNone/>
            </a:pPr>
            <a:r>
              <a:rPr lang="en-US" sz="1490"/>
              <a:t>4级 - 在2级菜单选胶囊类别和时间</a:t>
            </a:r>
            <a:endParaRPr sz="1490"/>
          </a:p>
          <a:p>
            <a:pPr indent="0" lvl="0" marL="457200" rtl="0" algn="l">
              <a:lnSpc>
                <a:spcPct val="95000"/>
              </a:lnSpc>
              <a:spcBef>
                <a:spcPts val="1000"/>
              </a:spcBef>
              <a:spcAft>
                <a:spcPts val="0"/>
              </a:spcAft>
              <a:buSzPts val="770"/>
              <a:buNone/>
            </a:pPr>
            <a:r>
              <a:t/>
            </a:r>
            <a:endParaRPr sz="1770"/>
          </a:p>
          <a:p>
            <a:pPr indent="0" lvl="0" marL="457200" rtl="0" algn="l">
              <a:lnSpc>
                <a:spcPct val="95000"/>
              </a:lnSpc>
              <a:spcBef>
                <a:spcPts val="1000"/>
              </a:spcBef>
              <a:spcAft>
                <a:spcPts val="0"/>
              </a:spcAft>
              <a:buSzPts val="770"/>
              <a:buNone/>
            </a:pPr>
            <a:r>
              <a:t/>
            </a:r>
            <a:endParaRPr sz="1490"/>
          </a:p>
        </p:txBody>
      </p:sp>
      <p:sp>
        <p:nvSpPr>
          <p:cNvPr id="379" name="Google Shape;379;g383541924ff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38460e87e19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lang="en-US"/>
              <a:t>深度考虑</a:t>
            </a:r>
            <a:endParaRPr/>
          </a:p>
        </p:txBody>
      </p:sp>
      <p:sp>
        <p:nvSpPr>
          <p:cNvPr id="385" name="Google Shape;385;g38460e87e19_0_0"/>
          <p:cNvSpPr txBox="1"/>
          <p:nvPr>
            <p:ph idx="1" type="body"/>
          </p:nvPr>
        </p:nvSpPr>
        <p:spPr>
          <a:xfrm>
            <a:off x="838200" y="1825625"/>
            <a:ext cx="5181600" cy="4351200"/>
          </a:xfrm>
          <a:prstGeom prst="rect">
            <a:avLst/>
          </a:prstGeom>
        </p:spPr>
        <p:txBody>
          <a:bodyPr anchorCtr="0" anchor="t" bIns="45700" lIns="91425" spcFirstLastPara="1" rIns="91425" wrap="square" tIns="45700">
            <a:normAutofit fontScale="77500" lnSpcReduction="20000"/>
          </a:bodyPr>
          <a:lstStyle/>
          <a:p>
            <a:pPr indent="0" lvl="0" marL="0" rtl="0" algn="l">
              <a:lnSpc>
                <a:spcPct val="115000"/>
              </a:lnSpc>
              <a:spcBef>
                <a:spcPts val="1000"/>
              </a:spcBef>
              <a:spcAft>
                <a:spcPts val="0"/>
              </a:spcAft>
              <a:buClr>
                <a:schemeClr val="dk1"/>
              </a:buClr>
              <a:buSzPct val="52380"/>
              <a:buFont typeface="Arial"/>
              <a:buNone/>
            </a:pPr>
            <a:r>
              <a:rPr lang="en-US" sz="2100"/>
              <a:t>隐私保护功能的后续应用</a:t>
            </a:r>
            <a:endParaRPr sz="2100"/>
          </a:p>
          <a:p>
            <a:pPr indent="-312261" lvl="0" marL="457200" rtl="0" algn="l">
              <a:lnSpc>
                <a:spcPct val="115000"/>
              </a:lnSpc>
              <a:spcBef>
                <a:spcPts val="1000"/>
              </a:spcBef>
              <a:spcAft>
                <a:spcPts val="0"/>
              </a:spcAft>
              <a:buSzPct val="100000"/>
              <a:buAutoNum type="arabicPeriod"/>
            </a:pPr>
            <a:r>
              <a:rPr lang="en-US" sz="1700"/>
              <a:t>1-4级隐私保护是考虑到将来健康数据商业化应用的需求，例如数据众筹的慢病咨询。</a:t>
            </a:r>
            <a:endParaRPr sz="1700"/>
          </a:p>
          <a:p>
            <a:pPr indent="-312261" lvl="0" marL="457200" rtl="0" algn="l">
              <a:lnSpc>
                <a:spcPct val="115000"/>
              </a:lnSpc>
              <a:spcBef>
                <a:spcPts val="0"/>
              </a:spcBef>
              <a:spcAft>
                <a:spcPts val="0"/>
              </a:spcAft>
              <a:buSzPct val="100000"/>
              <a:buAutoNum type="arabicPeriod"/>
            </a:pPr>
            <a:r>
              <a:rPr lang="en-US" sz="1700"/>
              <a:t>基于数据胶囊的计算分析系统有望进化为一个具有良好前景的转向商业应用：</a:t>
            </a:r>
            <a:endParaRPr sz="1700"/>
          </a:p>
          <a:p>
            <a:pPr indent="-312261" lvl="1" marL="914400" rtl="0" algn="l">
              <a:lnSpc>
                <a:spcPct val="115000"/>
              </a:lnSpc>
              <a:spcBef>
                <a:spcPts val="0"/>
              </a:spcBef>
              <a:spcAft>
                <a:spcPts val="0"/>
              </a:spcAft>
              <a:buSzPct val="100000"/>
              <a:buAutoNum type="alphaLcPeriod"/>
            </a:pPr>
            <a:r>
              <a:rPr lang="en-US" sz="1700"/>
              <a:t>个人用户可以用其做管理、查询、分析；</a:t>
            </a:r>
            <a:endParaRPr sz="1700"/>
          </a:p>
          <a:p>
            <a:pPr indent="-312261" lvl="1" marL="914400" rtl="0" algn="l">
              <a:lnSpc>
                <a:spcPct val="115000"/>
              </a:lnSpc>
              <a:spcBef>
                <a:spcPts val="0"/>
              </a:spcBef>
              <a:spcAft>
                <a:spcPts val="0"/>
              </a:spcAft>
              <a:buSzPct val="100000"/>
              <a:buAutoNum type="alphaLcPeriod"/>
            </a:pPr>
            <a:r>
              <a:rPr lang="en-US" sz="1700"/>
              <a:t>可以提供给医生做各种灵活的数据分析；</a:t>
            </a:r>
            <a:endParaRPr sz="1700"/>
          </a:p>
          <a:p>
            <a:pPr indent="-312261" lvl="1" marL="914400" rtl="0" algn="l">
              <a:lnSpc>
                <a:spcPct val="115000"/>
              </a:lnSpc>
              <a:spcBef>
                <a:spcPts val="0"/>
              </a:spcBef>
              <a:spcAft>
                <a:spcPts val="0"/>
              </a:spcAft>
              <a:buSzPct val="100000"/>
              <a:buAutoNum type="alphaLcPeriod"/>
            </a:pPr>
            <a:r>
              <a:rPr lang="en-US" sz="1700"/>
              <a:t>经过挑选整理的健康数据可提交给LLM，让其反馈详尽的分析与建议。</a:t>
            </a:r>
            <a:endParaRPr sz="1700"/>
          </a:p>
          <a:p>
            <a:pPr indent="0" lvl="0" marL="0" rtl="0" algn="l">
              <a:lnSpc>
                <a:spcPct val="115000"/>
              </a:lnSpc>
              <a:spcBef>
                <a:spcPts val="1000"/>
              </a:spcBef>
              <a:spcAft>
                <a:spcPts val="0"/>
              </a:spcAft>
              <a:buNone/>
            </a:pPr>
            <a:r>
              <a:rPr lang="en-US" sz="2100"/>
              <a:t>数据使用界面考虑</a:t>
            </a:r>
            <a:endParaRPr sz="2100"/>
          </a:p>
          <a:p>
            <a:pPr indent="-312261" lvl="0" marL="457200" rtl="0" algn="l">
              <a:lnSpc>
                <a:spcPct val="115000"/>
              </a:lnSpc>
              <a:spcBef>
                <a:spcPts val="1000"/>
              </a:spcBef>
              <a:spcAft>
                <a:spcPts val="0"/>
              </a:spcAft>
              <a:buSzPct val="100000"/>
              <a:buAutoNum type="arabicPeriod"/>
            </a:pPr>
            <a:r>
              <a:rPr lang="en-US" sz="1700"/>
              <a:t>制定权益管理模块的输入输出标准；</a:t>
            </a:r>
            <a:endParaRPr sz="1700"/>
          </a:p>
          <a:p>
            <a:pPr indent="-312261" lvl="0" marL="457200" rtl="0" algn="l">
              <a:lnSpc>
                <a:spcPct val="115000"/>
              </a:lnSpc>
              <a:spcBef>
                <a:spcPts val="0"/>
              </a:spcBef>
              <a:spcAft>
                <a:spcPts val="0"/>
              </a:spcAft>
              <a:buSzPct val="100000"/>
              <a:buAutoNum type="arabicPeriod"/>
            </a:pPr>
            <a:r>
              <a:rPr lang="en-US" sz="1700"/>
              <a:t>规范数据胶囊的数据获取和计算处理的功能（建议采用外部参数法，用一个外部可编辑文本文件定制各种数据操作自定义代码，使用时把这些代码读入程序，通过编译生成可执行计算公式）；</a:t>
            </a:r>
            <a:endParaRPr sz="1700"/>
          </a:p>
          <a:p>
            <a:pPr indent="-312261" lvl="0" marL="457200" rtl="0" algn="l">
              <a:lnSpc>
                <a:spcPct val="115000"/>
              </a:lnSpc>
              <a:spcBef>
                <a:spcPts val="0"/>
              </a:spcBef>
              <a:spcAft>
                <a:spcPts val="0"/>
              </a:spcAft>
              <a:buSzPct val="100000"/>
              <a:buAutoNum type="arabicPeriod"/>
            </a:pPr>
            <a:r>
              <a:rPr lang="en-US" sz="1700"/>
              <a:t>调用数字签名和数字水印等安全机制功能模块；</a:t>
            </a:r>
            <a:endParaRPr sz="1700"/>
          </a:p>
          <a:p>
            <a:pPr indent="-312261" lvl="0" marL="457200" rtl="0" algn="l">
              <a:lnSpc>
                <a:spcPct val="115000"/>
              </a:lnSpc>
              <a:spcBef>
                <a:spcPts val="0"/>
              </a:spcBef>
              <a:spcAft>
                <a:spcPts val="0"/>
              </a:spcAft>
              <a:buSzPct val="100000"/>
              <a:buAutoNum type="arabicPeriod"/>
            </a:pPr>
            <a:r>
              <a:rPr lang="en-US" sz="1700"/>
              <a:t>通过令牌方式建立“提供者-数据银行-使用者”间的数据流转。</a:t>
            </a:r>
            <a:endParaRPr sz="1700"/>
          </a:p>
          <a:p>
            <a:pPr indent="0" lvl="0" marL="0" rtl="0" algn="l">
              <a:lnSpc>
                <a:spcPct val="115000"/>
              </a:lnSpc>
              <a:spcBef>
                <a:spcPts val="1000"/>
              </a:spcBef>
              <a:spcAft>
                <a:spcPts val="0"/>
              </a:spcAft>
              <a:buNone/>
            </a:pPr>
            <a:r>
              <a:t/>
            </a:r>
            <a:endParaRPr sz="1700"/>
          </a:p>
        </p:txBody>
      </p:sp>
      <p:sp>
        <p:nvSpPr>
          <p:cNvPr id="386" name="Google Shape;386;g38460e87e19_0_0"/>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en-US" sz="1700"/>
              <a:t>目前的这些功能还会扩展</a:t>
            </a:r>
            <a:endParaRPr sz="1700"/>
          </a:p>
          <a:p>
            <a:pPr indent="-323850" lvl="0" marL="914400" rtl="0" algn="l">
              <a:lnSpc>
                <a:spcPct val="115000"/>
              </a:lnSpc>
              <a:spcBef>
                <a:spcPts val="1000"/>
              </a:spcBef>
              <a:spcAft>
                <a:spcPts val="0"/>
              </a:spcAft>
              <a:buSzPts val="1500"/>
              <a:buAutoNum type="arabicPeriod"/>
            </a:pPr>
            <a:r>
              <a:rPr lang="en-US" sz="1500"/>
              <a:t>医生会有多次探索性访问数据的需求，如果数据对医生全开放，那么</a:t>
            </a:r>
            <a:r>
              <a:rPr lang="en-US" sz="1500"/>
              <a:t>数据胶囊的计算分析系统也会同时开放给医生，这里会有很多商机。</a:t>
            </a:r>
            <a:endParaRPr sz="1500"/>
          </a:p>
          <a:p>
            <a:pPr indent="-323850" lvl="0" marL="914400" rtl="0" algn="l">
              <a:lnSpc>
                <a:spcPct val="115000"/>
              </a:lnSpc>
              <a:spcBef>
                <a:spcPts val="0"/>
              </a:spcBef>
              <a:spcAft>
                <a:spcPts val="0"/>
              </a:spcAft>
              <a:buSzPts val="1500"/>
              <a:buAutoNum type="arabicPeriod"/>
            </a:pPr>
            <a:r>
              <a:rPr lang="en-US" sz="1500"/>
              <a:t>应用场景4中介绍到给健康数据众筹服务提供商的脱敏数据。脱敏数据可以是原始数据删除可识别身份部分后的内容，也可以是1-2级隐私保护处理后的信息。</a:t>
            </a:r>
            <a:endParaRPr sz="1500"/>
          </a:p>
          <a:p>
            <a:pPr indent="0" lvl="0" marL="457200" rtl="0" algn="l">
              <a:lnSpc>
                <a:spcPct val="115000"/>
              </a:lnSpc>
              <a:spcBef>
                <a:spcPts val="1000"/>
              </a:spcBef>
              <a:spcAft>
                <a:spcPts val="0"/>
              </a:spcAft>
              <a:buNone/>
            </a:pPr>
            <a:r>
              <a:t/>
            </a:r>
            <a:endParaRPr sz="1700"/>
          </a:p>
        </p:txBody>
      </p:sp>
      <p:sp>
        <p:nvSpPr>
          <p:cNvPr id="387" name="Google Shape;387;g38460e87e19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381881b5bb1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权益管理模块（系统）的I/O</a:t>
            </a:r>
            <a:endParaRPr/>
          </a:p>
        </p:txBody>
      </p:sp>
      <p:sp>
        <p:nvSpPr>
          <p:cNvPr id="393" name="Google Shape;393;g381881b5bb1_0_6"/>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0" lvl="0" marL="0" rtl="0" algn="l">
              <a:lnSpc>
                <a:spcPct val="95000"/>
              </a:lnSpc>
              <a:spcBef>
                <a:spcPts val="1000"/>
              </a:spcBef>
              <a:spcAft>
                <a:spcPts val="0"/>
              </a:spcAft>
              <a:buSzPts val="1018"/>
              <a:buNone/>
            </a:pPr>
            <a:r>
              <a:rPr lang="en-US" sz="2590"/>
              <a:t>输入：</a:t>
            </a:r>
            <a:r>
              <a:rPr lang="en-US" sz="1850"/>
              <a:t>数据所有者的</a:t>
            </a:r>
            <a:r>
              <a:rPr lang="en-US" sz="1850"/>
              <a:t>指令+权属向量</a:t>
            </a:r>
            <a:endParaRPr sz="1850"/>
          </a:p>
          <a:p>
            <a:pPr indent="-334327" lvl="0" marL="457200" rtl="0" algn="l">
              <a:lnSpc>
                <a:spcPct val="95000"/>
              </a:lnSpc>
              <a:spcBef>
                <a:spcPts val="1000"/>
              </a:spcBef>
              <a:spcAft>
                <a:spcPts val="0"/>
              </a:spcAft>
              <a:buSzPts val="1665"/>
              <a:buChar char="●"/>
            </a:pPr>
            <a:r>
              <a:rPr lang="en-US" sz="1850"/>
              <a:t>数据所有者的指令（在用户端APP必须有一个功能用来构建标准化指令）</a:t>
            </a:r>
            <a:endParaRPr sz="1850"/>
          </a:p>
          <a:p>
            <a:pPr indent="-334327" lvl="1" marL="914400" rtl="0" algn="l">
              <a:lnSpc>
                <a:spcPct val="95000"/>
              </a:lnSpc>
              <a:spcBef>
                <a:spcPts val="500"/>
              </a:spcBef>
              <a:spcAft>
                <a:spcPts val="0"/>
              </a:spcAft>
              <a:buSzPts val="1665"/>
              <a:buChar char="○"/>
            </a:pPr>
            <a:r>
              <a:rPr lang="en-US" sz="1665"/>
              <a:t>目标数据胶囊（单个、多个）</a:t>
            </a:r>
            <a:endParaRPr sz="1665"/>
          </a:p>
          <a:p>
            <a:pPr indent="-334327" lvl="1" marL="914400" rtl="0" algn="l">
              <a:lnSpc>
                <a:spcPct val="95000"/>
              </a:lnSpc>
              <a:spcBef>
                <a:spcPts val="500"/>
              </a:spcBef>
              <a:spcAft>
                <a:spcPts val="0"/>
              </a:spcAft>
              <a:buSzPts val="1665"/>
              <a:buChar char="○"/>
            </a:pPr>
            <a:r>
              <a:rPr lang="en-US" sz="1665"/>
              <a:t>使用者标识（可以发给自己）</a:t>
            </a:r>
            <a:endParaRPr sz="1665"/>
          </a:p>
          <a:p>
            <a:pPr indent="-334327" lvl="1" marL="914400" rtl="0" algn="l">
              <a:lnSpc>
                <a:spcPct val="95000"/>
              </a:lnSpc>
              <a:spcBef>
                <a:spcPts val="500"/>
              </a:spcBef>
              <a:spcAft>
                <a:spcPts val="0"/>
              </a:spcAft>
              <a:buSzPts val="1665"/>
              <a:buChar char="○"/>
            </a:pPr>
            <a:r>
              <a:rPr b="1" lang="en-US" sz="1665"/>
              <a:t>隐私级别</a:t>
            </a:r>
            <a:endParaRPr b="1" sz="1665"/>
          </a:p>
          <a:p>
            <a:pPr indent="-334327" lvl="1" marL="914400" rtl="0" algn="l">
              <a:lnSpc>
                <a:spcPct val="95000"/>
              </a:lnSpc>
              <a:spcBef>
                <a:spcPts val="500"/>
              </a:spcBef>
              <a:spcAft>
                <a:spcPts val="0"/>
              </a:spcAft>
              <a:buSzPts val="1665"/>
              <a:buChar char="○"/>
            </a:pPr>
            <a:r>
              <a:rPr lang="en-US" sz="1665"/>
              <a:t>发送数据的内容（由隐私级别决定）</a:t>
            </a:r>
            <a:endParaRPr sz="1665"/>
          </a:p>
          <a:p>
            <a:pPr indent="-322580" lvl="2" marL="1371600" rtl="0" algn="l">
              <a:lnSpc>
                <a:spcPct val="95000"/>
              </a:lnSpc>
              <a:spcBef>
                <a:spcPts val="500"/>
              </a:spcBef>
              <a:spcAft>
                <a:spcPts val="0"/>
              </a:spcAft>
              <a:buSzPts val="1480"/>
              <a:buChar char="■"/>
            </a:pPr>
            <a:r>
              <a:rPr lang="en-US" sz="1480"/>
              <a:t>基本数据：元数据、数据概要、0阶数据胶囊内容+元数据</a:t>
            </a:r>
            <a:endParaRPr sz="1480"/>
          </a:p>
          <a:p>
            <a:pPr indent="-310832" lvl="2" marL="1371600" rtl="0" algn="l">
              <a:lnSpc>
                <a:spcPct val="95000"/>
              </a:lnSpc>
              <a:spcBef>
                <a:spcPts val="500"/>
              </a:spcBef>
              <a:spcAft>
                <a:spcPts val="0"/>
              </a:spcAft>
              <a:buSzPts val="1295"/>
              <a:buChar char="■"/>
            </a:pPr>
            <a:r>
              <a:rPr lang="en-US" sz="1480"/>
              <a:t>ZKP处理后的数据：指标范围、各种统计、交叉复合指标计算、时间序列计算</a:t>
            </a:r>
            <a:endParaRPr sz="1480"/>
          </a:p>
          <a:p>
            <a:pPr indent="-346075" lvl="0" marL="457200" rtl="0" algn="l">
              <a:lnSpc>
                <a:spcPct val="95000"/>
              </a:lnSpc>
              <a:spcBef>
                <a:spcPts val="1000"/>
              </a:spcBef>
              <a:spcAft>
                <a:spcPts val="0"/>
              </a:spcAft>
              <a:buSzPts val="1850"/>
              <a:buChar char="●"/>
            </a:pPr>
            <a:r>
              <a:rPr lang="en-US" sz="1850"/>
              <a:t>权属向量（备注作用）</a:t>
            </a:r>
            <a:endParaRPr sz="1850"/>
          </a:p>
          <a:p>
            <a:pPr indent="-346075" lvl="1" marL="914400" rtl="0" algn="l">
              <a:lnSpc>
                <a:spcPct val="95000"/>
              </a:lnSpc>
              <a:spcBef>
                <a:spcPts val="500"/>
              </a:spcBef>
              <a:spcAft>
                <a:spcPts val="0"/>
              </a:spcAft>
              <a:buSzPts val="1850"/>
              <a:buChar char="○"/>
            </a:pPr>
            <a:r>
              <a:rPr lang="en-US" sz="1850"/>
              <a:t>参考“数据权益管理”Slide的内容</a:t>
            </a:r>
            <a:endParaRPr sz="1850"/>
          </a:p>
          <a:p>
            <a:pPr indent="0" lvl="0" marL="0" rtl="0" algn="l">
              <a:lnSpc>
                <a:spcPct val="95000"/>
              </a:lnSpc>
              <a:spcBef>
                <a:spcPts val="1000"/>
              </a:spcBef>
              <a:spcAft>
                <a:spcPts val="0"/>
              </a:spcAft>
              <a:buSzPts val="1018"/>
              <a:buNone/>
            </a:pPr>
            <a:r>
              <a:t/>
            </a:r>
            <a:endParaRPr sz="2590"/>
          </a:p>
        </p:txBody>
      </p:sp>
      <p:sp>
        <p:nvSpPr>
          <p:cNvPr id="394" name="Google Shape;394;g381881b5bb1_0_6"/>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lnSpc>
                <a:spcPct val="95000"/>
              </a:lnSpc>
              <a:spcBef>
                <a:spcPts val="1000"/>
              </a:spcBef>
              <a:spcAft>
                <a:spcPts val="0"/>
              </a:spcAft>
              <a:buNone/>
            </a:pPr>
            <a:r>
              <a:rPr lang="en-US" sz="2700"/>
              <a:t>输出：</a:t>
            </a:r>
            <a:r>
              <a:rPr lang="en-US" sz="1900"/>
              <a:t>数据包+数据获取令牌</a:t>
            </a:r>
            <a:endParaRPr sz="1900"/>
          </a:p>
          <a:p>
            <a:pPr indent="-342900" lvl="0" marL="457200" rtl="0" algn="l">
              <a:lnSpc>
                <a:spcPct val="95000"/>
              </a:lnSpc>
              <a:spcBef>
                <a:spcPts val="1000"/>
              </a:spcBef>
              <a:spcAft>
                <a:spcPts val="0"/>
              </a:spcAft>
              <a:buSzPts val="1800"/>
              <a:buChar char="●"/>
            </a:pPr>
            <a:r>
              <a:rPr lang="en-US" sz="1900"/>
              <a:t>数据包：用使用者公钥封装好的“</a:t>
            </a:r>
            <a:r>
              <a:rPr lang="en-US" sz="1700"/>
              <a:t>发送数据的内容</a:t>
            </a:r>
            <a:r>
              <a:rPr lang="en-US" sz="1900"/>
              <a:t>”</a:t>
            </a:r>
            <a:endParaRPr sz="1900"/>
          </a:p>
          <a:p>
            <a:pPr indent="-349250" lvl="0" marL="457200" rtl="0" algn="l">
              <a:lnSpc>
                <a:spcPct val="95000"/>
              </a:lnSpc>
              <a:spcBef>
                <a:spcPts val="1000"/>
              </a:spcBef>
              <a:spcAft>
                <a:spcPts val="0"/>
              </a:spcAft>
              <a:buSzPts val="1900"/>
              <a:buChar char="●"/>
            </a:pPr>
            <a:r>
              <a:rPr lang="en-US" sz="1900"/>
              <a:t>数据获取令牌</a:t>
            </a:r>
            <a:endParaRPr sz="1900"/>
          </a:p>
          <a:p>
            <a:pPr indent="-336550" lvl="1" marL="914400" rtl="0" algn="l">
              <a:lnSpc>
                <a:spcPct val="95000"/>
              </a:lnSpc>
              <a:spcBef>
                <a:spcPts val="500"/>
              </a:spcBef>
              <a:spcAft>
                <a:spcPts val="0"/>
              </a:spcAft>
              <a:buSzPts val="1700"/>
              <a:buChar char="○"/>
            </a:pPr>
            <a:r>
              <a:rPr lang="en-US" sz="1700"/>
              <a:t>令牌标识</a:t>
            </a:r>
            <a:endParaRPr sz="1700"/>
          </a:p>
          <a:p>
            <a:pPr indent="-336550" lvl="1" marL="914400" rtl="0" algn="l">
              <a:lnSpc>
                <a:spcPct val="95000"/>
              </a:lnSpc>
              <a:spcBef>
                <a:spcPts val="500"/>
              </a:spcBef>
              <a:spcAft>
                <a:spcPts val="0"/>
              </a:spcAft>
              <a:buSzPts val="1700"/>
              <a:buChar char="○"/>
            </a:pPr>
            <a:r>
              <a:rPr lang="en-US" sz="1700"/>
              <a:t>令牌内容（为一随机数）</a:t>
            </a:r>
            <a:endParaRPr sz="1700"/>
          </a:p>
          <a:p>
            <a:pPr indent="-336550" lvl="1" marL="914400" rtl="0" algn="l">
              <a:lnSpc>
                <a:spcPct val="95000"/>
              </a:lnSpc>
              <a:spcBef>
                <a:spcPts val="500"/>
              </a:spcBef>
              <a:spcAft>
                <a:spcPts val="0"/>
              </a:spcAft>
              <a:buSzPts val="1700"/>
              <a:buChar char="○"/>
            </a:pPr>
            <a:r>
              <a:rPr lang="en-US" sz="1700"/>
              <a:t>令牌有效期</a:t>
            </a:r>
            <a:endParaRPr sz="1700"/>
          </a:p>
          <a:p>
            <a:pPr indent="0" lvl="0" marL="0" rtl="0" algn="l">
              <a:lnSpc>
                <a:spcPct val="95000"/>
              </a:lnSpc>
              <a:spcBef>
                <a:spcPts val="1000"/>
              </a:spcBef>
              <a:spcAft>
                <a:spcPts val="0"/>
              </a:spcAft>
              <a:buNone/>
            </a:pPr>
            <a:r>
              <a:t/>
            </a:r>
            <a:endParaRPr sz="1900"/>
          </a:p>
          <a:p>
            <a:pPr indent="0" lvl="0" marL="0" rtl="0" algn="l">
              <a:lnSpc>
                <a:spcPct val="95000"/>
              </a:lnSpc>
              <a:spcBef>
                <a:spcPts val="1000"/>
              </a:spcBef>
              <a:spcAft>
                <a:spcPts val="0"/>
              </a:spcAft>
              <a:buNone/>
            </a:pPr>
            <a:r>
              <a:rPr lang="en-US" sz="1900"/>
              <a:t>注：</a:t>
            </a:r>
            <a:endParaRPr sz="1900"/>
          </a:p>
          <a:p>
            <a:pPr indent="-336550" lvl="0" marL="457200" rtl="0" algn="l">
              <a:lnSpc>
                <a:spcPct val="95000"/>
              </a:lnSpc>
              <a:spcBef>
                <a:spcPts val="1000"/>
              </a:spcBef>
              <a:spcAft>
                <a:spcPts val="0"/>
              </a:spcAft>
              <a:buSzPts val="1700"/>
              <a:buChar char="●"/>
            </a:pPr>
            <a:r>
              <a:rPr lang="en-US" sz="1700"/>
              <a:t>应用场景2的安全机制根据这个I/O规格访问数据银行，完成数据发送给所有者的任务。</a:t>
            </a:r>
            <a:endParaRPr sz="1700"/>
          </a:p>
        </p:txBody>
      </p:sp>
      <p:sp>
        <p:nvSpPr>
          <p:cNvPr id="395" name="Google Shape;395;g381881b5bb1_0_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381881b5bb1_0_10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权益管理模块（系统）的内部功能</a:t>
            </a:r>
            <a:endParaRPr/>
          </a:p>
        </p:txBody>
      </p:sp>
      <p:sp>
        <p:nvSpPr>
          <p:cNvPr id="401" name="Google Shape;401;g381881b5bb1_0_100"/>
          <p:cNvSpPr txBox="1"/>
          <p:nvPr>
            <p:ph idx="1" type="body"/>
          </p:nvPr>
        </p:nvSpPr>
        <p:spPr>
          <a:xfrm>
            <a:off x="838200" y="1825625"/>
            <a:ext cx="5181600" cy="4351200"/>
          </a:xfrm>
          <a:prstGeom prst="rect">
            <a:avLst/>
          </a:prstGeom>
        </p:spPr>
        <p:txBody>
          <a:bodyPr anchorCtr="0" anchor="t" bIns="45700" lIns="91425" spcFirstLastPara="1" rIns="91425" wrap="square" tIns="45700">
            <a:normAutofit fontScale="62500" lnSpcReduction="10000"/>
          </a:bodyPr>
          <a:lstStyle/>
          <a:p>
            <a:pPr indent="0" lvl="0" marL="0" rtl="0" algn="l">
              <a:lnSpc>
                <a:spcPct val="115000"/>
              </a:lnSpc>
              <a:spcBef>
                <a:spcPts val="1000"/>
              </a:spcBef>
              <a:spcAft>
                <a:spcPts val="0"/>
              </a:spcAft>
              <a:buNone/>
            </a:pPr>
            <a:r>
              <a:rPr lang="en-US" sz="2500"/>
              <a:t>A 数据获得（根据“</a:t>
            </a:r>
            <a:r>
              <a:rPr lang="en-US" sz="2100"/>
              <a:t>发送数据的内容</a:t>
            </a:r>
            <a:r>
              <a:rPr lang="en-US" sz="2500"/>
              <a:t>”，给每个功能编号便于建立关联关系）</a:t>
            </a:r>
            <a:endParaRPr sz="2500"/>
          </a:p>
          <a:p>
            <a:pPr indent="-272256" lvl="0" marL="914400" rtl="0" algn="l">
              <a:lnSpc>
                <a:spcPct val="115000"/>
              </a:lnSpc>
              <a:spcBef>
                <a:spcPts val="1000"/>
              </a:spcBef>
              <a:spcAft>
                <a:spcPts val="0"/>
              </a:spcAft>
              <a:buSzPct val="52380"/>
              <a:buChar char="●"/>
            </a:pPr>
            <a:r>
              <a:rPr lang="en-US" sz="2100"/>
              <a:t>a.1 直接获取基本数据</a:t>
            </a:r>
            <a:endParaRPr sz="2100"/>
          </a:p>
          <a:p>
            <a:pPr indent="-280193" lvl="1" marL="1371600" rtl="0" algn="l">
              <a:lnSpc>
                <a:spcPct val="115000"/>
              </a:lnSpc>
              <a:spcBef>
                <a:spcPts val="0"/>
              </a:spcBef>
              <a:spcAft>
                <a:spcPts val="0"/>
              </a:spcAft>
              <a:buSzPct val="68421"/>
              <a:buChar char="○"/>
            </a:pPr>
            <a:r>
              <a:rPr lang="en-US" sz="1900"/>
              <a:t>a.1-1 获取元数据</a:t>
            </a:r>
            <a:endParaRPr sz="1900"/>
          </a:p>
          <a:p>
            <a:pPr indent="-280193" lvl="1" marL="1371600" rtl="0" algn="l">
              <a:lnSpc>
                <a:spcPct val="115000"/>
              </a:lnSpc>
              <a:spcBef>
                <a:spcPts val="0"/>
              </a:spcBef>
              <a:spcAft>
                <a:spcPts val="0"/>
              </a:spcAft>
              <a:buSzPct val="68421"/>
              <a:buChar char="○"/>
            </a:pPr>
            <a:r>
              <a:rPr lang="en-US" sz="1900"/>
              <a:t>a.1-2 获取数据概要</a:t>
            </a:r>
            <a:endParaRPr sz="1900"/>
          </a:p>
          <a:p>
            <a:pPr indent="-280193" lvl="1" marL="1371600" rtl="0" algn="l">
              <a:lnSpc>
                <a:spcPct val="115000"/>
              </a:lnSpc>
              <a:spcBef>
                <a:spcPts val="0"/>
              </a:spcBef>
              <a:spcAft>
                <a:spcPts val="0"/>
              </a:spcAft>
              <a:buSzPct val="68421"/>
              <a:buChar char="○"/>
            </a:pPr>
            <a:r>
              <a:rPr lang="en-US" sz="1900"/>
              <a:t>a.1-3 获取源数据全集</a:t>
            </a:r>
            <a:endParaRPr sz="1900"/>
          </a:p>
          <a:p>
            <a:pPr indent="-311943" lvl="0" marL="914400" rtl="0" algn="l">
              <a:lnSpc>
                <a:spcPct val="115000"/>
              </a:lnSpc>
              <a:spcBef>
                <a:spcPts val="0"/>
              </a:spcBef>
              <a:spcAft>
                <a:spcPts val="0"/>
              </a:spcAft>
              <a:buSzPct val="100000"/>
              <a:buChar char="●"/>
            </a:pPr>
            <a:r>
              <a:rPr lang="en-US" sz="2100"/>
              <a:t>a.2 获取单条指标</a:t>
            </a:r>
            <a:endParaRPr sz="2100"/>
          </a:p>
          <a:p>
            <a:pPr indent="-280193" lvl="1" marL="1371600" rtl="0" algn="l">
              <a:lnSpc>
                <a:spcPct val="115000"/>
              </a:lnSpc>
              <a:spcBef>
                <a:spcPts val="0"/>
              </a:spcBef>
              <a:spcAft>
                <a:spcPts val="0"/>
              </a:spcAft>
              <a:buSzPct val="68421"/>
              <a:buChar char="○"/>
            </a:pPr>
            <a:r>
              <a:rPr lang="en-US" sz="1900"/>
              <a:t>“发送数据的内容”中包括数据胶囊标识和指标名</a:t>
            </a:r>
            <a:endParaRPr sz="1900"/>
          </a:p>
          <a:p>
            <a:pPr indent="-304006" lvl="0" marL="914400" rtl="0" algn="l">
              <a:lnSpc>
                <a:spcPct val="115000"/>
              </a:lnSpc>
              <a:spcBef>
                <a:spcPts val="1000"/>
              </a:spcBef>
              <a:spcAft>
                <a:spcPts val="0"/>
              </a:spcAft>
              <a:buSzPct val="90476"/>
              <a:buChar char="●"/>
            </a:pPr>
            <a:r>
              <a:rPr lang="en-US" sz="2100"/>
              <a:t>a.3 ZKP化处理的数据</a:t>
            </a:r>
            <a:endParaRPr sz="2100"/>
          </a:p>
          <a:p>
            <a:pPr indent="-280193" lvl="1" marL="1371600" rtl="0" algn="l">
              <a:lnSpc>
                <a:spcPct val="115000"/>
              </a:lnSpc>
              <a:spcBef>
                <a:spcPts val="0"/>
              </a:spcBef>
              <a:spcAft>
                <a:spcPts val="0"/>
              </a:spcAft>
              <a:buSzPct val="68421"/>
              <a:buChar char="○"/>
            </a:pPr>
            <a:r>
              <a:rPr lang="en-US" sz="1900"/>
              <a:t>a.3-1 单个数据胶囊数据计算处理（调用a.1-3或a.2）</a:t>
            </a:r>
            <a:endParaRPr sz="1900"/>
          </a:p>
          <a:p>
            <a:pPr indent="-304006" lvl="2" marL="1828800" rtl="0" algn="l">
              <a:lnSpc>
                <a:spcPct val="115000"/>
              </a:lnSpc>
              <a:spcBef>
                <a:spcPts val="0"/>
              </a:spcBef>
              <a:spcAft>
                <a:spcPts val="0"/>
              </a:spcAft>
              <a:buSzPct val="100000"/>
              <a:buChar char="■"/>
            </a:pPr>
            <a:r>
              <a:rPr lang="en-US" sz="1900"/>
              <a:t>a.3-1-1 核定数据是否正常</a:t>
            </a:r>
            <a:endParaRPr sz="1900"/>
          </a:p>
          <a:p>
            <a:pPr indent="-304006" lvl="2" marL="1828800" rtl="0" algn="l">
              <a:lnSpc>
                <a:spcPct val="115000"/>
              </a:lnSpc>
              <a:spcBef>
                <a:spcPts val="0"/>
              </a:spcBef>
              <a:spcAft>
                <a:spcPts val="0"/>
              </a:spcAft>
              <a:buSzPct val="100000"/>
              <a:buChar char="■"/>
            </a:pPr>
            <a:r>
              <a:rPr lang="en-US" sz="1900"/>
              <a:t>a.3-1-2 单个胶囊多项指标混合计算</a:t>
            </a:r>
            <a:endParaRPr sz="1900"/>
          </a:p>
          <a:p>
            <a:pPr indent="-304006" lvl="1" marL="1371600" rtl="0" algn="l">
              <a:lnSpc>
                <a:spcPct val="115000"/>
              </a:lnSpc>
              <a:spcBef>
                <a:spcPts val="0"/>
              </a:spcBef>
              <a:spcAft>
                <a:spcPts val="0"/>
              </a:spcAft>
              <a:buSzPct val="100000"/>
              <a:buChar char="○"/>
            </a:pPr>
            <a:r>
              <a:rPr lang="en-US" sz="1900"/>
              <a:t>a.3-2 多个数据胶囊数据计算处理（多次调用a.1-3或a.2）</a:t>
            </a:r>
            <a:endParaRPr sz="1900"/>
          </a:p>
          <a:p>
            <a:pPr indent="-304006" lvl="2" marL="1828800" rtl="0" algn="l">
              <a:lnSpc>
                <a:spcPct val="115000"/>
              </a:lnSpc>
              <a:spcBef>
                <a:spcPts val="0"/>
              </a:spcBef>
              <a:spcAft>
                <a:spcPts val="0"/>
              </a:spcAft>
              <a:buSzPct val="100000"/>
              <a:buChar char="■"/>
            </a:pPr>
            <a:r>
              <a:rPr lang="en-US" sz="1900"/>
              <a:t>a.3-2-1 时间序列比对分析</a:t>
            </a:r>
            <a:endParaRPr sz="1900"/>
          </a:p>
          <a:p>
            <a:pPr indent="-304006" lvl="2" marL="1828800" rtl="0" algn="l">
              <a:lnSpc>
                <a:spcPct val="115000"/>
              </a:lnSpc>
              <a:spcBef>
                <a:spcPts val="0"/>
              </a:spcBef>
              <a:spcAft>
                <a:spcPts val="0"/>
              </a:spcAft>
              <a:buSzPct val="100000"/>
              <a:buChar char="■"/>
            </a:pPr>
            <a:r>
              <a:rPr lang="en-US" sz="1900"/>
              <a:t>a.3-2-2 根据模型计算分析</a:t>
            </a:r>
            <a:endParaRPr sz="1900"/>
          </a:p>
          <a:p>
            <a:pPr indent="0" lvl="0" marL="0" rtl="0" algn="l">
              <a:lnSpc>
                <a:spcPct val="115000"/>
              </a:lnSpc>
              <a:spcBef>
                <a:spcPts val="1000"/>
              </a:spcBef>
              <a:spcAft>
                <a:spcPts val="0"/>
              </a:spcAft>
              <a:buNone/>
            </a:pPr>
            <a:r>
              <a:rPr lang="en-US" sz="2263"/>
              <a:t>数据包的内容以只读文件形式呈送，通过数字银行内部生成的数字水印和数字签名来提供所需的权益保护功能。</a:t>
            </a:r>
            <a:endParaRPr sz="1940"/>
          </a:p>
        </p:txBody>
      </p:sp>
      <p:sp>
        <p:nvSpPr>
          <p:cNvPr id="402" name="Google Shape;402;g381881b5bb1_0_100"/>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rPr lang="en-US" sz="1827"/>
              <a:t>B 权益处理</a:t>
            </a:r>
            <a:endParaRPr sz="1827"/>
          </a:p>
          <a:p>
            <a:pPr indent="0" lvl="1" marL="571500" rtl="0" algn="l">
              <a:lnSpc>
                <a:spcPct val="120000"/>
              </a:lnSpc>
              <a:spcBef>
                <a:spcPts val="500"/>
              </a:spcBef>
              <a:spcAft>
                <a:spcPts val="0"/>
              </a:spcAft>
              <a:buClr>
                <a:schemeClr val="dk1"/>
              </a:buClr>
              <a:buSzPct val="129032"/>
              <a:buFont typeface="Arial"/>
              <a:buNone/>
            </a:pPr>
            <a:r>
              <a:rPr lang="en-US" sz="1508"/>
              <a:t>1. </a:t>
            </a:r>
            <a:r>
              <a:rPr b="1" lang="en-US" sz="1508"/>
              <a:t>修改权</a:t>
            </a:r>
            <a:r>
              <a:rPr lang="en-US" sz="1508"/>
              <a:t> - 保证可信性、不可篡改性。通过数据银行的数字签名来实现（要求数据包带有数据银行签字），成为数据包一部分。这里引进一个</a:t>
            </a:r>
            <a:r>
              <a:rPr b="1" lang="en-US" sz="1508"/>
              <a:t>信任链</a:t>
            </a:r>
            <a:r>
              <a:rPr lang="en-US" sz="1508"/>
              <a:t>：可信原始数据+可信数据银行 -&gt; 数字银行签名的可信衍生数据包（注：这里未采用严格定义的“可信”）。</a:t>
            </a:r>
            <a:endParaRPr sz="2508"/>
          </a:p>
          <a:p>
            <a:pPr indent="0" lvl="1" marL="571500" rtl="0" algn="l">
              <a:lnSpc>
                <a:spcPct val="120000"/>
              </a:lnSpc>
              <a:spcBef>
                <a:spcPts val="500"/>
              </a:spcBef>
              <a:spcAft>
                <a:spcPts val="0"/>
              </a:spcAft>
              <a:buClr>
                <a:schemeClr val="dk1"/>
              </a:buClr>
              <a:buSzPct val="129032"/>
              <a:buFont typeface="Arial"/>
              <a:buNone/>
            </a:pPr>
            <a:r>
              <a:rPr lang="en-US" sz="1508"/>
              <a:t>2. </a:t>
            </a:r>
            <a:r>
              <a:rPr b="1" lang="en-US" sz="1508"/>
              <a:t>解释权</a:t>
            </a:r>
            <a:r>
              <a:rPr lang="en-US" sz="1508"/>
              <a:t> - 医学数据解释需要医疗资质的生成者负责，派生数据解释由生成者负责解释其过程和依据，由外发数据包的主体数字签名背书，由此可以追溯到原始数据提供者。</a:t>
            </a:r>
            <a:endParaRPr sz="2508"/>
          </a:p>
          <a:p>
            <a:pPr indent="0" lvl="1" marL="571500" rtl="0" algn="l">
              <a:lnSpc>
                <a:spcPct val="120000"/>
              </a:lnSpc>
              <a:spcBef>
                <a:spcPts val="500"/>
              </a:spcBef>
              <a:spcAft>
                <a:spcPts val="0"/>
              </a:spcAft>
              <a:buClr>
                <a:schemeClr val="dk1"/>
              </a:buClr>
              <a:buSzPct val="129032"/>
              <a:buFont typeface="Arial"/>
              <a:buNone/>
            </a:pPr>
            <a:r>
              <a:rPr lang="en-US" sz="1508"/>
              <a:t>3. </a:t>
            </a:r>
            <a:r>
              <a:rPr b="1" lang="en-US" sz="1508"/>
              <a:t>所有权</a:t>
            </a:r>
            <a:r>
              <a:rPr lang="en-US" sz="1508"/>
              <a:t> – 不需要专门处理。</a:t>
            </a:r>
            <a:endParaRPr sz="2508"/>
          </a:p>
          <a:p>
            <a:pPr indent="0" lvl="1" marL="571500" rtl="0" algn="l">
              <a:lnSpc>
                <a:spcPct val="120000"/>
              </a:lnSpc>
              <a:spcBef>
                <a:spcPts val="500"/>
              </a:spcBef>
              <a:spcAft>
                <a:spcPts val="0"/>
              </a:spcAft>
              <a:buClr>
                <a:schemeClr val="dk1"/>
              </a:buClr>
              <a:buSzPct val="129032"/>
              <a:buFont typeface="Arial"/>
              <a:buNone/>
            </a:pPr>
            <a:r>
              <a:rPr lang="en-US" sz="1508"/>
              <a:t>4. </a:t>
            </a:r>
            <a:r>
              <a:rPr b="1" lang="en-US" sz="1508"/>
              <a:t>使用权</a:t>
            </a:r>
            <a:r>
              <a:rPr lang="en-US" sz="1508"/>
              <a:t> - 由数据银行提供的数据包，通过隔离使用者直接访问，加上交付的数据是</a:t>
            </a:r>
            <a:r>
              <a:rPr b="1" lang="en-US" sz="1508"/>
              <a:t>照片或PDF格式</a:t>
            </a:r>
            <a:r>
              <a:rPr lang="en-US" sz="1508"/>
              <a:t>，增加了二次处理的难度，已经能基本满足需要。</a:t>
            </a:r>
            <a:endParaRPr sz="2508"/>
          </a:p>
          <a:p>
            <a:pPr indent="0" lvl="1" marL="571500" rtl="0" algn="l">
              <a:lnSpc>
                <a:spcPct val="120000"/>
              </a:lnSpc>
              <a:spcBef>
                <a:spcPts val="500"/>
              </a:spcBef>
              <a:spcAft>
                <a:spcPts val="0"/>
              </a:spcAft>
              <a:buClr>
                <a:schemeClr val="dk1"/>
              </a:buClr>
              <a:buSzPct val="129032"/>
              <a:buFont typeface="Arial"/>
              <a:buNone/>
            </a:pPr>
            <a:r>
              <a:rPr lang="en-US" sz="1508"/>
              <a:t>5. </a:t>
            </a:r>
            <a:r>
              <a:rPr b="1" lang="en-US" sz="1508"/>
              <a:t>转让权</a:t>
            </a:r>
            <a:r>
              <a:rPr lang="en-US" sz="1508"/>
              <a:t> - 目前实现其控制比较困难，采用可追溯技术，做事后善后，可在生成的只读文件中加入</a:t>
            </a:r>
            <a:r>
              <a:rPr b="1" lang="en-US" sz="1508"/>
              <a:t>数字水印</a:t>
            </a:r>
            <a:r>
              <a:rPr lang="en-US" sz="1508"/>
              <a:t>。</a:t>
            </a:r>
            <a:endParaRPr sz="2508"/>
          </a:p>
          <a:p>
            <a:pPr indent="0" lvl="1" marL="571500" rtl="0" algn="l">
              <a:lnSpc>
                <a:spcPct val="120000"/>
              </a:lnSpc>
              <a:spcBef>
                <a:spcPts val="500"/>
              </a:spcBef>
              <a:spcAft>
                <a:spcPts val="0"/>
              </a:spcAft>
              <a:buClr>
                <a:schemeClr val="dk1"/>
              </a:buClr>
              <a:buSzPct val="129032"/>
              <a:buFont typeface="Arial"/>
              <a:buNone/>
            </a:pPr>
            <a:r>
              <a:rPr lang="en-US" sz="1508"/>
              <a:t>6. </a:t>
            </a:r>
            <a:r>
              <a:rPr b="1" lang="en-US" sz="1508"/>
              <a:t>阅读权</a:t>
            </a:r>
            <a:r>
              <a:rPr lang="en-US" sz="1508"/>
              <a:t> - 同上；</a:t>
            </a:r>
            <a:endParaRPr sz="2508"/>
          </a:p>
          <a:p>
            <a:pPr indent="0" lvl="1" marL="571500" rtl="0" algn="l">
              <a:lnSpc>
                <a:spcPct val="120000"/>
              </a:lnSpc>
              <a:spcBef>
                <a:spcPts val="500"/>
              </a:spcBef>
              <a:spcAft>
                <a:spcPts val="0"/>
              </a:spcAft>
              <a:buClr>
                <a:schemeClr val="dk1"/>
              </a:buClr>
              <a:buSzPct val="129032"/>
              <a:buFont typeface="Arial"/>
              <a:buNone/>
            </a:pPr>
            <a:r>
              <a:rPr lang="en-US" sz="1508"/>
              <a:t>7. </a:t>
            </a:r>
            <a:r>
              <a:rPr b="1" lang="en-US" sz="1508"/>
              <a:t>可追溯 </a:t>
            </a:r>
            <a:r>
              <a:rPr lang="en-US" sz="1508"/>
              <a:t>- 同上；</a:t>
            </a:r>
            <a:endParaRPr sz="1508"/>
          </a:p>
          <a:p>
            <a:pPr indent="0" lvl="0" marL="0" rtl="0" algn="l">
              <a:spcBef>
                <a:spcPts val="1000"/>
              </a:spcBef>
              <a:spcAft>
                <a:spcPts val="0"/>
              </a:spcAft>
              <a:buNone/>
            </a:pPr>
            <a:r>
              <a:rPr lang="en-US" sz="1935"/>
              <a:t>关键技术：</a:t>
            </a:r>
            <a:r>
              <a:rPr lang="en-US" sz="1718"/>
              <a:t>只读文件+数字签名+数字水印</a:t>
            </a:r>
            <a:endParaRPr sz="1718"/>
          </a:p>
        </p:txBody>
      </p:sp>
      <p:sp>
        <p:nvSpPr>
          <p:cNvPr id="403" name="Google Shape;403;g381881b5bb1_0_10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数据胶囊的三种状态</a:t>
            </a:r>
            <a:endParaRPr/>
          </a:p>
        </p:txBody>
      </p:sp>
      <p:sp>
        <p:nvSpPr>
          <p:cNvPr id="84" name="Google Shape;8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状态A：</a:t>
            </a:r>
            <a:r>
              <a:rPr lang="en-US" sz="2300"/>
              <a:t>刚生成的原始数据集合，如检查报告单，尚未发出，属于0阶数据胶囊</a:t>
            </a:r>
            <a:endParaRPr sz="2300"/>
          </a:p>
          <a:p>
            <a:pPr indent="-228600" lvl="0" marL="228600" rtl="0" algn="l">
              <a:lnSpc>
                <a:spcPct val="90000"/>
              </a:lnSpc>
              <a:spcBef>
                <a:spcPts val="1000"/>
              </a:spcBef>
              <a:spcAft>
                <a:spcPts val="0"/>
              </a:spcAft>
              <a:buClr>
                <a:schemeClr val="dk1"/>
              </a:buClr>
              <a:buSzPts val="2400"/>
              <a:buChar char="•"/>
            </a:pPr>
            <a:r>
              <a:rPr lang="en-US" sz="2400"/>
              <a:t>状态B：</a:t>
            </a:r>
            <a:r>
              <a:rPr lang="en-US" sz="2300"/>
              <a:t>一阶数据胶囊，一般存储在数据银行或所有者终端</a:t>
            </a:r>
            <a:endParaRPr sz="2300"/>
          </a:p>
          <a:p>
            <a:pPr indent="-228600" lvl="1" marL="685800" rtl="0" algn="l">
              <a:lnSpc>
                <a:spcPct val="90000"/>
              </a:lnSpc>
              <a:spcBef>
                <a:spcPts val="500"/>
              </a:spcBef>
              <a:spcAft>
                <a:spcPts val="0"/>
              </a:spcAft>
              <a:buClr>
                <a:schemeClr val="dk1"/>
              </a:buClr>
              <a:buSzPts val="2000"/>
              <a:buChar char="•"/>
            </a:pPr>
            <a:r>
              <a:rPr lang="en-US" sz="2000"/>
              <a:t>B0: 尚在完善元数据的一阶数据胶囊，处于变化状态</a:t>
            </a:r>
            <a:endParaRPr sz="2000"/>
          </a:p>
          <a:p>
            <a:pPr indent="-228600" lvl="1" marL="685800" rtl="0" algn="l">
              <a:lnSpc>
                <a:spcPct val="90000"/>
              </a:lnSpc>
              <a:spcBef>
                <a:spcPts val="500"/>
              </a:spcBef>
              <a:spcAft>
                <a:spcPts val="0"/>
              </a:spcAft>
              <a:buClr>
                <a:schemeClr val="dk1"/>
              </a:buClr>
              <a:buSzPts val="2000"/>
              <a:buChar char="•"/>
            </a:pPr>
            <a:r>
              <a:rPr lang="en-US" sz="2000"/>
              <a:t>B1: 未授权使用的数据胶囊</a:t>
            </a:r>
            <a:endParaRPr sz="2000"/>
          </a:p>
          <a:p>
            <a:pPr indent="-228600" lvl="1" marL="685800" rtl="0" algn="l">
              <a:lnSpc>
                <a:spcPct val="90000"/>
              </a:lnSpc>
              <a:spcBef>
                <a:spcPts val="500"/>
              </a:spcBef>
              <a:spcAft>
                <a:spcPts val="0"/>
              </a:spcAft>
              <a:buClr>
                <a:schemeClr val="dk1"/>
              </a:buClr>
              <a:buSzPts val="2000"/>
              <a:buChar char="•"/>
            </a:pPr>
            <a:r>
              <a:rPr lang="en-US" sz="2000"/>
              <a:t>B2: 已授权使用的数据胶囊</a:t>
            </a:r>
            <a:endParaRPr sz="2000"/>
          </a:p>
          <a:p>
            <a:pPr indent="-228600" lvl="1" marL="685800" rtl="0" algn="l">
              <a:lnSpc>
                <a:spcPct val="90000"/>
              </a:lnSpc>
              <a:spcBef>
                <a:spcPts val="500"/>
              </a:spcBef>
              <a:spcAft>
                <a:spcPts val="0"/>
              </a:spcAft>
              <a:buClr>
                <a:schemeClr val="dk1"/>
              </a:buClr>
              <a:buSzPts val="2000"/>
              <a:buChar char="•"/>
            </a:pPr>
            <a:r>
              <a:rPr lang="en-US" sz="2000"/>
              <a:t>B3: 经过二次加工的一阶数据胶囊，加工技术包括摘要、统计、分析等</a:t>
            </a:r>
            <a:endParaRPr sz="2000"/>
          </a:p>
          <a:p>
            <a:pPr indent="-228600" lvl="0" marL="228600" rtl="0" algn="l">
              <a:lnSpc>
                <a:spcPct val="90000"/>
              </a:lnSpc>
              <a:spcBef>
                <a:spcPts val="1000"/>
              </a:spcBef>
              <a:spcAft>
                <a:spcPts val="0"/>
              </a:spcAft>
              <a:buClr>
                <a:schemeClr val="dk1"/>
              </a:buClr>
              <a:buSzPts val="2400"/>
              <a:buChar char="•"/>
            </a:pPr>
            <a:r>
              <a:rPr lang="en-US" sz="2400"/>
              <a:t>状态C：</a:t>
            </a:r>
            <a:r>
              <a:rPr lang="en-US" sz="2300"/>
              <a:t>二阶数据胶囊，打包好的一阶数据胶囊，一般存在数据银行</a:t>
            </a:r>
            <a:endParaRPr sz="2300"/>
          </a:p>
          <a:p>
            <a:pPr indent="-228600" lvl="1" marL="685800" rtl="0" algn="l">
              <a:lnSpc>
                <a:spcPct val="90000"/>
              </a:lnSpc>
              <a:spcBef>
                <a:spcPts val="500"/>
              </a:spcBef>
              <a:spcAft>
                <a:spcPts val="0"/>
              </a:spcAft>
              <a:buClr>
                <a:schemeClr val="dk1"/>
              </a:buClr>
              <a:buSzPts val="2000"/>
              <a:buChar char="•"/>
            </a:pPr>
            <a:r>
              <a:rPr lang="en-US" sz="2000"/>
              <a:t>C0：数据全集</a:t>
            </a:r>
            <a:endParaRPr sz="2000"/>
          </a:p>
          <a:p>
            <a:pPr indent="-228600" lvl="1" marL="685800" rtl="0" algn="l">
              <a:lnSpc>
                <a:spcPct val="90000"/>
              </a:lnSpc>
              <a:spcBef>
                <a:spcPts val="500"/>
              </a:spcBef>
              <a:spcAft>
                <a:spcPts val="0"/>
              </a:spcAft>
              <a:buClr>
                <a:schemeClr val="dk1"/>
              </a:buClr>
              <a:buSzPts val="2000"/>
              <a:buChar char="•"/>
            </a:pPr>
            <a:r>
              <a:rPr lang="en-US" sz="2000"/>
              <a:t>C1: 二阶数据胶囊子集，这是选取后准备发给医疗服务方的数据集</a:t>
            </a:r>
            <a:endParaRPr sz="2000"/>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这些状态直接影响数据安全机制的设计，以及数据的封装、处理、解封</a:t>
            </a:r>
            <a:endParaRPr sz="2400"/>
          </a:p>
        </p:txBody>
      </p:sp>
      <p:sp>
        <p:nvSpPr>
          <p:cNvPr id="85" name="Google Shape;85;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383541924ff_0_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方案讨论（非实现）：</a:t>
            </a:r>
            <a:r>
              <a:rPr lang="en-US" sz="4000"/>
              <a:t>如何</a:t>
            </a:r>
            <a:r>
              <a:rPr lang="en-US" sz="4000"/>
              <a:t>限制</a:t>
            </a:r>
            <a:r>
              <a:rPr lang="en-US" sz="4000"/>
              <a:t>数据转发</a:t>
            </a:r>
            <a:endParaRPr sz="4000"/>
          </a:p>
        </p:txBody>
      </p:sp>
      <p:sp>
        <p:nvSpPr>
          <p:cNvPr id="409" name="Google Shape;409;g383541924ff_0_24"/>
          <p:cNvSpPr txBox="1"/>
          <p:nvPr>
            <p:ph idx="1" type="body"/>
          </p:nvPr>
        </p:nvSpPr>
        <p:spPr>
          <a:xfrm>
            <a:off x="838200" y="1825625"/>
            <a:ext cx="5181600" cy="43512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000"/>
              </a:spcBef>
              <a:spcAft>
                <a:spcPts val="0"/>
              </a:spcAft>
              <a:buNone/>
            </a:pPr>
            <a:r>
              <a:rPr lang="en-US" sz="1900"/>
              <a:t>前提：</a:t>
            </a:r>
            <a:endParaRPr sz="1900"/>
          </a:p>
          <a:p>
            <a:pPr indent="-317500" lvl="0" marL="457200" rtl="0" algn="l">
              <a:lnSpc>
                <a:spcPct val="115000"/>
              </a:lnSpc>
              <a:spcBef>
                <a:spcPts val="1000"/>
              </a:spcBef>
              <a:spcAft>
                <a:spcPts val="0"/>
              </a:spcAft>
              <a:buSzPts val="1400"/>
              <a:buAutoNum type="arabicPeriod"/>
            </a:pPr>
            <a:r>
              <a:rPr lang="en-US" sz="1400"/>
              <a:t>数据由所有者加密；</a:t>
            </a:r>
            <a:endParaRPr sz="1400"/>
          </a:p>
          <a:p>
            <a:pPr indent="-317500" lvl="0" marL="457200" rtl="0" algn="l">
              <a:lnSpc>
                <a:spcPct val="115000"/>
              </a:lnSpc>
              <a:spcBef>
                <a:spcPts val="0"/>
              </a:spcBef>
              <a:spcAft>
                <a:spcPts val="0"/>
              </a:spcAft>
              <a:buSzPts val="1400"/>
              <a:buAutoNum type="arabicPeriod"/>
            </a:pPr>
            <a:r>
              <a:rPr lang="en-US" sz="1400"/>
              <a:t>该数据的使用者和权限在数据银行已经备案；</a:t>
            </a:r>
            <a:endParaRPr sz="1400"/>
          </a:p>
          <a:p>
            <a:pPr indent="-317500" lvl="0" marL="457200" rtl="0" algn="l">
              <a:lnSpc>
                <a:spcPct val="115000"/>
              </a:lnSpc>
              <a:spcBef>
                <a:spcPts val="0"/>
              </a:spcBef>
              <a:spcAft>
                <a:spcPts val="0"/>
              </a:spcAft>
              <a:buSzPts val="1400"/>
              <a:buAutoNum type="arabicPeriod"/>
            </a:pPr>
            <a:r>
              <a:rPr lang="en-US" sz="1400"/>
              <a:t>使用者每次使用必须通过数据银行认证，核对身份。</a:t>
            </a:r>
            <a:endParaRPr sz="1400"/>
          </a:p>
          <a:p>
            <a:pPr indent="0" lvl="0" marL="0" rtl="0" algn="l">
              <a:lnSpc>
                <a:spcPct val="115000"/>
              </a:lnSpc>
              <a:spcBef>
                <a:spcPts val="1000"/>
              </a:spcBef>
              <a:spcAft>
                <a:spcPts val="0"/>
              </a:spcAft>
              <a:buNone/>
            </a:pPr>
            <a:r>
              <a:rPr lang="en-US" sz="1900"/>
              <a:t>验证流程：</a:t>
            </a:r>
            <a:endParaRPr sz="1900"/>
          </a:p>
          <a:p>
            <a:pPr indent="-316985" lvl="0" marL="457200" rtl="0" algn="l">
              <a:lnSpc>
                <a:spcPct val="115000"/>
              </a:lnSpc>
              <a:spcBef>
                <a:spcPts val="1000"/>
              </a:spcBef>
              <a:spcAft>
                <a:spcPts val="0"/>
              </a:spcAft>
              <a:buSzPts val="1392"/>
              <a:buAutoNum type="arabicPeriod"/>
            </a:pPr>
            <a:r>
              <a:rPr lang="en-US" sz="1391"/>
              <a:t>使用者向数据银行一个专用端口发起请求；</a:t>
            </a:r>
            <a:endParaRPr sz="1391"/>
          </a:p>
          <a:p>
            <a:pPr indent="-316985" lvl="0" marL="457200" rtl="0" algn="l">
              <a:lnSpc>
                <a:spcPct val="115000"/>
              </a:lnSpc>
              <a:spcBef>
                <a:spcPts val="0"/>
              </a:spcBef>
              <a:spcAft>
                <a:spcPts val="0"/>
              </a:spcAft>
              <a:buSzPts val="1392"/>
              <a:buAutoNum type="arabicPeriod"/>
            </a:pPr>
            <a:r>
              <a:rPr lang="en-US" sz="1391"/>
              <a:t>数据银行根据使用者的数字证书，通过备案核对使用者标识和权限，如果符合，发出解锁指令，该指令包含了使用者即时硬件信息验证，禁止换设备使用；</a:t>
            </a:r>
            <a:endParaRPr sz="1391"/>
          </a:p>
          <a:p>
            <a:pPr indent="-316985" lvl="0" marL="457200" rtl="0" algn="l">
              <a:lnSpc>
                <a:spcPct val="115000"/>
              </a:lnSpc>
              <a:spcBef>
                <a:spcPts val="0"/>
              </a:spcBef>
              <a:spcAft>
                <a:spcPts val="0"/>
              </a:spcAft>
              <a:buSzPts val="1392"/>
              <a:buAutoNum type="arabicPeriod"/>
            </a:pPr>
            <a:r>
              <a:rPr lang="en-US" sz="1391"/>
              <a:t>使用者用解锁指令打开数据。</a:t>
            </a:r>
            <a:endParaRPr sz="1391"/>
          </a:p>
          <a:p>
            <a:pPr indent="0" lvl="0" marL="0" rtl="0" algn="l">
              <a:lnSpc>
                <a:spcPct val="115000"/>
              </a:lnSpc>
              <a:spcBef>
                <a:spcPts val="1000"/>
              </a:spcBef>
              <a:spcAft>
                <a:spcPts val="0"/>
              </a:spcAft>
              <a:buNone/>
            </a:pPr>
            <a:r>
              <a:rPr lang="en-US" sz="1900"/>
              <a:t>可行性：</a:t>
            </a:r>
            <a:endParaRPr sz="1900"/>
          </a:p>
          <a:p>
            <a:pPr indent="-316985" lvl="0" marL="457200" rtl="0" algn="l">
              <a:lnSpc>
                <a:spcPct val="115000"/>
              </a:lnSpc>
              <a:spcBef>
                <a:spcPts val="1000"/>
              </a:spcBef>
              <a:spcAft>
                <a:spcPts val="0"/>
              </a:spcAft>
              <a:buSzPts val="1392"/>
              <a:buAutoNum type="arabicPeriod"/>
            </a:pPr>
            <a:r>
              <a:rPr lang="en-US" sz="1391"/>
              <a:t>如果是非备案的用户，其数字证书审核就不能通过。</a:t>
            </a:r>
            <a:endParaRPr sz="1391"/>
          </a:p>
          <a:p>
            <a:pPr indent="-316985" lvl="0" marL="457200" rtl="0" algn="l">
              <a:lnSpc>
                <a:spcPct val="115000"/>
              </a:lnSpc>
              <a:spcBef>
                <a:spcPts val="0"/>
              </a:spcBef>
              <a:spcAft>
                <a:spcPts val="0"/>
              </a:spcAft>
              <a:buSzPts val="1392"/>
              <a:buAutoNum type="arabicPeriod"/>
            </a:pPr>
            <a:r>
              <a:rPr lang="en-US" sz="1391"/>
              <a:t>除非数字证书被盗用，非授权用户即使拿到数据也无法打开。</a:t>
            </a:r>
            <a:endParaRPr sz="1391"/>
          </a:p>
          <a:p>
            <a:pPr indent="-316985" lvl="0" marL="457200" rtl="0" algn="l">
              <a:lnSpc>
                <a:spcPct val="115000"/>
              </a:lnSpc>
              <a:spcBef>
                <a:spcPts val="0"/>
              </a:spcBef>
              <a:spcAft>
                <a:spcPts val="0"/>
              </a:spcAft>
              <a:buSzPts val="1392"/>
              <a:buAutoNum type="arabicPeriod"/>
            </a:pPr>
            <a:r>
              <a:rPr lang="en-US" sz="1391"/>
              <a:t>如果数据使用者把解密指令转给他人，因硬件地址变化，解密指令无效。</a:t>
            </a:r>
            <a:endParaRPr sz="1391"/>
          </a:p>
        </p:txBody>
      </p:sp>
      <p:sp>
        <p:nvSpPr>
          <p:cNvPr id="410" name="Google Shape;410;g383541924ff_0_24"/>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900"/>
              <a:t>小结</a:t>
            </a:r>
            <a:endParaRPr sz="1900"/>
          </a:p>
          <a:p>
            <a:pPr indent="-317500" lvl="0" marL="457200" rtl="0" algn="l">
              <a:spcBef>
                <a:spcPts val="1000"/>
              </a:spcBef>
              <a:spcAft>
                <a:spcPts val="0"/>
              </a:spcAft>
              <a:buSzPts val="1400"/>
              <a:buAutoNum type="arabicPeriod"/>
            </a:pPr>
            <a:r>
              <a:rPr lang="en-US" sz="1400"/>
              <a:t>实现每种权益保护都要先定义使用方式和设计安全机制。</a:t>
            </a:r>
            <a:endParaRPr sz="1400"/>
          </a:p>
          <a:p>
            <a:pPr indent="-317500" lvl="0" marL="457200" rtl="0" algn="l">
              <a:spcBef>
                <a:spcPts val="0"/>
              </a:spcBef>
              <a:spcAft>
                <a:spcPts val="0"/>
              </a:spcAft>
              <a:buSzPts val="1400"/>
              <a:buAutoNum type="arabicPeriod"/>
            </a:pPr>
            <a:r>
              <a:rPr lang="en-US" sz="1400"/>
              <a:t>难以找到一个统一的方法，来根据使用权限实现权益保护。</a:t>
            </a:r>
            <a:endParaRPr sz="1400"/>
          </a:p>
          <a:p>
            <a:pPr indent="-317500" lvl="0" marL="457200" rtl="0" algn="l">
              <a:spcBef>
                <a:spcPts val="0"/>
              </a:spcBef>
              <a:spcAft>
                <a:spcPts val="0"/>
              </a:spcAft>
              <a:buSzPts val="1400"/>
              <a:buAutoNum type="arabicPeriod"/>
            </a:pPr>
            <a:r>
              <a:rPr lang="en-US" sz="1400"/>
              <a:t>因此权益保护的实现要根据各种具体需求，先定义使用方式，再设计安全保护机制，然后才能进入软件研发。</a:t>
            </a:r>
            <a:endParaRPr sz="2200"/>
          </a:p>
        </p:txBody>
      </p:sp>
      <p:sp>
        <p:nvSpPr>
          <p:cNvPr id="411" name="Google Shape;411;g383541924ff_0_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381f950c34a_0_0"/>
          <p:cNvSpPr txBox="1"/>
          <p:nvPr>
            <p:ph type="title"/>
          </p:nvPr>
        </p:nvSpPr>
        <p:spPr>
          <a:xfrm>
            <a:off x="1544125" y="365125"/>
            <a:ext cx="9809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几个模块间的关系</a:t>
            </a:r>
            <a:endParaRPr/>
          </a:p>
        </p:txBody>
      </p:sp>
      <p:sp>
        <p:nvSpPr>
          <p:cNvPr id="417" name="Google Shape;417;g381f950c34a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418" name="Google Shape;418;g381f950c34a_0_0"/>
          <p:cNvSpPr txBox="1"/>
          <p:nvPr/>
        </p:nvSpPr>
        <p:spPr>
          <a:xfrm>
            <a:off x="4017750" y="5057550"/>
            <a:ext cx="175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rPr>
              <a:t>用户端</a:t>
            </a:r>
            <a:endParaRPr sz="2800">
              <a:solidFill>
                <a:schemeClr val="dk1"/>
              </a:solidFill>
            </a:endParaRPr>
          </a:p>
        </p:txBody>
      </p:sp>
      <p:sp>
        <p:nvSpPr>
          <p:cNvPr id="419" name="Google Shape;419;g381f950c34a_0_0"/>
          <p:cNvSpPr txBox="1"/>
          <p:nvPr/>
        </p:nvSpPr>
        <p:spPr>
          <a:xfrm>
            <a:off x="6943200" y="5057550"/>
            <a:ext cx="175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rPr>
              <a:t>服务器</a:t>
            </a:r>
            <a:r>
              <a:rPr lang="en-US" sz="2800">
                <a:solidFill>
                  <a:schemeClr val="dk1"/>
                </a:solidFill>
              </a:rPr>
              <a:t>端</a:t>
            </a:r>
            <a:endParaRPr sz="2800">
              <a:solidFill>
                <a:schemeClr val="dk1"/>
              </a:solidFill>
            </a:endParaRPr>
          </a:p>
        </p:txBody>
      </p:sp>
      <p:grpSp>
        <p:nvGrpSpPr>
          <p:cNvPr id="420" name="Google Shape;420;g381f950c34a_0_0"/>
          <p:cNvGrpSpPr/>
          <p:nvPr/>
        </p:nvGrpSpPr>
        <p:grpSpPr>
          <a:xfrm>
            <a:off x="3031557" y="1991430"/>
            <a:ext cx="6307814" cy="3472725"/>
            <a:chOff x="3031500" y="2322425"/>
            <a:chExt cx="6137200" cy="3141600"/>
          </a:xfrm>
        </p:grpSpPr>
        <p:cxnSp>
          <p:nvCxnSpPr>
            <p:cNvPr id="421" name="Google Shape;421;g381f950c34a_0_0"/>
            <p:cNvCxnSpPr/>
            <p:nvPr/>
          </p:nvCxnSpPr>
          <p:spPr>
            <a:xfrm>
              <a:off x="6082900" y="2322425"/>
              <a:ext cx="42600" cy="3141600"/>
            </a:xfrm>
            <a:prstGeom prst="straightConnector1">
              <a:avLst/>
            </a:prstGeom>
            <a:noFill/>
            <a:ln cap="flat" cmpd="sng" w="28575">
              <a:solidFill>
                <a:schemeClr val="dk2"/>
              </a:solidFill>
              <a:prstDash val="dash"/>
              <a:round/>
              <a:headEnd len="med" w="med" type="none"/>
              <a:tailEnd len="med" w="med" type="none"/>
            </a:ln>
          </p:spPr>
        </p:cxnSp>
        <p:sp>
          <p:nvSpPr>
            <p:cNvPr id="422" name="Google Shape;422;g381f950c34a_0_0"/>
            <p:cNvSpPr/>
            <p:nvPr/>
          </p:nvSpPr>
          <p:spPr>
            <a:xfrm>
              <a:off x="3031500" y="3429050"/>
              <a:ext cx="6129000" cy="8028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g381f950c34a_0_0"/>
            <p:cNvSpPr/>
            <p:nvPr/>
          </p:nvSpPr>
          <p:spPr>
            <a:xfrm>
              <a:off x="3039700" y="2555762"/>
              <a:ext cx="6129000" cy="8733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 name="Google Shape;424;g381f950c34a_0_0"/>
            <p:cNvSpPr/>
            <p:nvPr/>
          </p:nvSpPr>
          <p:spPr>
            <a:xfrm>
              <a:off x="3039700" y="4231775"/>
              <a:ext cx="6129000" cy="741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5" name="Google Shape;425;g381f950c34a_0_0"/>
            <p:cNvSpPr/>
            <p:nvPr/>
          </p:nvSpPr>
          <p:spPr>
            <a:xfrm>
              <a:off x="6837353" y="2747450"/>
              <a:ext cx="2065200" cy="20445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900"/>
                <a:t>数据银行</a:t>
              </a:r>
              <a:endParaRPr sz="1900"/>
            </a:p>
            <a:p>
              <a:pPr indent="0" lvl="0" marL="0" rtl="0" algn="ctr">
                <a:spcBef>
                  <a:spcPts val="0"/>
                </a:spcBef>
                <a:spcAft>
                  <a:spcPts val="0"/>
                </a:spcAft>
                <a:buNone/>
              </a:pPr>
              <a:r>
                <a:rPr lang="en-US" sz="1300"/>
                <a:t>（游舒翔、杨博伦）</a:t>
              </a:r>
              <a:endParaRPr sz="1300"/>
            </a:p>
          </p:txBody>
        </p:sp>
        <p:sp>
          <p:nvSpPr>
            <p:cNvPr id="426" name="Google Shape;426;g381f950c34a_0_0"/>
            <p:cNvSpPr txBox="1"/>
            <p:nvPr/>
          </p:nvSpPr>
          <p:spPr>
            <a:xfrm>
              <a:off x="3837343" y="2690900"/>
              <a:ext cx="3000000" cy="61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900">
                  <a:solidFill>
                    <a:schemeClr val="dk1"/>
                  </a:solidFill>
                </a:rPr>
                <a:t>医问AI（MVP）</a:t>
              </a:r>
              <a:endParaRPr sz="1900">
                <a:solidFill>
                  <a:schemeClr val="dk1"/>
                </a:solidFill>
              </a:endParaRPr>
            </a:p>
            <a:p>
              <a:pPr indent="0" lvl="0" marL="0" rtl="0" algn="ctr">
                <a:spcBef>
                  <a:spcPts val="0"/>
                </a:spcBef>
                <a:spcAft>
                  <a:spcPts val="0"/>
                </a:spcAft>
                <a:buNone/>
              </a:pPr>
              <a:r>
                <a:rPr lang="en-US" sz="1300">
                  <a:solidFill>
                    <a:schemeClr val="dk1"/>
                  </a:solidFill>
                </a:rPr>
                <a:t>（宋文状、贺江月等）</a:t>
              </a:r>
              <a:endParaRPr sz="1300">
                <a:solidFill>
                  <a:schemeClr val="dk1"/>
                </a:solidFill>
              </a:endParaRPr>
            </a:p>
          </p:txBody>
        </p:sp>
        <p:sp>
          <p:nvSpPr>
            <p:cNvPr id="427" name="Google Shape;427;g381f950c34a_0_0"/>
            <p:cNvSpPr txBox="1"/>
            <p:nvPr/>
          </p:nvSpPr>
          <p:spPr>
            <a:xfrm>
              <a:off x="3901752" y="3549110"/>
              <a:ext cx="3000000" cy="43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900">
                  <a:solidFill>
                    <a:schemeClr val="dk1"/>
                  </a:solidFill>
                </a:rPr>
                <a:t>安全机制</a:t>
              </a:r>
              <a:r>
                <a:rPr lang="en-US" sz="1300">
                  <a:solidFill>
                    <a:schemeClr val="dk1"/>
                  </a:solidFill>
                </a:rPr>
                <a:t>（刘巨峰）</a:t>
              </a:r>
              <a:endParaRPr sz="1300">
                <a:solidFill>
                  <a:schemeClr val="dk1"/>
                </a:solidFill>
              </a:endParaRPr>
            </a:p>
          </p:txBody>
        </p:sp>
        <p:sp>
          <p:nvSpPr>
            <p:cNvPr id="428" name="Google Shape;428;g381f950c34a_0_0"/>
            <p:cNvSpPr txBox="1"/>
            <p:nvPr/>
          </p:nvSpPr>
          <p:spPr>
            <a:xfrm>
              <a:off x="3945216" y="4357400"/>
              <a:ext cx="3000000" cy="43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900">
                  <a:solidFill>
                    <a:schemeClr val="dk1"/>
                  </a:solidFill>
                </a:rPr>
                <a:t>PKI/CA</a:t>
              </a:r>
              <a:r>
                <a:rPr lang="en-US" sz="1300">
                  <a:solidFill>
                    <a:schemeClr val="dk1"/>
                  </a:solidFill>
                </a:rPr>
                <a:t>（</a:t>
              </a:r>
              <a:r>
                <a:rPr lang="en-US" sz="1300">
                  <a:solidFill>
                    <a:schemeClr val="dk1"/>
                  </a:solidFill>
                </a:rPr>
                <a:t>游舒翔）</a:t>
              </a:r>
              <a:endParaRPr sz="800"/>
            </a:p>
          </p:txBody>
        </p:sp>
      </p:grpSp>
      <p:pic>
        <p:nvPicPr>
          <p:cNvPr id="429" name="Google Shape;429;g381f950c34a_0_0"/>
          <p:cNvPicPr preferRelativeResize="0"/>
          <p:nvPr/>
        </p:nvPicPr>
        <p:blipFill rotWithShape="1">
          <a:blip r:embed="rId3">
            <a:alphaModFix/>
          </a:blip>
          <a:srcRect b="0" l="0" r="0" t="0"/>
          <a:stretch/>
        </p:blipFill>
        <p:spPr>
          <a:xfrm rot="5399999">
            <a:off x="6071325" y="3216575"/>
            <a:ext cx="1212100" cy="575850"/>
          </a:xfrm>
          <a:prstGeom prst="rect">
            <a:avLst/>
          </a:prstGeom>
          <a:noFill/>
          <a:ln>
            <a:noFill/>
          </a:ln>
        </p:spPr>
      </p:pic>
      <p:pic>
        <p:nvPicPr>
          <p:cNvPr id="430" name="Google Shape;430;g381f950c34a_0_0"/>
          <p:cNvPicPr preferRelativeResize="0"/>
          <p:nvPr/>
        </p:nvPicPr>
        <p:blipFill rotWithShape="1">
          <a:blip r:embed="rId3">
            <a:alphaModFix/>
          </a:blip>
          <a:srcRect b="0" l="0" r="0" t="0"/>
          <a:stretch/>
        </p:blipFill>
        <p:spPr>
          <a:xfrm rot="5399999">
            <a:off x="6223725" y="3368975"/>
            <a:ext cx="1212100" cy="575850"/>
          </a:xfrm>
          <a:prstGeom prst="rect">
            <a:avLst/>
          </a:prstGeom>
          <a:noFill/>
          <a:ln>
            <a:noFill/>
          </a:ln>
        </p:spPr>
      </p:pic>
      <p:pic>
        <p:nvPicPr>
          <p:cNvPr id="431" name="Google Shape;431;g381f950c34a_0_0"/>
          <p:cNvPicPr preferRelativeResize="0"/>
          <p:nvPr/>
        </p:nvPicPr>
        <p:blipFill rotWithShape="1">
          <a:blip r:embed="rId3">
            <a:alphaModFix/>
          </a:blip>
          <a:srcRect b="0" l="0" r="0" t="0"/>
          <a:stretch/>
        </p:blipFill>
        <p:spPr>
          <a:xfrm rot="5399999">
            <a:off x="6376125" y="3521375"/>
            <a:ext cx="1212100" cy="575850"/>
          </a:xfrm>
          <a:prstGeom prst="rect">
            <a:avLst/>
          </a:prstGeom>
          <a:noFill/>
          <a:ln>
            <a:noFill/>
          </a:ln>
        </p:spPr>
      </p:pic>
      <p:sp>
        <p:nvSpPr>
          <p:cNvPr id="432" name="Google Shape;432;g381f950c34a_0_0"/>
          <p:cNvSpPr/>
          <p:nvPr/>
        </p:nvSpPr>
        <p:spPr>
          <a:xfrm>
            <a:off x="3031550" y="2239575"/>
            <a:ext cx="986100" cy="267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终端</a:t>
            </a:r>
            <a:endParaRPr sz="2400"/>
          </a:p>
        </p:txBody>
      </p:sp>
      <p:pic>
        <p:nvPicPr>
          <p:cNvPr id="433" name="Google Shape;433;g381f950c34a_0_0"/>
          <p:cNvPicPr preferRelativeResize="0"/>
          <p:nvPr/>
        </p:nvPicPr>
        <p:blipFill>
          <a:blip r:embed="rId4">
            <a:alphaModFix/>
          </a:blip>
          <a:stretch>
            <a:fillRect/>
          </a:stretch>
        </p:blipFill>
        <p:spPr>
          <a:xfrm>
            <a:off x="1937325" y="3005200"/>
            <a:ext cx="1212100" cy="121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38dbbfbe8dd_0_0"/>
          <p:cNvSpPr/>
          <p:nvPr/>
        </p:nvSpPr>
        <p:spPr>
          <a:xfrm>
            <a:off x="1125525" y="2413425"/>
            <a:ext cx="1530000" cy="344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g38dbbfbe8dd_0_0"/>
          <p:cNvSpPr/>
          <p:nvPr/>
        </p:nvSpPr>
        <p:spPr>
          <a:xfrm>
            <a:off x="5454175" y="4766575"/>
            <a:ext cx="3171900" cy="117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g38dbbfbe8dd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三种终端使用场景</a:t>
            </a:r>
            <a:endParaRPr sz="4000"/>
          </a:p>
        </p:txBody>
      </p:sp>
      <p:sp>
        <p:nvSpPr>
          <p:cNvPr id="441" name="Google Shape;441;g38dbbfbe8dd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442" name="Google Shape;442;g38dbbfbe8dd_0_0"/>
          <p:cNvPicPr preferRelativeResize="0"/>
          <p:nvPr/>
        </p:nvPicPr>
        <p:blipFill>
          <a:blip r:embed="rId3">
            <a:alphaModFix/>
          </a:blip>
          <a:stretch>
            <a:fillRect/>
          </a:stretch>
        </p:blipFill>
        <p:spPr>
          <a:xfrm>
            <a:off x="1389425" y="4443663"/>
            <a:ext cx="929100" cy="899337"/>
          </a:xfrm>
          <a:prstGeom prst="rect">
            <a:avLst/>
          </a:prstGeom>
          <a:noFill/>
          <a:ln>
            <a:noFill/>
          </a:ln>
        </p:spPr>
      </p:pic>
      <p:grpSp>
        <p:nvGrpSpPr>
          <p:cNvPr id="443" name="Google Shape;443;g38dbbfbe8dd_0_0"/>
          <p:cNvGrpSpPr/>
          <p:nvPr/>
        </p:nvGrpSpPr>
        <p:grpSpPr>
          <a:xfrm>
            <a:off x="1388975" y="1849886"/>
            <a:ext cx="6996599" cy="4093567"/>
            <a:chOff x="570872" y="1807845"/>
            <a:chExt cx="6996599" cy="4093567"/>
          </a:xfrm>
        </p:grpSpPr>
        <p:grpSp>
          <p:nvGrpSpPr>
            <p:cNvPr id="444" name="Google Shape;444;g38dbbfbe8dd_0_0"/>
            <p:cNvGrpSpPr/>
            <p:nvPr/>
          </p:nvGrpSpPr>
          <p:grpSpPr>
            <a:xfrm>
              <a:off x="570872" y="1807845"/>
              <a:ext cx="6958535" cy="4093567"/>
              <a:chOff x="718170" y="1265840"/>
              <a:chExt cx="7955339" cy="5507288"/>
            </a:xfrm>
          </p:grpSpPr>
          <p:sp>
            <p:nvSpPr>
              <p:cNvPr id="445" name="Google Shape;445;g38dbbfbe8dd_0_0"/>
              <p:cNvSpPr/>
              <p:nvPr/>
            </p:nvSpPr>
            <p:spPr>
              <a:xfrm>
                <a:off x="4243715" y="1265840"/>
                <a:ext cx="4280100" cy="3286800"/>
              </a:xfrm>
              <a:prstGeom prst="octagon">
                <a:avLst>
                  <a:gd fmla="val 29289" name="adj"/>
                </a:avLst>
              </a:prstGeom>
              <a:solidFill>
                <a:srgbClr val="FAE2D5"/>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446" name="Google Shape;446;g38dbbfbe8dd_0_0"/>
              <p:cNvSpPr/>
              <p:nvPr/>
            </p:nvSpPr>
            <p:spPr>
              <a:xfrm>
                <a:off x="718170" y="2312663"/>
                <a:ext cx="1166700" cy="957300"/>
              </a:xfrm>
              <a:prstGeom prst="roundRect">
                <a:avLst>
                  <a:gd fmla="val 16667" name="adj"/>
                </a:avLst>
              </a:prstGeom>
              <a:solidFill>
                <a:srgbClr val="B3E5A0"/>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chemeClr val="dk1"/>
                    </a:solidFill>
                  </a:rPr>
                  <a:t>检测中心</a:t>
                </a:r>
                <a:endParaRPr b="1" i="1" sz="1400" u="none" cap="none" strike="noStrike">
                  <a:solidFill>
                    <a:schemeClr val="dk1"/>
                  </a:solidFill>
                </a:endParaRPr>
              </a:p>
            </p:txBody>
          </p:sp>
          <p:sp>
            <p:nvSpPr>
              <p:cNvPr id="447" name="Google Shape;447;g38dbbfbe8dd_0_0"/>
              <p:cNvSpPr txBox="1"/>
              <p:nvPr/>
            </p:nvSpPr>
            <p:spPr>
              <a:xfrm>
                <a:off x="7619909" y="2292194"/>
                <a:ext cx="1053600" cy="952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lang="en-US" sz="2000">
                    <a:solidFill>
                      <a:schemeClr val="dk1"/>
                    </a:solidFill>
                  </a:rPr>
                  <a:t>服务器</a:t>
                </a:r>
                <a:endParaRPr b="0" i="0" sz="2000" u="none" cap="none" strike="noStrike">
                  <a:solidFill>
                    <a:schemeClr val="dk1"/>
                  </a:solidFill>
                  <a:latin typeface="Arial"/>
                  <a:ea typeface="Arial"/>
                  <a:cs typeface="Arial"/>
                  <a:sym typeface="Arial"/>
                </a:endParaRPr>
              </a:p>
            </p:txBody>
          </p:sp>
          <p:grpSp>
            <p:nvGrpSpPr>
              <p:cNvPr id="448" name="Google Shape;448;g38dbbfbe8dd_0_0"/>
              <p:cNvGrpSpPr/>
              <p:nvPr/>
            </p:nvGrpSpPr>
            <p:grpSpPr>
              <a:xfrm>
                <a:off x="4700032" y="1768433"/>
                <a:ext cx="2839160" cy="2413584"/>
                <a:chOff x="4700032" y="1768433"/>
                <a:chExt cx="2839160" cy="2413584"/>
              </a:xfrm>
            </p:grpSpPr>
            <p:grpSp>
              <p:nvGrpSpPr>
                <p:cNvPr id="449" name="Google Shape;449;g38dbbfbe8dd_0_0"/>
                <p:cNvGrpSpPr/>
                <p:nvPr/>
              </p:nvGrpSpPr>
              <p:grpSpPr>
                <a:xfrm>
                  <a:off x="4700032" y="1768433"/>
                  <a:ext cx="2711699" cy="2244299"/>
                  <a:chOff x="5131257" y="2242518"/>
                  <a:chExt cx="2711699" cy="2244299"/>
                </a:xfrm>
              </p:grpSpPr>
              <p:sp>
                <p:nvSpPr>
                  <p:cNvPr id="450" name="Google Shape;450;g38dbbfbe8dd_0_0"/>
                  <p:cNvSpPr/>
                  <p:nvPr/>
                </p:nvSpPr>
                <p:spPr>
                  <a:xfrm>
                    <a:off x="5131257" y="2242518"/>
                    <a:ext cx="2559300" cy="2091900"/>
                  </a:xfrm>
                  <a:prstGeom prst="roundRect">
                    <a:avLst>
                      <a:gd fmla="val 16667" name="adj"/>
                    </a:avLst>
                  </a:prstGeom>
                  <a:solidFill>
                    <a:srgbClr val="F6C5AB"/>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1" name="Google Shape;451;g38dbbfbe8dd_0_0"/>
                  <p:cNvSpPr/>
                  <p:nvPr/>
                </p:nvSpPr>
                <p:spPr>
                  <a:xfrm>
                    <a:off x="5283656" y="2394917"/>
                    <a:ext cx="2559300" cy="2091900"/>
                  </a:xfrm>
                  <a:prstGeom prst="roundRect">
                    <a:avLst>
                      <a:gd fmla="val 16667" name="adj"/>
                    </a:avLst>
                  </a:prstGeom>
                  <a:solidFill>
                    <a:srgbClr val="F6C5AB"/>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52" name="Google Shape;452;g38dbbfbe8dd_0_0"/>
                <p:cNvSpPr/>
                <p:nvPr/>
              </p:nvSpPr>
              <p:spPr>
                <a:xfrm>
                  <a:off x="4978857" y="2090117"/>
                  <a:ext cx="2559300" cy="2091900"/>
                </a:xfrm>
                <a:prstGeom prst="roundRect">
                  <a:avLst>
                    <a:gd fmla="val 16667" name="adj"/>
                  </a:avLst>
                </a:prstGeom>
                <a:solidFill>
                  <a:srgbClr val="F6C5AB"/>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53" name="Google Shape;453;g38dbbfbe8dd_0_0"/>
                <p:cNvPicPr preferRelativeResize="0"/>
                <p:nvPr/>
              </p:nvPicPr>
              <p:blipFill rotWithShape="1">
                <a:blip r:embed="rId4">
                  <a:alphaModFix/>
                </a:blip>
                <a:srcRect b="0" l="0" r="0" t="0"/>
                <a:stretch/>
              </p:blipFill>
              <p:spPr>
                <a:xfrm>
                  <a:off x="5175248" y="2603852"/>
                  <a:ext cx="827234" cy="328989"/>
                </a:xfrm>
                <a:prstGeom prst="rect">
                  <a:avLst/>
                </a:prstGeom>
                <a:solidFill>
                  <a:schemeClr val="accent2"/>
                </a:solidFill>
                <a:ln>
                  <a:noFill/>
                </a:ln>
              </p:spPr>
            </p:pic>
            <p:pic>
              <p:nvPicPr>
                <p:cNvPr id="454" name="Google Shape;454;g38dbbfbe8dd_0_0"/>
                <p:cNvPicPr preferRelativeResize="0"/>
                <p:nvPr/>
              </p:nvPicPr>
              <p:blipFill rotWithShape="1">
                <a:blip r:embed="rId5">
                  <a:alphaModFix/>
                </a:blip>
                <a:srcRect b="0" l="0" r="0" t="0"/>
                <a:stretch/>
              </p:blipFill>
              <p:spPr>
                <a:xfrm>
                  <a:off x="5194140" y="3245753"/>
                  <a:ext cx="827400" cy="369332"/>
                </a:xfrm>
                <a:prstGeom prst="rect">
                  <a:avLst/>
                </a:prstGeom>
                <a:noFill/>
                <a:ln>
                  <a:noFill/>
                </a:ln>
              </p:spPr>
            </p:pic>
            <p:pic>
              <p:nvPicPr>
                <p:cNvPr id="455" name="Google Shape;455;g38dbbfbe8dd_0_0"/>
                <p:cNvPicPr preferRelativeResize="0"/>
                <p:nvPr/>
              </p:nvPicPr>
              <p:blipFill rotWithShape="1">
                <a:blip r:embed="rId6">
                  <a:alphaModFix/>
                </a:blip>
                <a:srcRect b="0" l="0" r="0" t="0"/>
                <a:stretch/>
              </p:blipFill>
              <p:spPr>
                <a:xfrm>
                  <a:off x="6435240" y="2793091"/>
                  <a:ext cx="990289" cy="836049"/>
                </a:xfrm>
                <a:prstGeom prst="rect">
                  <a:avLst/>
                </a:prstGeom>
                <a:noFill/>
                <a:ln>
                  <a:noFill/>
                </a:ln>
              </p:spPr>
            </p:pic>
            <p:cxnSp>
              <p:nvCxnSpPr>
                <p:cNvPr id="456" name="Google Shape;456;g38dbbfbe8dd_0_0"/>
                <p:cNvCxnSpPr>
                  <a:endCxn id="454" idx="0"/>
                </p:cNvCxnSpPr>
                <p:nvPr/>
              </p:nvCxnSpPr>
              <p:spPr>
                <a:xfrm>
                  <a:off x="5588940" y="2948153"/>
                  <a:ext cx="18900" cy="297600"/>
                </a:xfrm>
                <a:prstGeom prst="straightConnector1">
                  <a:avLst/>
                </a:prstGeom>
                <a:noFill/>
                <a:ln cap="flat" cmpd="sng" w="38100">
                  <a:solidFill>
                    <a:schemeClr val="accent1"/>
                  </a:solidFill>
                  <a:prstDash val="solid"/>
                  <a:miter lim="800000"/>
                  <a:headEnd len="sm" w="sm" type="none"/>
                  <a:tailEnd len="med" w="med" type="triangle"/>
                </a:ln>
              </p:spPr>
            </p:cxnSp>
            <p:sp>
              <p:nvSpPr>
                <p:cNvPr id="457" name="Google Shape;457;g38dbbfbe8dd_0_0"/>
                <p:cNvSpPr txBox="1"/>
                <p:nvPr/>
              </p:nvSpPr>
              <p:spPr>
                <a:xfrm>
                  <a:off x="5045888" y="3644228"/>
                  <a:ext cx="1275600" cy="37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状态B1：1阶</a:t>
                  </a:r>
                  <a:endParaRPr b="0" i="0" sz="1200" u="none" cap="none" strike="noStrike">
                    <a:solidFill>
                      <a:schemeClr val="dk1"/>
                    </a:solidFill>
                    <a:latin typeface="Arial"/>
                    <a:ea typeface="Arial"/>
                    <a:cs typeface="Arial"/>
                    <a:sym typeface="Arial"/>
                  </a:endParaRPr>
                </a:p>
              </p:txBody>
            </p:sp>
            <p:sp>
              <p:nvSpPr>
                <p:cNvPr id="458" name="Google Shape;458;g38dbbfbe8dd_0_0"/>
                <p:cNvSpPr txBox="1"/>
                <p:nvPr/>
              </p:nvSpPr>
              <p:spPr>
                <a:xfrm>
                  <a:off x="6263592" y="3629056"/>
                  <a:ext cx="1275600" cy="37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状态C：2阶</a:t>
                  </a:r>
                  <a:endParaRPr b="0" i="0" sz="1200" u="none" cap="none" strike="noStrike">
                    <a:solidFill>
                      <a:schemeClr val="dk1"/>
                    </a:solidFill>
                    <a:latin typeface="Arial"/>
                    <a:ea typeface="Arial"/>
                    <a:cs typeface="Arial"/>
                    <a:sym typeface="Arial"/>
                  </a:endParaRPr>
                </a:p>
              </p:txBody>
            </p:sp>
            <p:cxnSp>
              <p:nvCxnSpPr>
                <p:cNvPr id="459" name="Google Shape;459;g38dbbfbe8dd_0_0"/>
                <p:cNvCxnSpPr>
                  <a:stCxn id="454" idx="3"/>
                </p:cNvCxnSpPr>
                <p:nvPr/>
              </p:nvCxnSpPr>
              <p:spPr>
                <a:xfrm flipH="1" rot="10800000">
                  <a:off x="6021540" y="3429519"/>
                  <a:ext cx="413700" cy="900"/>
                </a:xfrm>
                <a:prstGeom prst="straightConnector1">
                  <a:avLst/>
                </a:prstGeom>
                <a:noFill/>
                <a:ln cap="flat" cmpd="sng" w="38100">
                  <a:solidFill>
                    <a:schemeClr val="accent1"/>
                  </a:solidFill>
                  <a:prstDash val="solid"/>
                  <a:miter lim="800000"/>
                  <a:headEnd len="sm" w="sm" type="none"/>
                  <a:tailEnd len="med" w="med" type="triangle"/>
                </a:ln>
              </p:spPr>
            </p:cxnSp>
            <p:sp>
              <p:nvSpPr>
                <p:cNvPr id="460" name="Google Shape;460;g38dbbfbe8dd_0_0"/>
                <p:cNvSpPr txBox="1"/>
                <p:nvPr/>
              </p:nvSpPr>
              <p:spPr>
                <a:xfrm>
                  <a:off x="5325802" y="2126346"/>
                  <a:ext cx="1735200" cy="43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lang="en-US" sz="1500">
                      <a:solidFill>
                        <a:srgbClr val="85200C"/>
                      </a:solidFill>
                    </a:rPr>
                    <a:t>数据银行</a:t>
                  </a:r>
                  <a:endParaRPr b="1" i="0" sz="1500" u="none" cap="none" strike="noStrike">
                    <a:solidFill>
                      <a:srgbClr val="85200C"/>
                    </a:solidFill>
                  </a:endParaRPr>
                </a:p>
              </p:txBody>
            </p:sp>
          </p:grpSp>
          <p:sp>
            <p:nvSpPr>
              <p:cNvPr id="461" name="Google Shape;461;g38dbbfbe8dd_0_0"/>
              <p:cNvSpPr txBox="1"/>
              <p:nvPr/>
            </p:nvSpPr>
            <p:spPr>
              <a:xfrm>
                <a:off x="6265575" y="6359128"/>
                <a:ext cx="1975800" cy="414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chemeClr val="dk1"/>
                    </a:solidFill>
                  </a:rPr>
                  <a:t>用户</a:t>
                </a:r>
                <a:endParaRPr b="1" i="1" sz="1400" u="none" cap="none" strike="noStrike">
                  <a:solidFill>
                    <a:schemeClr val="dk1"/>
                  </a:solidFill>
                </a:endParaRPr>
              </a:p>
            </p:txBody>
          </p:sp>
          <p:cxnSp>
            <p:nvCxnSpPr>
              <p:cNvPr id="462" name="Google Shape;462;g38dbbfbe8dd_0_0"/>
              <p:cNvCxnSpPr>
                <a:stCxn id="446" idx="3"/>
                <a:endCxn id="453" idx="1"/>
              </p:cNvCxnSpPr>
              <p:nvPr/>
            </p:nvCxnSpPr>
            <p:spPr>
              <a:xfrm flipH="1" rot="10800000">
                <a:off x="1884870" y="2768213"/>
                <a:ext cx="3290400" cy="23100"/>
              </a:xfrm>
              <a:prstGeom prst="straightConnector1">
                <a:avLst/>
              </a:prstGeom>
              <a:noFill/>
              <a:ln cap="flat" cmpd="sng" w="38100">
                <a:solidFill>
                  <a:schemeClr val="accent1"/>
                </a:solidFill>
                <a:prstDash val="solid"/>
                <a:miter lim="800000"/>
                <a:headEnd len="sm" w="sm" type="none"/>
                <a:tailEnd len="med" w="med" type="triangle"/>
              </a:ln>
            </p:spPr>
          </p:cxnSp>
          <p:cxnSp>
            <p:nvCxnSpPr>
              <p:cNvPr id="463" name="Google Shape;463;g38dbbfbe8dd_0_0"/>
              <p:cNvCxnSpPr>
                <a:stCxn id="442" idx="3"/>
                <a:endCxn id="457" idx="1"/>
              </p:cNvCxnSpPr>
              <p:nvPr/>
            </p:nvCxnSpPr>
            <p:spPr>
              <a:xfrm flipH="1" rot="10800000">
                <a:off x="1780877" y="3830644"/>
                <a:ext cx="3264900" cy="1529700"/>
              </a:xfrm>
              <a:prstGeom prst="straightConnector1">
                <a:avLst/>
              </a:prstGeom>
              <a:noFill/>
              <a:ln cap="flat" cmpd="sng" w="38100">
                <a:solidFill>
                  <a:schemeClr val="accent1"/>
                </a:solidFill>
                <a:prstDash val="solid"/>
                <a:miter lim="800000"/>
                <a:headEnd len="med" w="med" type="triangle"/>
                <a:tailEnd len="med" w="med" type="triangle"/>
              </a:ln>
            </p:spPr>
          </p:cxnSp>
        </p:grpSp>
        <p:grpSp>
          <p:nvGrpSpPr>
            <p:cNvPr id="464" name="Google Shape;464;g38dbbfbe8dd_0_0"/>
            <p:cNvGrpSpPr/>
            <p:nvPr/>
          </p:nvGrpSpPr>
          <p:grpSpPr>
            <a:xfrm>
              <a:off x="5006033" y="3987078"/>
              <a:ext cx="2561438" cy="1742892"/>
              <a:chOff x="5006033" y="4386600"/>
              <a:chExt cx="2561438" cy="1742892"/>
            </a:xfrm>
          </p:grpSpPr>
          <p:pic>
            <p:nvPicPr>
              <p:cNvPr id="465" name="Google Shape;465;g38dbbfbe8dd_0_0"/>
              <p:cNvPicPr preferRelativeResize="0"/>
              <p:nvPr/>
            </p:nvPicPr>
            <p:blipFill rotWithShape="1">
              <a:blip r:embed="rId7">
                <a:alphaModFix/>
              </a:blip>
              <a:srcRect b="0" l="0" r="0" t="0"/>
              <a:stretch/>
            </p:blipFill>
            <p:spPr>
              <a:xfrm>
                <a:off x="5006033" y="5270400"/>
                <a:ext cx="822026" cy="859092"/>
              </a:xfrm>
              <a:prstGeom prst="rect">
                <a:avLst/>
              </a:prstGeom>
              <a:noFill/>
              <a:ln>
                <a:noFill/>
              </a:ln>
            </p:spPr>
          </p:pic>
          <p:pic>
            <p:nvPicPr>
              <p:cNvPr id="466" name="Google Shape;466;g38dbbfbe8dd_0_0"/>
              <p:cNvPicPr preferRelativeResize="0"/>
              <p:nvPr/>
            </p:nvPicPr>
            <p:blipFill rotWithShape="1">
              <a:blip r:embed="rId6">
                <a:alphaModFix/>
              </a:blip>
              <a:srcRect b="0" l="0" r="0" t="0"/>
              <a:stretch/>
            </p:blipFill>
            <p:spPr>
              <a:xfrm>
                <a:off x="6757119" y="5371095"/>
                <a:ext cx="810353" cy="622100"/>
              </a:xfrm>
              <a:prstGeom prst="rect">
                <a:avLst/>
              </a:prstGeom>
              <a:noFill/>
              <a:ln>
                <a:noFill/>
              </a:ln>
            </p:spPr>
          </p:pic>
          <p:cxnSp>
            <p:nvCxnSpPr>
              <p:cNvPr id="467" name="Google Shape;467;g38dbbfbe8dd_0_0"/>
              <p:cNvCxnSpPr>
                <a:stCxn id="465" idx="0"/>
              </p:cNvCxnSpPr>
              <p:nvPr/>
            </p:nvCxnSpPr>
            <p:spPr>
              <a:xfrm flipH="1" rot="10800000">
                <a:off x="5417047" y="4386600"/>
                <a:ext cx="1500" cy="883800"/>
              </a:xfrm>
              <a:prstGeom prst="straightConnector1">
                <a:avLst/>
              </a:prstGeom>
              <a:noFill/>
              <a:ln cap="flat" cmpd="sng" w="38100">
                <a:solidFill>
                  <a:schemeClr val="accent1"/>
                </a:solidFill>
                <a:prstDash val="solid"/>
                <a:miter lim="800000"/>
                <a:headEnd len="med" w="med" type="triangle"/>
                <a:tailEnd len="med" w="med" type="triangle"/>
              </a:ln>
            </p:spPr>
          </p:cxnSp>
        </p:grpSp>
      </p:grpSp>
      <p:sp>
        <p:nvSpPr>
          <p:cNvPr id="468" name="Google Shape;468;g38dbbfbe8dd_0_0"/>
          <p:cNvSpPr txBox="1"/>
          <p:nvPr/>
        </p:nvSpPr>
        <p:spPr>
          <a:xfrm>
            <a:off x="1045756" y="5449740"/>
            <a:ext cx="17283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1" lang="en-US">
                <a:solidFill>
                  <a:schemeClr val="dk1"/>
                </a:solidFill>
              </a:rPr>
              <a:t>医生</a:t>
            </a:r>
            <a:endParaRPr b="1" i="1" sz="1400" u="none" cap="none" strike="noStrike">
              <a:solidFill>
                <a:schemeClr val="dk1"/>
              </a:solidFill>
            </a:endParaRPr>
          </a:p>
        </p:txBody>
      </p:sp>
      <p:sp>
        <p:nvSpPr>
          <p:cNvPr id="469" name="Google Shape;469;g38dbbfbe8dd_0_0"/>
          <p:cNvSpPr txBox="1"/>
          <p:nvPr/>
        </p:nvSpPr>
        <p:spPr>
          <a:xfrm>
            <a:off x="981456" y="3782865"/>
            <a:ext cx="17283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lang="en-US" sz="1800">
                <a:solidFill>
                  <a:srgbClr val="980000"/>
                </a:solidFill>
              </a:rPr>
              <a:t>医疗机构</a:t>
            </a:r>
            <a:endParaRPr b="1" i="0" sz="1800" u="none" cap="none" strike="noStrike">
              <a:solidFill>
                <a:srgbClr val="980000"/>
              </a:solidFill>
            </a:endParaRPr>
          </a:p>
        </p:txBody>
      </p:sp>
      <p:cxnSp>
        <p:nvCxnSpPr>
          <p:cNvPr id="470" name="Google Shape;470;g38dbbfbe8dd_0_0"/>
          <p:cNvCxnSpPr>
            <a:stCxn id="466" idx="1"/>
            <a:endCxn id="465" idx="3"/>
          </p:cNvCxnSpPr>
          <p:nvPr/>
        </p:nvCxnSpPr>
        <p:spPr>
          <a:xfrm flipH="1">
            <a:off x="6646122" y="5324664"/>
            <a:ext cx="929100" cy="17700"/>
          </a:xfrm>
          <a:prstGeom prst="straightConnector1">
            <a:avLst/>
          </a:prstGeom>
          <a:noFill/>
          <a:ln cap="flat" cmpd="sng" w="38100">
            <a:solidFill>
              <a:schemeClr val="accent1"/>
            </a:solidFill>
            <a:prstDash val="solid"/>
            <a:miter lim="800000"/>
            <a:headEnd len="med" w="med" type="triangle"/>
            <a:tailEnd len="med" w="med" type="triangle"/>
          </a:ln>
        </p:spPr>
      </p:cxnSp>
      <p:sp>
        <p:nvSpPr>
          <p:cNvPr id="471" name="Google Shape;471;g38dbbfbe8dd_0_0"/>
          <p:cNvSpPr txBox="1"/>
          <p:nvPr/>
        </p:nvSpPr>
        <p:spPr>
          <a:xfrm>
            <a:off x="2655481" y="2625803"/>
            <a:ext cx="1728300" cy="292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sz="1300">
                <a:solidFill>
                  <a:schemeClr val="dk1"/>
                </a:solidFill>
              </a:rPr>
              <a:t>发送原始数据</a:t>
            </a:r>
            <a:endParaRPr b="0" i="0" sz="1300" u="none" cap="none" strike="noStrike">
              <a:solidFill>
                <a:schemeClr val="dk1"/>
              </a:solidFill>
              <a:latin typeface="Arial"/>
              <a:ea typeface="Arial"/>
              <a:cs typeface="Arial"/>
              <a:sym typeface="Arial"/>
            </a:endParaRPr>
          </a:p>
        </p:txBody>
      </p:sp>
      <p:pic>
        <p:nvPicPr>
          <p:cNvPr id="472" name="Google Shape;472;g38dbbfbe8dd_0_0"/>
          <p:cNvPicPr preferRelativeResize="0"/>
          <p:nvPr/>
        </p:nvPicPr>
        <p:blipFill rotWithShape="1">
          <a:blip r:embed="rId4">
            <a:alphaModFix/>
          </a:blip>
          <a:srcRect b="0" l="0" r="0" t="0"/>
          <a:stretch/>
        </p:blipFill>
        <p:spPr>
          <a:xfrm>
            <a:off x="3157831" y="3071831"/>
            <a:ext cx="723582" cy="244538"/>
          </a:xfrm>
          <a:prstGeom prst="rect">
            <a:avLst/>
          </a:prstGeom>
          <a:solidFill>
            <a:schemeClr val="accent2"/>
          </a:solidFill>
          <a:ln>
            <a:noFill/>
          </a:ln>
        </p:spPr>
      </p:pic>
      <p:sp>
        <p:nvSpPr>
          <p:cNvPr id="473" name="Google Shape;473;g38dbbfbe8dd_0_0"/>
          <p:cNvSpPr txBox="1"/>
          <p:nvPr/>
        </p:nvSpPr>
        <p:spPr>
          <a:xfrm>
            <a:off x="3022206" y="4443681"/>
            <a:ext cx="1728300" cy="49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sz="1300">
                <a:solidFill>
                  <a:schemeClr val="dk1"/>
                </a:solidFill>
              </a:rPr>
              <a:t>接收用户</a:t>
            </a:r>
            <a:r>
              <a:rPr lang="en-US" sz="1300">
                <a:solidFill>
                  <a:schemeClr val="dk1"/>
                </a:solidFill>
              </a:rPr>
              <a:t>数据</a:t>
            </a:r>
            <a:endParaRPr sz="1300">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lang="en-US" sz="1300">
                <a:solidFill>
                  <a:schemeClr val="dk1"/>
                </a:solidFill>
              </a:rPr>
              <a:t>获取数据银行服务</a:t>
            </a:r>
            <a:endParaRPr sz="1300">
              <a:solidFill>
                <a:schemeClr val="dk1"/>
              </a:solidFill>
            </a:endParaRPr>
          </a:p>
        </p:txBody>
      </p:sp>
      <p:sp>
        <p:nvSpPr>
          <p:cNvPr id="474" name="Google Shape;474;g38dbbfbe8dd_0_0"/>
          <p:cNvSpPr txBox="1"/>
          <p:nvPr/>
        </p:nvSpPr>
        <p:spPr>
          <a:xfrm>
            <a:off x="6190081" y="4264809"/>
            <a:ext cx="1728300" cy="49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sz="1300">
                <a:solidFill>
                  <a:schemeClr val="dk1"/>
                </a:solidFill>
              </a:rPr>
              <a:t>收、</a:t>
            </a:r>
            <a:r>
              <a:rPr lang="en-US" sz="1300">
                <a:solidFill>
                  <a:schemeClr val="dk1"/>
                </a:solidFill>
              </a:rPr>
              <a:t>发</a:t>
            </a:r>
            <a:r>
              <a:rPr lang="en-US" sz="1300">
                <a:solidFill>
                  <a:schemeClr val="dk1"/>
                </a:solidFill>
              </a:rPr>
              <a:t>数据</a:t>
            </a:r>
            <a:endParaRPr sz="1300">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lang="en-US" sz="1300">
                <a:solidFill>
                  <a:schemeClr val="dk1"/>
                </a:solidFill>
              </a:rPr>
              <a:t>获取</a:t>
            </a:r>
            <a:r>
              <a:rPr lang="en-US" sz="1300">
                <a:solidFill>
                  <a:schemeClr val="dk1"/>
                </a:solidFill>
              </a:rPr>
              <a:t>数据银行服务</a:t>
            </a:r>
            <a:endParaRPr sz="1300">
              <a:solidFill>
                <a:schemeClr val="dk1"/>
              </a:solidFill>
            </a:endParaRPr>
          </a:p>
        </p:txBody>
      </p:sp>
      <p:sp>
        <p:nvSpPr>
          <p:cNvPr id="475" name="Google Shape;475;g38dbbfbe8dd_0_0"/>
          <p:cNvSpPr txBox="1"/>
          <p:nvPr/>
        </p:nvSpPr>
        <p:spPr>
          <a:xfrm>
            <a:off x="6190081" y="4931528"/>
            <a:ext cx="1728300" cy="292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sz="1300">
                <a:solidFill>
                  <a:schemeClr val="dk1"/>
                </a:solidFill>
              </a:rPr>
              <a:t>本地功能</a:t>
            </a:r>
            <a:endParaRPr b="0" i="0" sz="1300" u="none" cap="none" strike="noStrike">
              <a:solidFill>
                <a:schemeClr val="dk1"/>
              </a:solidFill>
              <a:latin typeface="Arial"/>
              <a:ea typeface="Arial"/>
              <a:cs typeface="Arial"/>
              <a:sym typeface="Arial"/>
            </a:endParaRPr>
          </a:p>
        </p:txBody>
      </p:sp>
      <p:sp>
        <p:nvSpPr>
          <p:cNvPr id="476" name="Google Shape;476;g38dbbfbe8dd_0_0"/>
          <p:cNvSpPr txBox="1"/>
          <p:nvPr/>
        </p:nvSpPr>
        <p:spPr>
          <a:xfrm>
            <a:off x="8754375" y="1296600"/>
            <a:ext cx="3171900" cy="29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终端应用场景</a:t>
            </a:r>
            <a:endParaRPr b="1" sz="1200">
              <a:solidFill>
                <a:schemeClr val="dk1"/>
              </a:solidFill>
            </a:endParaRPr>
          </a:p>
          <a:p>
            <a:pPr indent="-298450" lvl="0" marL="457200" rtl="0" algn="l">
              <a:spcBef>
                <a:spcPts val="0"/>
              </a:spcBef>
              <a:spcAft>
                <a:spcPts val="0"/>
              </a:spcAft>
              <a:buClr>
                <a:schemeClr val="dk1"/>
              </a:buClr>
              <a:buSzPts val="1100"/>
              <a:buAutoNum type="arabicPeriod"/>
            </a:pPr>
            <a:r>
              <a:rPr lang="en-US" sz="1100">
                <a:solidFill>
                  <a:schemeClr val="dk1"/>
                </a:solidFill>
              </a:rPr>
              <a:t>用户本地数据处理和数据银行交互</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US" sz="1100">
                <a:solidFill>
                  <a:schemeClr val="dk1"/>
                </a:solidFill>
              </a:rPr>
              <a:t>检测中心发送数据终</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US" sz="1100">
                <a:solidFill>
                  <a:schemeClr val="dk1"/>
                </a:solidFill>
              </a:rPr>
              <a:t>医生获取数据和服务</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US" sz="1200">
                <a:solidFill>
                  <a:schemeClr val="dk1"/>
                </a:solidFill>
              </a:rPr>
              <a:t>特点：</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US" sz="1100">
                <a:solidFill>
                  <a:schemeClr val="dk1"/>
                </a:solidFill>
              </a:rPr>
              <a:t>3、4终端使用者可能同归于医疗机构，运行逻辑上是分开的；</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US" sz="1100">
                <a:solidFill>
                  <a:schemeClr val="dk1"/>
                </a:solidFill>
              </a:rPr>
              <a:t>用户终端多为移动终端，也有电脑终端；</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US" sz="1100">
                <a:solidFill>
                  <a:schemeClr val="dk1"/>
                </a:solidFill>
              </a:rPr>
              <a:t>检测中心和医生的终端应为电脑终端。</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US" sz="1200">
                <a:solidFill>
                  <a:schemeClr val="dk1"/>
                </a:solidFill>
              </a:rPr>
              <a:t>终端功能属性：</a:t>
            </a:r>
            <a:endParaRPr b="1" sz="1200">
              <a:solidFill>
                <a:schemeClr val="dk1"/>
              </a:solidFill>
            </a:endParaRPr>
          </a:p>
          <a:p>
            <a:pPr indent="-298450" lvl="0" marL="457200" rtl="0" algn="l">
              <a:spcBef>
                <a:spcPts val="0"/>
              </a:spcBef>
              <a:spcAft>
                <a:spcPts val="0"/>
              </a:spcAft>
              <a:buClr>
                <a:schemeClr val="dk1"/>
              </a:buClr>
              <a:buSzPts val="1100"/>
              <a:buAutoNum type="arabicPeriod"/>
            </a:pPr>
            <a:r>
              <a:rPr lang="en-US" sz="1100">
                <a:solidFill>
                  <a:schemeClr val="dk1"/>
                </a:solidFill>
              </a:rPr>
              <a:t>发送数据</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US" sz="1100">
                <a:solidFill>
                  <a:schemeClr val="dk1"/>
                </a:solidFill>
              </a:rPr>
              <a:t>接收数据</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US" sz="1100">
                <a:solidFill>
                  <a:schemeClr val="dk1"/>
                </a:solidFill>
              </a:rPr>
              <a:t>处理数据</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US" sz="1100">
                <a:solidFill>
                  <a:schemeClr val="dk1"/>
                </a:solidFill>
              </a:rPr>
              <a:t>使用数据</a:t>
            </a:r>
            <a:endParaRPr sz="11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38d9d15a886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82" name="Google Shape;482;g38d9d15a886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场景1: 用户端从外部获取健康检测数据</a:t>
            </a:r>
            <a:endParaRPr sz="4000"/>
          </a:p>
        </p:txBody>
      </p:sp>
      <p:grpSp>
        <p:nvGrpSpPr>
          <p:cNvPr id="91" name="Google Shape;91;p3"/>
          <p:cNvGrpSpPr/>
          <p:nvPr/>
        </p:nvGrpSpPr>
        <p:grpSpPr>
          <a:xfrm>
            <a:off x="1411687" y="1849949"/>
            <a:ext cx="9413969" cy="4240315"/>
            <a:chOff x="570859" y="1807908"/>
            <a:chExt cx="9413969" cy="4240315"/>
          </a:xfrm>
        </p:grpSpPr>
        <p:grpSp>
          <p:nvGrpSpPr>
            <p:cNvPr id="92" name="Google Shape;92;p3"/>
            <p:cNvGrpSpPr/>
            <p:nvPr/>
          </p:nvGrpSpPr>
          <p:grpSpPr>
            <a:xfrm>
              <a:off x="570859" y="1807908"/>
              <a:ext cx="9413969" cy="2443305"/>
              <a:chOff x="718170" y="1265840"/>
              <a:chExt cx="10762736" cy="3286886"/>
            </a:xfrm>
          </p:grpSpPr>
          <p:sp>
            <p:nvSpPr>
              <p:cNvPr id="93" name="Google Shape;93;p3"/>
              <p:cNvSpPr/>
              <p:nvPr/>
            </p:nvSpPr>
            <p:spPr>
              <a:xfrm>
                <a:off x="4243715" y="1265840"/>
                <a:ext cx="4280175" cy="3286886"/>
              </a:xfrm>
              <a:prstGeom prst="octagon">
                <a:avLst>
                  <a:gd fmla="val 29289" name="adj"/>
                </a:avLst>
              </a:prstGeom>
              <a:solidFill>
                <a:srgbClr val="FAE2D5"/>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94" name="Google Shape;94;p3"/>
              <p:cNvPicPr preferRelativeResize="0"/>
              <p:nvPr/>
            </p:nvPicPr>
            <p:blipFill rotWithShape="1">
              <a:blip r:embed="rId3">
                <a:alphaModFix/>
              </a:blip>
              <a:srcRect b="0" l="0" r="0" t="0"/>
              <a:stretch/>
            </p:blipFill>
            <p:spPr>
              <a:xfrm>
                <a:off x="2114663" y="2982662"/>
                <a:ext cx="901680" cy="328991"/>
              </a:xfrm>
              <a:prstGeom prst="rect">
                <a:avLst/>
              </a:prstGeom>
              <a:solidFill>
                <a:schemeClr val="accent2"/>
              </a:solidFill>
              <a:ln>
                <a:noFill/>
              </a:ln>
            </p:spPr>
          </p:pic>
          <p:sp>
            <p:nvSpPr>
              <p:cNvPr id="95" name="Google Shape;95;p3"/>
              <p:cNvSpPr/>
              <p:nvPr/>
            </p:nvSpPr>
            <p:spPr>
              <a:xfrm>
                <a:off x="718170" y="2312663"/>
                <a:ext cx="1166700" cy="957300"/>
              </a:xfrm>
              <a:prstGeom prst="roundRect">
                <a:avLst>
                  <a:gd fmla="val 16667" name="adj"/>
                </a:avLst>
              </a:prstGeom>
              <a:solidFill>
                <a:srgbClr val="B3E5A0"/>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医院、检测中心</a:t>
                </a:r>
                <a:endParaRPr b="0" i="0" sz="1400" u="none" cap="none" strike="noStrike">
                  <a:solidFill>
                    <a:schemeClr val="dk1"/>
                  </a:solidFill>
                  <a:latin typeface="Arial"/>
                  <a:ea typeface="Arial"/>
                  <a:cs typeface="Arial"/>
                  <a:sym typeface="Arial"/>
                </a:endParaRPr>
              </a:p>
            </p:txBody>
          </p:sp>
          <p:sp>
            <p:nvSpPr>
              <p:cNvPr id="96" name="Google Shape;96;p3"/>
              <p:cNvSpPr txBox="1"/>
              <p:nvPr/>
            </p:nvSpPr>
            <p:spPr>
              <a:xfrm>
                <a:off x="2003819" y="3387019"/>
                <a:ext cx="1192200" cy="37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状态A：0阶</a:t>
                </a:r>
                <a:endParaRPr b="0" i="0" sz="1200" u="none" cap="none" strike="noStrike">
                  <a:solidFill>
                    <a:schemeClr val="dk1"/>
                  </a:solidFill>
                  <a:latin typeface="Arial"/>
                  <a:ea typeface="Arial"/>
                  <a:cs typeface="Arial"/>
                  <a:sym typeface="Arial"/>
                </a:endParaRPr>
              </a:p>
            </p:txBody>
          </p:sp>
          <p:sp>
            <p:nvSpPr>
              <p:cNvPr id="97" name="Google Shape;97;p3"/>
              <p:cNvSpPr txBox="1"/>
              <p:nvPr/>
            </p:nvSpPr>
            <p:spPr>
              <a:xfrm>
                <a:off x="7106984" y="2292200"/>
                <a:ext cx="1975945" cy="9522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数据</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银行</a:t>
                </a:r>
                <a:endParaRPr b="0" i="0" sz="2000" u="none" cap="none" strike="noStrike">
                  <a:solidFill>
                    <a:schemeClr val="dk1"/>
                  </a:solidFill>
                  <a:latin typeface="Arial"/>
                  <a:ea typeface="Arial"/>
                  <a:cs typeface="Arial"/>
                  <a:sym typeface="Arial"/>
                </a:endParaRPr>
              </a:p>
            </p:txBody>
          </p:sp>
          <p:pic>
            <p:nvPicPr>
              <p:cNvPr id="98" name="Google Shape;98;p3"/>
              <p:cNvPicPr preferRelativeResize="0"/>
              <p:nvPr/>
            </p:nvPicPr>
            <p:blipFill rotWithShape="1">
              <a:blip r:embed="rId4">
                <a:alphaModFix/>
              </a:blip>
              <a:srcRect b="0" l="0" r="0" t="0"/>
              <a:stretch/>
            </p:blipFill>
            <p:spPr>
              <a:xfrm>
                <a:off x="10023034" y="2570170"/>
                <a:ext cx="939800" cy="1155700"/>
              </a:xfrm>
              <a:prstGeom prst="rect">
                <a:avLst/>
              </a:prstGeom>
              <a:noFill/>
              <a:ln>
                <a:noFill/>
              </a:ln>
            </p:spPr>
          </p:pic>
          <p:grpSp>
            <p:nvGrpSpPr>
              <p:cNvPr id="99" name="Google Shape;99;p3"/>
              <p:cNvGrpSpPr/>
              <p:nvPr/>
            </p:nvGrpSpPr>
            <p:grpSpPr>
              <a:xfrm>
                <a:off x="4700032" y="1768433"/>
                <a:ext cx="2839115" cy="2413720"/>
                <a:chOff x="4700032" y="1768433"/>
                <a:chExt cx="2839115" cy="2413720"/>
              </a:xfrm>
            </p:grpSpPr>
            <p:grpSp>
              <p:nvGrpSpPr>
                <p:cNvPr id="100" name="Google Shape;100;p3"/>
                <p:cNvGrpSpPr/>
                <p:nvPr/>
              </p:nvGrpSpPr>
              <p:grpSpPr>
                <a:xfrm>
                  <a:off x="4700032" y="1768433"/>
                  <a:ext cx="2711728" cy="2244435"/>
                  <a:chOff x="5131257" y="2242518"/>
                  <a:chExt cx="2711728" cy="2244435"/>
                </a:xfrm>
              </p:grpSpPr>
              <p:sp>
                <p:nvSpPr>
                  <p:cNvPr id="101" name="Google Shape;101;p3"/>
                  <p:cNvSpPr/>
                  <p:nvPr/>
                </p:nvSpPr>
                <p:spPr>
                  <a:xfrm>
                    <a:off x="5131257" y="2242518"/>
                    <a:ext cx="2559329" cy="2092036"/>
                  </a:xfrm>
                  <a:prstGeom prst="roundRect">
                    <a:avLst>
                      <a:gd fmla="val 16667" name="adj"/>
                    </a:avLst>
                  </a:prstGeom>
                  <a:solidFill>
                    <a:srgbClr val="F6C5AB"/>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 name="Google Shape;102;p3"/>
                  <p:cNvSpPr/>
                  <p:nvPr/>
                </p:nvSpPr>
                <p:spPr>
                  <a:xfrm>
                    <a:off x="5283656" y="2394917"/>
                    <a:ext cx="2559329" cy="2092036"/>
                  </a:xfrm>
                  <a:prstGeom prst="roundRect">
                    <a:avLst>
                      <a:gd fmla="val 16667" name="adj"/>
                    </a:avLst>
                  </a:prstGeom>
                  <a:solidFill>
                    <a:srgbClr val="F6C5AB"/>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03" name="Google Shape;103;p3"/>
                <p:cNvSpPr/>
                <p:nvPr/>
              </p:nvSpPr>
              <p:spPr>
                <a:xfrm>
                  <a:off x="4978857" y="2090117"/>
                  <a:ext cx="2559329" cy="2092036"/>
                </a:xfrm>
                <a:prstGeom prst="roundRect">
                  <a:avLst>
                    <a:gd fmla="val 16667" name="adj"/>
                  </a:avLst>
                </a:prstGeom>
                <a:solidFill>
                  <a:srgbClr val="F6C5AB"/>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04" name="Google Shape;104;p3"/>
                <p:cNvPicPr preferRelativeResize="0"/>
                <p:nvPr/>
              </p:nvPicPr>
              <p:blipFill rotWithShape="1">
                <a:blip r:embed="rId3">
                  <a:alphaModFix/>
                </a:blip>
                <a:srcRect b="0" l="0" r="0" t="0"/>
                <a:stretch/>
              </p:blipFill>
              <p:spPr>
                <a:xfrm>
                  <a:off x="5175248" y="2603852"/>
                  <a:ext cx="827234" cy="328989"/>
                </a:xfrm>
                <a:prstGeom prst="rect">
                  <a:avLst/>
                </a:prstGeom>
                <a:solidFill>
                  <a:schemeClr val="accent2"/>
                </a:solidFill>
                <a:ln>
                  <a:noFill/>
                </a:ln>
              </p:spPr>
            </p:pic>
            <p:pic>
              <p:nvPicPr>
                <p:cNvPr id="105" name="Google Shape;105;p3"/>
                <p:cNvPicPr preferRelativeResize="0"/>
                <p:nvPr/>
              </p:nvPicPr>
              <p:blipFill rotWithShape="1">
                <a:blip r:embed="rId5">
                  <a:alphaModFix/>
                </a:blip>
                <a:srcRect b="0" l="0" r="0" t="0"/>
                <a:stretch/>
              </p:blipFill>
              <p:spPr>
                <a:xfrm>
                  <a:off x="5194140" y="3245753"/>
                  <a:ext cx="827400" cy="369332"/>
                </a:xfrm>
                <a:prstGeom prst="rect">
                  <a:avLst/>
                </a:prstGeom>
                <a:noFill/>
                <a:ln>
                  <a:noFill/>
                </a:ln>
              </p:spPr>
            </p:pic>
            <p:pic>
              <p:nvPicPr>
                <p:cNvPr id="106" name="Google Shape;106;p3"/>
                <p:cNvPicPr preferRelativeResize="0"/>
                <p:nvPr/>
              </p:nvPicPr>
              <p:blipFill rotWithShape="1">
                <a:blip r:embed="rId6">
                  <a:alphaModFix/>
                </a:blip>
                <a:srcRect b="0" l="0" r="0" t="0"/>
                <a:stretch/>
              </p:blipFill>
              <p:spPr>
                <a:xfrm>
                  <a:off x="6435240" y="2793091"/>
                  <a:ext cx="990289" cy="836049"/>
                </a:xfrm>
                <a:prstGeom prst="rect">
                  <a:avLst/>
                </a:prstGeom>
                <a:noFill/>
                <a:ln>
                  <a:noFill/>
                </a:ln>
              </p:spPr>
            </p:pic>
            <p:cxnSp>
              <p:nvCxnSpPr>
                <p:cNvPr id="107" name="Google Shape;107;p3"/>
                <p:cNvCxnSpPr>
                  <a:endCxn id="105" idx="0"/>
                </p:cNvCxnSpPr>
                <p:nvPr/>
              </p:nvCxnSpPr>
              <p:spPr>
                <a:xfrm>
                  <a:off x="5588940" y="2948153"/>
                  <a:ext cx="18900" cy="297600"/>
                </a:xfrm>
                <a:prstGeom prst="straightConnector1">
                  <a:avLst/>
                </a:prstGeom>
                <a:noFill/>
                <a:ln cap="flat" cmpd="sng" w="38100">
                  <a:solidFill>
                    <a:schemeClr val="accent1"/>
                  </a:solidFill>
                  <a:prstDash val="solid"/>
                  <a:miter lim="800000"/>
                  <a:headEnd len="sm" w="sm" type="none"/>
                  <a:tailEnd len="med" w="med" type="triangle"/>
                </a:ln>
              </p:spPr>
            </p:cxnSp>
            <p:sp>
              <p:nvSpPr>
                <p:cNvPr id="108" name="Google Shape;108;p3"/>
                <p:cNvSpPr txBox="1"/>
                <p:nvPr/>
              </p:nvSpPr>
              <p:spPr>
                <a:xfrm>
                  <a:off x="5045888" y="3644228"/>
                  <a:ext cx="1275555" cy="3726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状态B1：1阶</a:t>
                  </a:r>
                  <a:endParaRPr b="0" i="0" sz="1200" u="none" cap="none" strike="noStrike">
                    <a:solidFill>
                      <a:schemeClr val="dk1"/>
                    </a:solidFill>
                    <a:latin typeface="Arial"/>
                    <a:ea typeface="Arial"/>
                    <a:cs typeface="Arial"/>
                    <a:sym typeface="Arial"/>
                  </a:endParaRPr>
                </a:p>
              </p:txBody>
            </p:sp>
            <p:sp>
              <p:nvSpPr>
                <p:cNvPr id="109" name="Google Shape;109;p3"/>
                <p:cNvSpPr txBox="1"/>
                <p:nvPr/>
              </p:nvSpPr>
              <p:spPr>
                <a:xfrm>
                  <a:off x="6263592" y="3629056"/>
                  <a:ext cx="1275555" cy="3726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状态C：2阶</a:t>
                  </a:r>
                  <a:endParaRPr b="0" i="0" sz="1200" u="none" cap="none" strike="noStrike">
                    <a:solidFill>
                      <a:schemeClr val="dk1"/>
                    </a:solidFill>
                    <a:latin typeface="Arial"/>
                    <a:ea typeface="Arial"/>
                    <a:cs typeface="Arial"/>
                    <a:sym typeface="Arial"/>
                  </a:endParaRPr>
                </a:p>
              </p:txBody>
            </p:sp>
            <p:cxnSp>
              <p:nvCxnSpPr>
                <p:cNvPr id="110" name="Google Shape;110;p3"/>
                <p:cNvCxnSpPr>
                  <a:stCxn id="105" idx="3"/>
                </p:cNvCxnSpPr>
                <p:nvPr/>
              </p:nvCxnSpPr>
              <p:spPr>
                <a:xfrm flipH="1" rot="10800000">
                  <a:off x="6021540" y="3429519"/>
                  <a:ext cx="413700" cy="900"/>
                </a:xfrm>
                <a:prstGeom prst="straightConnector1">
                  <a:avLst/>
                </a:prstGeom>
                <a:noFill/>
                <a:ln cap="flat" cmpd="sng" w="38100">
                  <a:solidFill>
                    <a:schemeClr val="accent1"/>
                  </a:solidFill>
                  <a:prstDash val="solid"/>
                  <a:miter lim="800000"/>
                  <a:headEnd len="sm" w="sm" type="none"/>
                  <a:tailEnd len="med" w="med" type="triangle"/>
                </a:ln>
              </p:spPr>
            </p:cxnSp>
            <p:sp>
              <p:nvSpPr>
                <p:cNvPr id="111" name="Google Shape;111;p3"/>
                <p:cNvSpPr txBox="1"/>
                <p:nvPr/>
              </p:nvSpPr>
              <p:spPr>
                <a:xfrm>
                  <a:off x="5325802" y="2126346"/>
                  <a:ext cx="1735201" cy="3726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用户专属区n</a:t>
                  </a:r>
                  <a:endParaRPr b="0" i="0" sz="1200" u="none" cap="none" strike="noStrike">
                    <a:solidFill>
                      <a:schemeClr val="dk1"/>
                    </a:solidFill>
                    <a:latin typeface="Arial"/>
                    <a:ea typeface="Arial"/>
                    <a:cs typeface="Arial"/>
                    <a:sym typeface="Arial"/>
                  </a:endParaRPr>
                </a:p>
              </p:txBody>
            </p:sp>
          </p:grpSp>
          <p:sp>
            <p:nvSpPr>
              <p:cNvPr id="112" name="Google Shape;112;p3"/>
              <p:cNvSpPr txBox="1"/>
              <p:nvPr/>
            </p:nvSpPr>
            <p:spPr>
              <a:xfrm>
                <a:off x="9504961" y="3813504"/>
                <a:ext cx="1975945" cy="4140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用户n</a:t>
                </a:r>
                <a:endParaRPr b="0" i="0" sz="1400" u="none" cap="none" strike="noStrike">
                  <a:solidFill>
                    <a:schemeClr val="dk1"/>
                  </a:solidFill>
                  <a:latin typeface="Arial"/>
                  <a:ea typeface="Arial"/>
                  <a:cs typeface="Arial"/>
                  <a:sym typeface="Arial"/>
                </a:endParaRPr>
              </a:p>
            </p:txBody>
          </p:sp>
          <p:cxnSp>
            <p:nvCxnSpPr>
              <p:cNvPr id="113" name="Google Shape;113;p3"/>
              <p:cNvCxnSpPr>
                <a:stCxn id="95" idx="3"/>
                <a:endCxn id="104" idx="1"/>
              </p:cNvCxnSpPr>
              <p:nvPr/>
            </p:nvCxnSpPr>
            <p:spPr>
              <a:xfrm flipH="1" rot="10800000">
                <a:off x="1884870" y="2768213"/>
                <a:ext cx="3290400" cy="2310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14" name="Google Shape;114;p3"/>
              <p:cNvCxnSpPr/>
              <p:nvPr/>
            </p:nvCxnSpPr>
            <p:spPr>
              <a:xfrm flipH="1" rot="10800000">
                <a:off x="7425529" y="3429456"/>
                <a:ext cx="2597505" cy="17178"/>
              </a:xfrm>
              <a:prstGeom prst="straightConnector1">
                <a:avLst/>
              </a:prstGeom>
              <a:noFill/>
              <a:ln cap="flat" cmpd="sng" w="38100">
                <a:solidFill>
                  <a:schemeClr val="accent1"/>
                </a:solidFill>
                <a:prstDash val="solid"/>
                <a:miter lim="800000"/>
                <a:headEnd len="med" w="med" type="triangle"/>
                <a:tailEnd len="med" w="med" type="triangle"/>
              </a:ln>
            </p:spPr>
          </p:cxnSp>
        </p:grpSp>
        <p:cxnSp>
          <p:nvCxnSpPr>
            <p:cNvPr id="115" name="Google Shape;115;p3"/>
            <p:cNvCxnSpPr/>
            <p:nvPr/>
          </p:nvCxnSpPr>
          <p:spPr>
            <a:xfrm>
              <a:off x="3812822" y="5357034"/>
              <a:ext cx="2255700" cy="4500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16" name="Google Shape;116;p3"/>
            <p:cNvCxnSpPr/>
            <p:nvPr/>
          </p:nvCxnSpPr>
          <p:spPr>
            <a:xfrm>
              <a:off x="3824688" y="2941742"/>
              <a:ext cx="0" cy="2479200"/>
            </a:xfrm>
            <a:prstGeom prst="straightConnector1">
              <a:avLst/>
            </a:prstGeom>
            <a:noFill/>
            <a:ln cap="flat" cmpd="sng" w="38100">
              <a:solidFill>
                <a:schemeClr val="accent1"/>
              </a:solidFill>
              <a:prstDash val="solid"/>
              <a:miter lim="800000"/>
              <a:headEnd len="sm" w="sm" type="none"/>
              <a:tailEnd len="med" w="med" type="triangle"/>
            </a:ln>
          </p:spPr>
        </p:cxnSp>
        <p:grpSp>
          <p:nvGrpSpPr>
            <p:cNvPr id="117" name="Google Shape;117;p3"/>
            <p:cNvGrpSpPr/>
            <p:nvPr/>
          </p:nvGrpSpPr>
          <p:grpSpPr>
            <a:xfrm>
              <a:off x="6068496" y="4780539"/>
              <a:ext cx="3463182" cy="1267684"/>
              <a:chOff x="6068496" y="5180061"/>
              <a:chExt cx="3463182" cy="1267684"/>
            </a:xfrm>
          </p:grpSpPr>
          <p:pic>
            <p:nvPicPr>
              <p:cNvPr id="118" name="Google Shape;118;p3"/>
              <p:cNvPicPr preferRelativeResize="0"/>
              <p:nvPr/>
            </p:nvPicPr>
            <p:blipFill rotWithShape="1">
              <a:blip r:embed="rId4">
                <a:alphaModFix/>
              </a:blip>
              <a:srcRect b="0" l="0" r="0" t="0"/>
              <a:stretch/>
            </p:blipFill>
            <p:spPr>
              <a:xfrm>
                <a:off x="8709652" y="5209106"/>
                <a:ext cx="822026" cy="859089"/>
              </a:xfrm>
              <a:prstGeom prst="rect">
                <a:avLst/>
              </a:prstGeom>
              <a:noFill/>
              <a:ln>
                <a:noFill/>
              </a:ln>
            </p:spPr>
          </p:pic>
          <p:grpSp>
            <p:nvGrpSpPr>
              <p:cNvPr id="119" name="Google Shape;119;p3"/>
              <p:cNvGrpSpPr/>
              <p:nvPr/>
            </p:nvGrpSpPr>
            <p:grpSpPr>
              <a:xfrm>
                <a:off x="6068496" y="5180061"/>
                <a:ext cx="2188010" cy="1267684"/>
                <a:chOff x="6068495" y="5093841"/>
                <a:chExt cx="2549183" cy="1266440"/>
              </a:xfrm>
            </p:grpSpPr>
            <p:sp>
              <p:nvSpPr>
                <p:cNvPr id="120" name="Google Shape;120;p3"/>
                <p:cNvSpPr/>
                <p:nvPr/>
              </p:nvSpPr>
              <p:spPr>
                <a:xfrm>
                  <a:off x="6068495" y="5093841"/>
                  <a:ext cx="2549183" cy="1266440"/>
                </a:xfrm>
                <a:prstGeom prst="roundRect">
                  <a:avLst>
                    <a:gd fmla="val 16667" name="adj"/>
                  </a:avLst>
                </a:prstGeom>
                <a:solidFill>
                  <a:srgbClr val="F6C5AB"/>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21" name="Google Shape;121;p3"/>
                <p:cNvPicPr preferRelativeResize="0"/>
                <p:nvPr/>
              </p:nvPicPr>
              <p:blipFill rotWithShape="1">
                <a:blip r:embed="rId3">
                  <a:alphaModFix/>
                </a:blip>
                <a:srcRect b="0" l="0" r="0" t="0"/>
                <a:stretch/>
              </p:blipFill>
              <p:spPr>
                <a:xfrm>
                  <a:off x="6240275" y="5234985"/>
                  <a:ext cx="788683" cy="244555"/>
                </a:xfrm>
                <a:prstGeom prst="rect">
                  <a:avLst/>
                </a:prstGeom>
                <a:solidFill>
                  <a:schemeClr val="accent2"/>
                </a:solidFill>
                <a:ln>
                  <a:noFill/>
                </a:ln>
              </p:spPr>
            </p:pic>
            <p:pic>
              <p:nvPicPr>
                <p:cNvPr id="122" name="Google Shape;122;p3"/>
                <p:cNvPicPr preferRelativeResize="0"/>
                <p:nvPr/>
              </p:nvPicPr>
              <p:blipFill rotWithShape="1">
                <a:blip r:embed="rId5">
                  <a:alphaModFix/>
                </a:blip>
                <a:srcRect b="0" l="0" r="0" t="0"/>
                <a:stretch/>
              </p:blipFill>
              <p:spPr>
                <a:xfrm>
                  <a:off x="6256799" y="5712141"/>
                  <a:ext cx="788840" cy="274544"/>
                </a:xfrm>
                <a:prstGeom prst="rect">
                  <a:avLst/>
                </a:prstGeom>
                <a:noFill/>
                <a:ln>
                  <a:noFill/>
                </a:ln>
              </p:spPr>
            </p:pic>
            <p:pic>
              <p:nvPicPr>
                <p:cNvPr id="123" name="Google Shape;123;p3"/>
                <p:cNvPicPr preferRelativeResize="0"/>
                <p:nvPr/>
              </p:nvPicPr>
              <p:blipFill rotWithShape="1">
                <a:blip r:embed="rId6">
                  <a:alphaModFix/>
                </a:blip>
                <a:srcRect b="0" l="0" r="0" t="0"/>
                <a:stretch/>
              </p:blipFill>
              <p:spPr>
                <a:xfrm>
                  <a:off x="7452377" y="5365207"/>
                  <a:ext cx="944137" cy="621478"/>
                </a:xfrm>
                <a:prstGeom prst="rect">
                  <a:avLst/>
                </a:prstGeom>
                <a:noFill/>
                <a:ln>
                  <a:noFill/>
                </a:ln>
              </p:spPr>
            </p:pic>
            <p:sp>
              <p:nvSpPr>
                <p:cNvPr id="124" name="Google Shape;124;p3"/>
                <p:cNvSpPr txBox="1"/>
                <p:nvPr/>
              </p:nvSpPr>
              <p:spPr>
                <a:xfrm>
                  <a:off x="6127126" y="6008347"/>
                  <a:ext cx="1135800" cy="26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状态B：1阶</a:t>
                  </a:r>
                  <a:endParaRPr b="0" i="0" sz="1100" u="none" cap="none" strike="noStrike">
                    <a:solidFill>
                      <a:schemeClr val="dk1"/>
                    </a:solidFill>
                    <a:latin typeface="Arial"/>
                    <a:ea typeface="Arial"/>
                    <a:cs typeface="Arial"/>
                    <a:sym typeface="Arial"/>
                  </a:endParaRPr>
                </a:p>
              </p:txBody>
            </p:sp>
            <p:sp>
              <p:nvSpPr>
                <p:cNvPr id="125" name="Google Shape;125;p3"/>
                <p:cNvSpPr txBox="1"/>
                <p:nvPr/>
              </p:nvSpPr>
              <p:spPr>
                <a:xfrm>
                  <a:off x="7376131" y="5997070"/>
                  <a:ext cx="1150800" cy="26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状态C：2阶</a:t>
                  </a:r>
                  <a:endParaRPr b="0" i="0" sz="1100" u="none" cap="none" strike="noStrike">
                    <a:solidFill>
                      <a:schemeClr val="dk1"/>
                    </a:solidFill>
                    <a:latin typeface="Arial"/>
                    <a:ea typeface="Arial"/>
                    <a:cs typeface="Arial"/>
                    <a:sym typeface="Arial"/>
                  </a:endParaRPr>
                </a:p>
              </p:txBody>
            </p:sp>
          </p:grpSp>
          <p:cxnSp>
            <p:nvCxnSpPr>
              <p:cNvPr id="126" name="Google Shape;126;p3"/>
              <p:cNvCxnSpPr>
                <a:stCxn id="123" idx="3"/>
              </p:cNvCxnSpPr>
              <p:nvPr/>
            </p:nvCxnSpPr>
            <p:spPr>
              <a:xfrm>
                <a:off x="8066677" y="5762738"/>
                <a:ext cx="683700" cy="0"/>
              </a:xfrm>
              <a:prstGeom prst="straightConnector1">
                <a:avLst/>
              </a:prstGeom>
              <a:noFill/>
              <a:ln cap="flat" cmpd="sng" w="38100">
                <a:solidFill>
                  <a:schemeClr val="accent1"/>
                </a:solidFill>
                <a:prstDash val="solid"/>
                <a:miter lim="800000"/>
                <a:headEnd len="med" w="med" type="triangle"/>
                <a:tailEnd len="med" w="med" type="triangle"/>
              </a:ln>
            </p:spPr>
          </p:cxnSp>
          <p:cxnSp>
            <p:nvCxnSpPr>
              <p:cNvPr id="127" name="Google Shape;127;p3"/>
              <p:cNvCxnSpPr>
                <a:endCxn id="122" idx="0"/>
              </p:cNvCxnSpPr>
              <p:nvPr/>
            </p:nvCxnSpPr>
            <p:spPr>
              <a:xfrm flipH="1">
                <a:off x="6568659" y="5510668"/>
                <a:ext cx="3900" cy="28830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28" name="Google Shape;128;p3"/>
              <p:cNvCxnSpPr/>
              <p:nvPr/>
            </p:nvCxnSpPr>
            <p:spPr>
              <a:xfrm flipH="1" rot="10800000">
                <a:off x="6929211" y="5936377"/>
                <a:ext cx="361856" cy="717"/>
              </a:xfrm>
              <a:prstGeom prst="straightConnector1">
                <a:avLst/>
              </a:prstGeom>
              <a:noFill/>
              <a:ln cap="flat" cmpd="sng" w="38100">
                <a:solidFill>
                  <a:schemeClr val="accent1"/>
                </a:solidFill>
                <a:prstDash val="solid"/>
                <a:miter lim="800000"/>
                <a:headEnd len="sm" w="sm" type="none"/>
                <a:tailEnd len="med" w="med" type="triangle"/>
              </a:ln>
            </p:spPr>
          </p:cxnSp>
        </p:grpSp>
        <p:sp>
          <p:nvSpPr>
            <p:cNvPr id="129" name="Google Shape;129;p3"/>
            <p:cNvSpPr txBox="1"/>
            <p:nvPr/>
          </p:nvSpPr>
          <p:spPr>
            <a:xfrm>
              <a:off x="1591397" y="2274583"/>
              <a:ext cx="20361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lang="en-US">
                  <a:solidFill>
                    <a:schemeClr val="dk1"/>
                  </a:solidFill>
                </a:rPr>
                <a:t>信任模式</a:t>
              </a:r>
              <a:r>
                <a:rPr b="0" i="0" lang="en-US" u="none" cap="none" strike="noStrike">
                  <a:solidFill>
                    <a:schemeClr val="dk1"/>
                  </a:solidFill>
                  <a:latin typeface="Arial"/>
                  <a:ea typeface="Arial"/>
                  <a:cs typeface="Arial"/>
                  <a:sym typeface="Arial"/>
                </a:rPr>
                <a:t>: </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Arial"/>
                  <a:ea typeface="Arial"/>
                  <a:cs typeface="Arial"/>
                  <a:sym typeface="Arial"/>
                </a:rPr>
                <a:t>数据银行</a:t>
              </a:r>
              <a:r>
                <a:rPr lang="en-US" sz="1300">
                  <a:solidFill>
                    <a:schemeClr val="dk1"/>
                  </a:solidFill>
                </a:rPr>
                <a:t>保存数据与转发</a:t>
              </a:r>
              <a:endParaRPr b="0" i="0" sz="1300" u="none" cap="none" strike="noStrike">
                <a:solidFill>
                  <a:schemeClr val="dk1"/>
                </a:solidFill>
                <a:latin typeface="Arial"/>
                <a:ea typeface="Arial"/>
                <a:cs typeface="Arial"/>
                <a:sym typeface="Arial"/>
              </a:endParaRPr>
            </a:p>
          </p:txBody>
        </p:sp>
        <p:sp>
          <p:nvSpPr>
            <p:cNvPr id="130" name="Google Shape;130;p3"/>
            <p:cNvSpPr txBox="1"/>
            <p:nvPr/>
          </p:nvSpPr>
          <p:spPr>
            <a:xfrm>
              <a:off x="3899604" y="4719568"/>
              <a:ext cx="22413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lang="en-US">
                  <a:solidFill>
                    <a:schemeClr val="dk1"/>
                  </a:solidFill>
                </a:rPr>
                <a:t>保守模式</a:t>
              </a:r>
              <a:r>
                <a:rPr b="0" i="0" lang="en-US" u="none" cap="none" strike="noStrike">
                  <a:solidFill>
                    <a:schemeClr val="dk1"/>
                  </a:solidFill>
                  <a:latin typeface="Arial"/>
                  <a:ea typeface="Arial"/>
                  <a:cs typeface="Arial"/>
                  <a:sym typeface="Arial"/>
                </a:rPr>
                <a:t>: </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300">
                  <a:solidFill>
                    <a:schemeClr val="dk1"/>
                  </a:solidFill>
                </a:rPr>
                <a:t>数据银行中介的数据</a:t>
              </a:r>
              <a:r>
                <a:rPr b="0" i="0" lang="en-US" sz="1300" u="none" cap="none" strike="noStrike">
                  <a:solidFill>
                    <a:schemeClr val="dk1"/>
                  </a:solidFill>
                  <a:latin typeface="Arial"/>
                  <a:ea typeface="Arial"/>
                  <a:cs typeface="Arial"/>
                  <a:sym typeface="Arial"/>
                </a:rPr>
                <a:t>传送</a:t>
              </a:r>
              <a:endParaRPr b="0" i="0" sz="1300" u="none" cap="none" strike="noStrike">
                <a:solidFill>
                  <a:schemeClr val="dk1"/>
                </a:solidFill>
                <a:latin typeface="Arial"/>
                <a:ea typeface="Arial"/>
                <a:cs typeface="Arial"/>
                <a:sym typeface="Arial"/>
              </a:endParaRPr>
            </a:p>
          </p:txBody>
        </p:sp>
      </p:grpSp>
      <p:sp>
        <p:nvSpPr>
          <p:cNvPr id="131" name="Google Shape;131;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32" name="Google Shape;132;p3"/>
          <p:cNvSpPr txBox="1"/>
          <p:nvPr/>
        </p:nvSpPr>
        <p:spPr>
          <a:xfrm>
            <a:off x="1991375" y="4089225"/>
            <a:ext cx="2268300" cy="9696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rPr>
              <a:t>暂不实现用户端之间不经过数据银行的直接数据传输</a:t>
            </a:r>
            <a:endParaRPr sz="1700">
              <a:solidFill>
                <a:schemeClr val="dk1"/>
              </a:solidFill>
            </a:endParaRPr>
          </a:p>
        </p:txBody>
      </p:sp>
      <p:sp>
        <p:nvSpPr>
          <p:cNvPr id="133" name="Google Shape;133;p3"/>
          <p:cNvSpPr txBox="1"/>
          <p:nvPr/>
        </p:nvSpPr>
        <p:spPr>
          <a:xfrm>
            <a:off x="1411695" y="5346846"/>
            <a:ext cx="2241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lang="en-US">
                <a:solidFill>
                  <a:schemeClr val="dk1"/>
                </a:solidFill>
              </a:rPr>
              <a:t>谨慎</a:t>
            </a:r>
            <a:r>
              <a:rPr lang="en-US">
                <a:solidFill>
                  <a:schemeClr val="dk1"/>
                </a:solidFill>
              </a:rPr>
              <a:t>模式</a:t>
            </a:r>
            <a:r>
              <a:rPr b="0" i="0" lang="en-US" u="none" cap="none" strike="noStrike">
                <a:solidFill>
                  <a:schemeClr val="dk1"/>
                </a:solidFill>
                <a:latin typeface="Arial"/>
                <a:ea typeface="Arial"/>
                <a:cs typeface="Arial"/>
                <a:sym typeface="Arial"/>
              </a:rPr>
              <a:t>: </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300">
                <a:solidFill>
                  <a:schemeClr val="dk1"/>
                </a:solidFill>
              </a:rPr>
              <a:t>用户端加密后</a:t>
            </a:r>
            <a:r>
              <a:rPr lang="en-US" sz="1300">
                <a:solidFill>
                  <a:schemeClr val="dk1"/>
                </a:solidFill>
              </a:rPr>
              <a:t>由数据银行中介的数据</a:t>
            </a:r>
            <a:r>
              <a:rPr b="0" i="0" lang="en-US" sz="1300" u="none" cap="none" strike="noStrike">
                <a:solidFill>
                  <a:schemeClr val="dk1"/>
                </a:solidFill>
                <a:latin typeface="Arial"/>
                <a:ea typeface="Arial"/>
                <a:cs typeface="Arial"/>
                <a:sym typeface="Arial"/>
              </a:rPr>
              <a:t>传送</a:t>
            </a:r>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场景2: </a:t>
            </a:r>
            <a:r>
              <a:rPr lang="en-US"/>
              <a:t>用户移动端向数据接受方发送小批量原始数据</a:t>
            </a:r>
            <a:endParaRPr sz="4000"/>
          </a:p>
        </p:txBody>
      </p:sp>
      <p:grpSp>
        <p:nvGrpSpPr>
          <p:cNvPr id="139" name="Google Shape;139;p4"/>
          <p:cNvGrpSpPr/>
          <p:nvPr/>
        </p:nvGrpSpPr>
        <p:grpSpPr>
          <a:xfrm>
            <a:off x="1177898" y="2207347"/>
            <a:ext cx="9275534" cy="2443305"/>
            <a:chOff x="876439" y="1265840"/>
            <a:chExt cx="10604467" cy="3286886"/>
          </a:xfrm>
        </p:grpSpPr>
        <p:sp>
          <p:nvSpPr>
            <p:cNvPr id="140" name="Google Shape;140;p4"/>
            <p:cNvSpPr/>
            <p:nvPr/>
          </p:nvSpPr>
          <p:spPr>
            <a:xfrm>
              <a:off x="4243715" y="1265840"/>
              <a:ext cx="4280175" cy="3286886"/>
            </a:xfrm>
            <a:prstGeom prst="octagon">
              <a:avLst>
                <a:gd fmla="val 29289" name="adj"/>
              </a:avLst>
            </a:prstGeom>
            <a:solidFill>
              <a:srgbClr val="FAE2D5"/>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41" name="Google Shape;141;p4"/>
            <p:cNvSpPr/>
            <p:nvPr/>
          </p:nvSpPr>
          <p:spPr>
            <a:xfrm>
              <a:off x="876439" y="2312663"/>
              <a:ext cx="1166648" cy="957294"/>
            </a:xfrm>
            <a:prstGeom prst="roundRect">
              <a:avLst>
                <a:gd fmla="val 16667" name="adj"/>
              </a:avLst>
            </a:prstGeom>
            <a:solidFill>
              <a:srgbClr val="B3E5A0"/>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数据使用者</a:t>
              </a:r>
              <a:endParaRPr b="0" i="0" sz="1400" u="none" cap="none" strike="noStrike">
                <a:solidFill>
                  <a:schemeClr val="dk1"/>
                </a:solidFill>
                <a:latin typeface="Arial"/>
                <a:ea typeface="Arial"/>
                <a:cs typeface="Arial"/>
                <a:sym typeface="Arial"/>
              </a:endParaRPr>
            </a:p>
          </p:txBody>
        </p:sp>
        <p:sp>
          <p:nvSpPr>
            <p:cNvPr id="142" name="Google Shape;142;p4"/>
            <p:cNvSpPr txBox="1"/>
            <p:nvPr/>
          </p:nvSpPr>
          <p:spPr>
            <a:xfrm>
              <a:off x="1992612" y="3282373"/>
              <a:ext cx="1376700" cy="39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状态B2：1阶</a:t>
              </a:r>
              <a:endParaRPr b="0" i="0" sz="1300" u="none" cap="none" strike="noStrike">
                <a:solidFill>
                  <a:schemeClr val="dk1"/>
                </a:solidFill>
                <a:latin typeface="Arial"/>
                <a:ea typeface="Arial"/>
                <a:cs typeface="Arial"/>
                <a:sym typeface="Arial"/>
              </a:endParaRPr>
            </a:p>
          </p:txBody>
        </p:sp>
        <p:sp>
          <p:nvSpPr>
            <p:cNvPr id="143" name="Google Shape;143;p4"/>
            <p:cNvSpPr txBox="1"/>
            <p:nvPr/>
          </p:nvSpPr>
          <p:spPr>
            <a:xfrm>
              <a:off x="7106984" y="2292200"/>
              <a:ext cx="1975945" cy="9522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数据</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银行</a:t>
              </a:r>
              <a:endParaRPr b="0" i="0" sz="2000" u="none" cap="none" strike="noStrike">
                <a:solidFill>
                  <a:schemeClr val="dk1"/>
                </a:solidFill>
                <a:latin typeface="Arial"/>
                <a:ea typeface="Arial"/>
                <a:cs typeface="Arial"/>
                <a:sym typeface="Arial"/>
              </a:endParaRPr>
            </a:p>
          </p:txBody>
        </p:sp>
        <p:pic>
          <p:nvPicPr>
            <p:cNvPr id="144" name="Google Shape;144;p4"/>
            <p:cNvPicPr preferRelativeResize="0"/>
            <p:nvPr/>
          </p:nvPicPr>
          <p:blipFill rotWithShape="1">
            <a:blip r:embed="rId3">
              <a:alphaModFix/>
            </a:blip>
            <a:srcRect b="0" l="0" r="0" t="0"/>
            <a:stretch/>
          </p:blipFill>
          <p:spPr>
            <a:xfrm>
              <a:off x="10023034" y="2570170"/>
              <a:ext cx="939800" cy="1155700"/>
            </a:xfrm>
            <a:prstGeom prst="rect">
              <a:avLst/>
            </a:prstGeom>
            <a:noFill/>
            <a:ln>
              <a:noFill/>
            </a:ln>
          </p:spPr>
        </p:pic>
        <p:grpSp>
          <p:nvGrpSpPr>
            <p:cNvPr id="145" name="Google Shape;145;p4"/>
            <p:cNvGrpSpPr/>
            <p:nvPr/>
          </p:nvGrpSpPr>
          <p:grpSpPr>
            <a:xfrm>
              <a:off x="4700032" y="1768433"/>
              <a:ext cx="3011159" cy="2413720"/>
              <a:chOff x="4700032" y="1768433"/>
              <a:chExt cx="3011159" cy="2413720"/>
            </a:xfrm>
          </p:grpSpPr>
          <p:grpSp>
            <p:nvGrpSpPr>
              <p:cNvPr id="146" name="Google Shape;146;p4"/>
              <p:cNvGrpSpPr/>
              <p:nvPr/>
            </p:nvGrpSpPr>
            <p:grpSpPr>
              <a:xfrm>
                <a:off x="4700032" y="1768433"/>
                <a:ext cx="2711728" cy="2244435"/>
                <a:chOff x="5131257" y="2242518"/>
                <a:chExt cx="2711728" cy="2244435"/>
              </a:xfrm>
            </p:grpSpPr>
            <p:sp>
              <p:nvSpPr>
                <p:cNvPr id="147" name="Google Shape;147;p4"/>
                <p:cNvSpPr/>
                <p:nvPr/>
              </p:nvSpPr>
              <p:spPr>
                <a:xfrm>
                  <a:off x="5131257" y="2242518"/>
                  <a:ext cx="2559329" cy="2092036"/>
                </a:xfrm>
                <a:prstGeom prst="roundRect">
                  <a:avLst>
                    <a:gd fmla="val 16667" name="adj"/>
                  </a:avLst>
                </a:prstGeom>
                <a:solidFill>
                  <a:srgbClr val="F6C5AB"/>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8" name="Google Shape;148;p4"/>
                <p:cNvSpPr/>
                <p:nvPr/>
              </p:nvSpPr>
              <p:spPr>
                <a:xfrm>
                  <a:off x="5283656" y="2394917"/>
                  <a:ext cx="2559329" cy="2092036"/>
                </a:xfrm>
                <a:prstGeom prst="roundRect">
                  <a:avLst>
                    <a:gd fmla="val 16667" name="adj"/>
                  </a:avLst>
                </a:prstGeom>
                <a:solidFill>
                  <a:srgbClr val="F6C5AB"/>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49" name="Google Shape;149;p4"/>
              <p:cNvSpPr/>
              <p:nvPr/>
            </p:nvSpPr>
            <p:spPr>
              <a:xfrm>
                <a:off x="4978857" y="2090117"/>
                <a:ext cx="2559329" cy="2092036"/>
              </a:xfrm>
              <a:prstGeom prst="roundRect">
                <a:avLst>
                  <a:gd fmla="val 16667" name="adj"/>
                </a:avLst>
              </a:prstGeom>
              <a:solidFill>
                <a:srgbClr val="F6C5AB"/>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50" name="Google Shape;150;p4"/>
              <p:cNvPicPr preferRelativeResize="0"/>
              <p:nvPr/>
            </p:nvPicPr>
            <p:blipFill rotWithShape="1">
              <a:blip r:embed="rId4">
                <a:alphaModFix/>
              </a:blip>
              <a:srcRect b="0" l="0" r="0" t="0"/>
              <a:stretch/>
            </p:blipFill>
            <p:spPr>
              <a:xfrm>
                <a:off x="5194140" y="3245753"/>
                <a:ext cx="827400" cy="369332"/>
              </a:xfrm>
              <a:prstGeom prst="rect">
                <a:avLst/>
              </a:prstGeom>
              <a:noFill/>
              <a:ln>
                <a:noFill/>
              </a:ln>
            </p:spPr>
          </p:pic>
          <p:pic>
            <p:nvPicPr>
              <p:cNvPr id="151" name="Google Shape;151;p4"/>
              <p:cNvPicPr preferRelativeResize="0"/>
              <p:nvPr/>
            </p:nvPicPr>
            <p:blipFill rotWithShape="1">
              <a:blip r:embed="rId5">
                <a:alphaModFix/>
              </a:blip>
              <a:srcRect b="0" l="0" r="0" t="0"/>
              <a:stretch/>
            </p:blipFill>
            <p:spPr>
              <a:xfrm>
                <a:off x="6435240" y="2793091"/>
                <a:ext cx="990289" cy="836049"/>
              </a:xfrm>
              <a:prstGeom prst="rect">
                <a:avLst/>
              </a:prstGeom>
              <a:noFill/>
              <a:ln>
                <a:noFill/>
              </a:ln>
            </p:spPr>
          </p:pic>
          <p:cxnSp>
            <p:nvCxnSpPr>
              <p:cNvPr id="152" name="Google Shape;152;p4"/>
              <p:cNvCxnSpPr>
                <a:endCxn id="150" idx="0"/>
              </p:cNvCxnSpPr>
              <p:nvPr/>
            </p:nvCxnSpPr>
            <p:spPr>
              <a:xfrm>
                <a:off x="5588940" y="2948153"/>
                <a:ext cx="18900" cy="297600"/>
              </a:xfrm>
              <a:prstGeom prst="straightConnector1">
                <a:avLst/>
              </a:prstGeom>
              <a:noFill/>
              <a:ln cap="flat" cmpd="sng" w="38100">
                <a:solidFill>
                  <a:schemeClr val="accent1"/>
                </a:solidFill>
                <a:prstDash val="solid"/>
                <a:miter lim="800000"/>
                <a:headEnd len="med" w="med" type="triangle"/>
                <a:tailEnd len="sm" w="sm" type="none"/>
              </a:ln>
            </p:spPr>
          </p:cxnSp>
          <p:sp>
            <p:nvSpPr>
              <p:cNvPr id="153" name="Google Shape;153;p4"/>
              <p:cNvSpPr txBox="1"/>
              <p:nvPr/>
            </p:nvSpPr>
            <p:spPr>
              <a:xfrm>
                <a:off x="5045888" y="3644228"/>
                <a:ext cx="1275555" cy="3726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状态B1：1阶</a:t>
                </a:r>
                <a:endParaRPr b="0" i="0" sz="1200" u="none" cap="none" strike="noStrike">
                  <a:solidFill>
                    <a:schemeClr val="dk1"/>
                  </a:solidFill>
                  <a:latin typeface="Arial"/>
                  <a:ea typeface="Arial"/>
                  <a:cs typeface="Arial"/>
                  <a:sym typeface="Arial"/>
                </a:endParaRPr>
              </a:p>
            </p:txBody>
          </p:sp>
          <p:sp>
            <p:nvSpPr>
              <p:cNvPr id="154" name="Google Shape;154;p4"/>
              <p:cNvSpPr txBox="1"/>
              <p:nvPr/>
            </p:nvSpPr>
            <p:spPr>
              <a:xfrm>
                <a:off x="6263592" y="3629056"/>
                <a:ext cx="1275555" cy="3726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状态C：2阶</a:t>
                </a:r>
                <a:endParaRPr b="0" i="0" sz="1200" u="none" cap="none" strike="noStrike">
                  <a:solidFill>
                    <a:schemeClr val="dk1"/>
                  </a:solidFill>
                  <a:latin typeface="Arial"/>
                  <a:ea typeface="Arial"/>
                  <a:cs typeface="Arial"/>
                  <a:sym typeface="Arial"/>
                </a:endParaRPr>
              </a:p>
            </p:txBody>
          </p:sp>
          <p:cxnSp>
            <p:nvCxnSpPr>
              <p:cNvPr id="155" name="Google Shape;155;p4"/>
              <p:cNvCxnSpPr>
                <a:stCxn id="150" idx="3"/>
              </p:cNvCxnSpPr>
              <p:nvPr/>
            </p:nvCxnSpPr>
            <p:spPr>
              <a:xfrm flipH="1" rot="10800000">
                <a:off x="6021540" y="3429519"/>
                <a:ext cx="413700" cy="900"/>
              </a:xfrm>
              <a:prstGeom prst="straightConnector1">
                <a:avLst/>
              </a:prstGeom>
              <a:noFill/>
              <a:ln cap="flat" cmpd="sng" w="38100">
                <a:solidFill>
                  <a:schemeClr val="accent1"/>
                </a:solidFill>
                <a:prstDash val="solid"/>
                <a:miter lim="800000"/>
                <a:headEnd len="med" w="med" type="triangle"/>
                <a:tailEnd len="sm" w="sm" type="none"/>
              </a:ln>
            </p:spPr>
          </p:cxnSp>
          <p:sp>
            <p:nvSpPr>
              <p:cNvPr id="156" name="Google Shape;156;p4"/>
              <p:cNvSpPr txBox="1"/>
              <p:nvPr/>
            </p:nvSpPr>
            <p:spPr>
              <a:xfrm>
                <a:off x="5975990" y="2239353"/>
                <a:ext cx="1735201" cy="3726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用户专属区n</a:t>
                </a:r>
                <a:endParaRPr b="0" i="0" sz="1200" u="none" cap="none" strike="noStrike">
                  <a:solidFill>
                    <a:schemeClr val="dk1"/>
                  </a:solidFill>
                  <a:latin typeface="Arial"/>
                  <a:ea typeface="Arial"/>
                  <a:cs typeface="Arial"/>
                  <a:sym typeface="Arial"/>
                </a:endParaRPr>
              </a:p>
            </p:txBody>
          </p:sp>
        </p:grpSp>
        <p:sp>
          <p:nvSpPr>
            <p:cNvPr id="157" name="Google Shape;157;p4"/>
            <p:cNvSpPr txBox="1"/>
            <p:nvPr/>
          </p:nvSpPr>
          <p:spPr>
            <a:xfrm>
              <a:off x="9504961" y="3813504"/>
              <a:ext cx="1975945" cy="4140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用户n</a:t>
              </a:r>
              <a:endParaRPr b="0" i="0" sz="1400" u="none" cap="none" strike="noStrike">
                <a:solidFill>
                  <a:schemeClr val="dk1"/>
                </a:solidFill>
                <a:latin typeface="Arial"/>
                <a:ea typeface="Arial"/>
                <a:cs typeface="Arial"/>
                <a:sym typeface="Arial"/>
              </a:endParaRPr>
            </a:p>
          </p:txBody>
        </p:sp>
        <p:cxnSp>
          <p:nvCxnSpPr>
            <p:cNvPr id="158" name="Google Shape;158;p4"/>
            <p:cNvCxnSpPr>
              <a:stCxn id="141" idx="3"/>
            </p:cNvCxnSpPr>
            <p:nvPr/>
          </p:nvCxnSpPr>
          <p:spPr>
            <a:xfrm flipH="1" rot="10800000">
              <a:off x="2043087" y="2768210"/>
              <a:ext cx="3132300" cy="23100"/>
            </a:xfrm>
            <a:prstGeom prst="straightConnector1">
              <a:avLst/>
            </a:prstGeom>
            <a:noFill/>
            <a:ln cap="flat" cmpd="sng" w="38100">
              <a:solidFill>
                <a:schemeClr val="accent1"/>
              </a:solidFill>
              <a:prstDash val="solid"/>
              <a:miter lim="800000"/>
              <a:headEnd len="med" w="med" type="triangle"/>
              <a:tailEnd len="sm" w="sm" type="none"/>
            </a:ln>
          </p:spPr>
        </p:cxnSp>
        <p:cxnSp>
          <p:nvCxnSpPr>
            <p:cNvPr id="159" name="Google Shape;159;p4"/>
            <p:cNvCxnSpPr/>
            <p:nvPr/>
          </p:nvCxnSpPr>
          <p:spPr>
            <a:xfrm flipH="1" rot="10800000">
              <a:off x="7425529" y="3429456"/>
              <a:ext cx="2597505" cy="17178"/>
            </a:xfrm>
            <a:prstGeom prst="straightConnector1">
              <a:avLst/>
            </a:prstGeom>
            <a:noFill/>
            <a:ln cap="flat" cmpd="sng" w="38100">
              <a:solidFill>
                <a:schemeClr val="accent1"/>
              </a:solidFill>
              <a:prstDash val="solid"/>
              <a:miter lim="800000"/>
              <a:headEnd len="med" w="med" type="triangle"/>
              <a:tailEnd len="med" w="med" type="triangle"/>
            </a:ln>
          </p:spPr>
        </p:cxnSp>
      </p:grpSp>
      <p:sp>
        <p:nvSpPr>
          <p:cNvPr id="160" name="Google Shape;160;p4"/>
          <p:cNvSpPr txBox="1"/>
          <p:nvPr/>
        </p:nvSpPr>
        <p:spPr>
          <a:xfrm>
            <a:off x="2788704" y="5024254"/>
            <a:ext cx="37257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方式1: 用户在数据银行授权使用</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方式2: 用户通知数据银行发送给使用者</a:t>
            </a:r>
            <a:endParaRPr b="0" i="0" sz="1600" u="none" cap="none" strike="noStrike">
              <a:solidFill>
                <a:schemeClr val="dk1"/>
              </a:solidFill>
              <a:latin typeface="Arial"/>
              <a:ea typeface="Arial"/>
              <a:cs typeface="Arial"/>
              <a:sym typeface="Arial"/>
            </a:endParaRPr>
          </a:p>
        </p:txBody>
      </p:sp>
      <p:pic>
        <p:nvPicPr>
          <p:cNvPr id="161" name="Google Shape;161;p4"/>
          <p:cNvPicPr preferRelativeResize="0"/>
          <p:nvPr/>
        </p:nvPicPr>
        <p:blipFill rotWithShape="1">
          <a:blip r:embed="rId6">
            <a:alphaModFix/>
          </a:blip>
          <a:srcRect b="0" l="0" r="0" t="0"/>
          <a:stretch/>
        </p:blipFill>
        <p:spPr>
          <a:xfrm>
            <a:off x="4943352" y="3206472"/>
            <a:ext cx="734872" cy="253705"/>
          </a:xfrm>
          <a:prstGeom prst="rect">
            <a:avLst/>
          </a:prstGeom>
          <a:noFill/>
          <a:ln>
            <a:noFill/>
          </a:ln>
        </p:spPr>
      </p:pic>
      <p:sp>
        <p:nvSpPr>
          <p:cNvPr id="162" name="Google Shape;162;p4"/>
          <p:cNvSpPr txBox="1"/>
          <p:nvPr/>
        </p:nvSpPr>
        <p:spPr>
          <a:xfrm>
            <a:off x="4856300" y="2930240"/>
            <a:ext cx="111570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状态B2：1阶</a:t>
            </a:r>
            <a:endParaRPr b="0" i="0" sz="1200" u="none" cap="none" strike="noStrike">
              <a:solidFill>
                <a:schemeClr val="dk1"/>
              </a:solidFill>
              <a:latin typeface="Arial"/>
              <a:ea typeface="Arial"/>
              <a:cs typeface="Arial"/>
              <a:sym typeface="Arial"/>
            </a:endParaRPr>
          </a:p>
        </p:txBody>
      </p:sp>
      <p:pic>
        <p:nvPicPr>
          <p:cNvPr id="163" name="Google Shape;163;p4"/>
          <p:cNvPicPr preferRelativeResize="0"/>
          <p:nvPr/>
        </p:nvPicPr>
        <p:blipFill rotWithShape="1">
          <a:blip r:embed="rId6">
            <a:alphaModFix/>
          </a:blip>
          <a:srcRect b="0" l="0" r="0" t="0"/>
          <a:stretch/>
        </p:blipFill>
        <p:spPr>
          <a:xfrm>
            <a:off x="2362945" y="3435862"/>
            <a:ext cx="734872" cy="253705"/>
          </a:xfrm>
          <a:prstGeom prst="rect">
            <a:avLst/>
          </a:prstGeom>
          <a:noFill/>
          <a:ln>
            <a:noFill/>
          </a:ln>
        </p:spPr>
      </p:pic>
      <p:sp>
        <p:nvSpPr>
          <p:cNvPr id="164" name="Google Shape;164;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48d1580cae_4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经数据银行传送数据胶囊的五种方式</a:t>
            </a:r>
            <a:endParaRPr/>
          </a:p>
        </p:txBody>
      </p:sp>
      <p:sp>
        <p:nvSpPr>
          <p:cNvPr id="170" name="Google Shape;170;g348d1580cae_4_0"/>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fontScale="85000" lnSpcReduction="20000"/>
          </a:bodyPr>
          <a:lstStyle/>
          <a:p>
            <a:pPr indent="-336550" lvl="0" marL="457200" rtl="0" algn="l">
              <a:lnSpc>
                <a:spcPct val="115000"/>
              </a:lnSpc>
              <a:spcBef>
                <a:spcPts val="1000"/>
              </a:spcBef>
              <a:spcAft>
                <a:spcPts val="0"/>
              </a:spcAft>
              <a:buSzPct val="100000"/>
              <a:buAutoNum type="arabicPeriod"/>
            </a:pPr>
            <a:r>
              <a:rPr lang="en-US" sz="2000"/>
              <a:t>数据已存储在数据银行 - </a:t>
            </a:r>
            <a:r>
              <a:rPr b="1" lang="en-US" sz="2000"/>
              <a:t>信任</a:t>
            </a:r>
            <a:r>
              <a:rPr b="1" lang="en-US" sz="2000"/>
              <a:t>模式</a:t>
            </a:r>
            <a:endParaRPr b="1" sz="2000"/>
          </a:p>
          <a:p>
            <a:pPr indent="-287337" lvl="1" marL="914400" rtl="0" algn="l">
              <a:lnSpc>
                <a:spcPct val="115000"/>
              </a:lnSpc>
              <a:spcBef>
                <a:spcPts val="0"/>
              </a:spcBef>
              <a:spcAft>
                <a:spcPts val="0"/>
              </a:spcAft>
              <a:buSzPct val="62500"/>
              <a:buAutoNum type="alphaLcPeriod"/>
            </a:pPr>
            <a:r>
              <a:rPr b="1" lang="en-US" sz="1600"/>
              <a:t>松散关系：</a:t>
            </a:r>
            <a:r>
              <a:rPr lang="en-US" sz="1600"/>
              <a:t>发方授予收方数据权益，数据银行通知收方，收方可以随时查看，可以设期限，到期取消权益。</a:t>
            </a:r>
            <a:endParaRPr sz="1600"/>
          </a:p>
          <a:p>
            <a:pPr indent="-287337" lvl="1" marL="914400" rtl="0" algn="l">
              <a:lnSpc>
                <a:spcPct val="115000"/>
              </a:lnSpc>
              <a:spcBef>
                <a:spcPts val="0"/>
              </a:spcBef>
              <a:spcAft>
                <a:spcPts val="0"/>
              </a:spcAft>
              <a:buSzPct val="62500"/>
              <a:buAutoNum type="alphaLcPeriod"/>
            </a:pPr>
            <a:r>
              <a:rPr b="1" lang="en-US" sz="1600"/>
              <a:t>密切关系：</a:t>
            </a:r>
            <a:r>
              <a:rPr lang="en-US" sz="1600"/>
              <a:t>发方授予收方数据权益，数据银行通知收方，收方随时可从数据银行下载数据，下载后权益自动取消。</a:t>
            </a:r>
            <a:endParaRPr sz="1600"/>
          </a:p>
          <a:p>
            <a:pPr indent="-287337" lvl="1" marL="914400" rtl="0" algn="l">
              <a:lnSpc>
                <a:spcPct val="115000"/>
              </a:lnSpc>
              <a:spcBef>
                <a:spcPts val="0"/>
              </a:spcBef>
              <a:spcAft>
                <a:spcPts val="0"/>
              </a:spcAft>
              <a:buSzPct val="62500"/>
              <a:buAutoNum type="alphaLcPeriod"/>
            </a:pPr>
            <a:r>
              <a:rPr b="1" lang="en-US" sz="1600"/>
              <a:t>内部用户：</a:t>
            </a:r>
            <a:r>
              <a:rPr lang="en-US" sz="1600"/>
              <a:t>收方在数据银行有一个服务机构用户账号，上述两个方式都在数据银行内部处理。</a:t>
            </a:r>
            <a:endParaRPr sz="1600"/>
          </a:p>
          <a:p>
            <a:pPr indent="0" lvl="0" marL="0" rtl="0" algn="l">
              <a:lnSpc>
                <a:spcPct val="115000"/>
              </a:lnSpc>
              <a:spcBef>
                <a:spcPts val="0"/>
              </a:spcBef>
              <a:spcAft>
                <a:spcPts val="0"/>
              </a:spcAft>
              <a:buNone/>
            </a:pPr>
            <a:r>
              <a:rPr lang="en-US" sz="1895"/>
              <a:t>2.   </a:t>
            </a:r>
            <a:r>
              <a:rPr lang="en-US" sz="1895"/>
              <a:t>数据</a:t>
            </a:r>
            <a:r>
              <a:rPr lang="en-US" sz="1895"/>
              <a:t>保存</a:t>
            </a:r>
            <a:r>
              <a:rPr lang="en-US" sz="1895"/>
              <a:t>在</a:t>
            </a:r>
            <a:r>
              <a:rPr lang="en-US" sz="1895"/>
              <a:t>用户</a:t>
            </a:r>
            <a:r>
              <a:rPr lang="en-US" sz="1895"/>
              <a:t>端，</a:t>
            </a:r>
            <a:r>
              <a:rPr lang="en-US" sz="1895"/>
              <a:t>经</a:t>
            </a:r>
            <a:r>
              <a:rPr lang="en-US" sz="1895"/>
              <a:t>数据银行</a:t>
            </a:r>
            <a:r>
              <a:rPr lang="en-US" sz="1895"/>
              <a:t>中转</a:t>
            </a:r>
            <a:r>
              <a:rPr lang="en-US" sz="1895"/>
              <a:t> - </a:t>
            </a:r>
            <a:r>
              <a:rPr b="1" lang="en-US" sz="1895"/>
              <a:t>保守</a:t>
            </a:r>
            <a:r>
              <a:rPr b="1" lang="en-US" sz="1895"/>
              <a:t>模式</a:t>
            </a:r>
            <a:endParaRPr b="1" sz="1895"/>
          </a:p>
          <a:p>
            <a:pPr indent="-290043" lvl="1" marL="914400" rtl="0" algn="l">
              <a:lnSpc>
                <a:spcPct val="115000"/>
              </a:lnSpc>
              <a:spcBef>
                <a:spcPts val="0"/>
              </a:spcBef>
              <a:spcAft>
                <a:spcPts val="0"/>
              </a:spcAft>
              <a:buSzPct val="67202"/>
              <a:buAutoNum type="alphaLcPeriod"/>
            </a:pPr>
            <a:r>
              <a:rPr lang="en-US" sz="1555"/>
              <a:t>同步：由数据银行中介，建立收发双方的实时传输通道，然后发送数据。</a:t>
            </a:r>
            <a:endParaRPr sz="1555"/>
          </a:p>
          <a:p>
            <a:pPr indent="-290043" lvl="1" marL="914400" rtl="0" algn="l">
              <a:lnSpc>
                <a:spcPct val="115000"/>
              </a:lnSpc>
              <a:spcBef>
                <a:spcPts val="0"/>
              </a:spcBef>
              <a:spcAft>
                <a:spcPts val="0"/>
              </a:spcAft>
              <a:buSzPct val="67202"/>
              <a:buAutoNum type="alphaLcPeriod"/>
            </a:pPr>
            <a:r>
              <a:rPr lang="en-US" sz="1555"/>
              <a:t>异步：由数据银行接收数据暂存，等收方收到数据后，销毁数据银行暂存数据。这种方式也可以提供看后销毁的形式。</a:t>
            </a:r>
            <a:endParaRPr sz="1555"/>
          </a:p>
          <a:p>
            <a:pPr indent="0" lvl="0" marL="0" rtl="0" algn="l">
              <a:lnSpc>
                <a:spcPct val="115000"/>
              </a:lnSpc>
              <a:spcBef>
                <a:spcPts val="1000"/>
              </a:spcBef>
              <a:spcAft>
                <a:spcPts val="0"/>
              </a:spcAft>
              <a:buNone/>
            </a:pPr>
            <a:r>
              <a:rPr lang="en-US" sz="1895"/>
              <a:t>3.   </a:t>
            </a:r>
            <a:r>
              <a:rPr lang="en-US" sz="1895"/>
              <a:t>数据同时保存在用户端和数据银行，但是不给数据银行接触解密后数据的机会 - </a:t>
            </a:r>
            <a:r>
              <a:rPr b="1" lang="en-US" sz="1895"/>
              <a:t>谨慎模式</a:t>
            </a:r>
            <a:endParaRPr b="1" sz="1895"/>
          </a:p>
          <a:p>
            <a:pPr indent="0" lvl="0" marL="0" rtl="0" algn="l">
              <a:lnSpc>
                <a:spcPct val="115000"/>
              </a:lnSpc>
              <a:spcBef>
                <a:spcPts val="1000"/>
              </a:spcBef>
              <a:spcAft>
                <a:spcPts val="0"/>
              </a:spcAft>
              <a:buNone/>
            </a:pPr>
            <a:r>
              <a:rPr b="1" lang="en-US" sz="1895"/>
              <a:t>近期先实现信任模式，其它模式等系统稳定后考虑。</a:t>
            </a:r>
            <a:endParaRPr b="1" sz="1895"/>
          </a:p>
        </p:txBody>
      </p:sp>
      <p:sp>
        <p:nvSpPr>
          <p:cNvPr id="171" name="Google Shape;171;g348d1580cae_4_0"/>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5000"/>
              </a:lnSpc>
              <a:spcBef>
                <a:spcPts val="1000"/>
              </a:spcBef>
              <a:spcAft>
                <a:spcPts val="0"/>
              </a:spcAft>
              <a:buSzPts val="1800"/>
              <a:buNone/>
            </a:pPr>
            <a:r>
              <a:rPr lang="en-US" sz="1795"/>
              <a:t>客户（因为不一定是生病的，就不</a:t>
            </a:r>
            <a:r>
              <a:rPr lang="en-US" sz="1795"/>
              <a:t>使</a:t>
            </a:r>
            <a:r>
              <a:rPr lang="en-US" sz="1795"/>
              <a:t>用“患者”这个词）与服务提供者（美国保险公司称之为Provider）的关系有几种：</a:t>
            </a:r>
            <a:endParaRPr sz="1795"/>
          </a:p>
          <a:p>
            <a:pPr indent="-342582" lvl="0" marL="914400" rtl="0" algn="l">
              <a:lnSpc>
                <a:spcPct val="95000"/>
              </a:lnSpc>
              <a:spcBef>
                <a:spcPts val="1000"/>
              </a:spcBef>
              <a:spcAft>
                <a:spcPts val="0"/>
              </a:spcAft>
              <a:buSzPts val="1795"/>
              <a:buAutoNum type="arabicPeriod"/>
            </a:pPr>
            <a:r>
              <a:rPr lang="en-US" sz="1795"/>
              <a:t>家庭医生。如果固定下来，被服务人所有资料对其敞开提供。如果换家庭医生，有个数据使用权撤销问题。</a:t>
            </a:r>
            <a:endParaRPr sz="1795"/>
          </a:p>
          <a:p>
            <a:pPr indent="-342582" lvl="0" marL="914400" rtl="0" algn="l">
              <a:lnSpc>
                <a:spcPct val="95000"/>
              </a:lnSpc>
              <a:spcBef>
                <a:spcPts val="0"/>
              </a:spcBef>
              <a:spcAft>
                <a:spcPts val="0"/>
              </a:spcAft>
              <a:buSzPts val="1795"/>
              <a:buAutoNum type="arabicPeriod"/>
            </a:pPr>
            <a:r>
              <a:rPr lang="en-US" sz="1795"/>
              <a:t>专科医生。刚刚接触一般都是松散关系，如果不满意会切换到别人，如果固定下来，可以进入密切关系</a:t>
            </a:r>
            <a:endParaRPr sz="1795"/>
          </a:p>
          <a:p>
            <a:pPr indent="-342582" lvl="0" marL="914400" rtl="0" algn="l">
              <a:lnSpc>
                <a:spcPct val="95000"/>
              </a:lnSpc>
              <a:spcBef>
                <a:spcPts val="0"/>
              </a:spcBef>
              <a:spcAft>
                <a:spcPts val="0"/>
              </a:spcAft>
              <a:buSzPts val="1795"/>
              <a:buAutoNum type="arabicPeriod"/>
            </a:pPr>
            <a:r>
              <a:rPr lang="en-US" sz="1795"/>
              <a:t>其他</a:t>
            </a:r>
            <a:endParaRPr sz="1795"/>
          </a:p>
          <a:p>
            <a:pPr indent="-342582" lvl="1" marL="1371600" rtl="0" algn="l">
              <a:lnSpc>
                <a:spcPct val="95000"/>
              </a:lnSpc>
              <a:spcBef>
                <a:spcPts val="0"/>
              </a:spcBef>
              <a:spcAft>
                <a:spcPts val="0"/>
              </a:spcAft>
              <a:buSzPts val="1795"/>
              <a:buAutoNum type="alphaLcPeriod"/>
            </a:pPr>
            <a:r>
              <a:rPr lang="en-US" sz="1795"/>
              <a:t>雇主</a:t>
            </a:r>
            <a:endParaRPr sz="1795"/>
          </a:p>
          <a:p>
            <a:pPr indent="-342582" lvl="1" marL="1371600" rtl="0" algn="l">
              <a:lnSpc>
                <a:spcPct val="95000"/>
              </a:lnSpc>
              <a:spcBef>
                <a:spcPts val="0"/>
              </a:spcBef>
              <a:spcAft>
                <a:spcPts val="0"/>
              </a:spcAft>
              <a:buSzPts val="1795"/>
              <a:buAutoNum type="alphaLcPeriod"/>
            </a:pPr>
            <a:r>
              <a:rPr lang="en-US" sz="1795"/>
              <a:t>保险公司</a:t>
            </a:r>
            <a:endParaRPr sz="1795"/>
          </a:p>
        </p:txBody>
      </p:sp>
      <p:sp>
        <p:nvSpPr>
          <p:cNvPr id="172" name="Google Shape;172;g348d1580cae_4_0"/>
          <p:cNvSpPr txBox="1"/>
          <p:nvPr/>
        </p:nvSpPr>
        <p:spPr>
          <a:xfrm>
            <a:off x="4965700" y="5511800"/>
            <a:ext cx="725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173" name="Google Shape;173;g348d1580cae_4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5"/>
          <p:cNvPicPr preferRelativeResize="0"/>
          <p:nvPr/>
        </p:nvPicPr>
        <p:blipFill rotWithShape="1">
          <a:blip r:embed="rId3">
            <a:alphaModFix/>
          </a:blip>
          <a:srcRect b="0" l="0" r="0" t="0"/>
          <a:stretch/>
        </p:blipFill>
        <p:spPr>
          <a:xfrm>
            <a:off x="1215974" y="3840135"/>
            <a:ext cx="680056" cy="237932"/>
          </a:xfrm>
          <a:prstGeom prst="rect">
            <a:avLst/>
          </a:prstGeom>
          <a:solidFill>
            <a:schemeClr val="accent2"/>
          </a:solidFill>
          <a:ln>
            <a:noFill/>
          </a:ln>
        </p:spPr>
      </p:pic>
      <p:sp>
        <p:nvSpPr>
          <p:cNvPr id="179" name="Google Shape;179;p5"/>
          <p:cNvSpPr txBox="1"/>
          <p:nvPr>
            <p:ph type="title"/>
          </p:nvPr>
        </p:nvSpPr>
        <p:spPr>
          <a:xfrm>
            <a:off x="853485" y="704156"/>
            <a:ext cx="2383302" cy="108455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胶囊的形态变化</a:t>
            </a:r>
            <a:endParaRPr/>
          </a:p>
        </p:txBody>
      </p:sp>
      <p:grpSp>
        <p:nvGrpSpPr>
          <p:cNvPr id="180" name="Google Shape;180;p5"/>
          <p:cNvGrpSpPr/>
          <p:nvPr/>
        </p:nvGrpSpPr>
        <p:grpSpPr>
          <a:xfrm>
            <a:off x="853485" y="1507252"/>
            <a:ext cx="10438510" cy="4313938"/>
            <a:chOff x="786461" y="1383463"/>
            <a:chExt cx="10438510" cy="4313938"/>
          </a:xfrm>
        </p:grpSpPr>
        <p:grpSp>
          <p:nvGrpSpPr>
            <p:cNvPr id="181" name="Google Shape;181;p5"/>
            <p:cNvGrpSpPr/>
            <p:nvPr/>
          </p:nvGrpSpPr>
          <p:grpSpPr>
            <a:xfrm>
              <a:off x="9626784" y="3158793"/>
              <a:ext cx="1598187" cy="1579170"/>
              <a:chOff x="9898827" y="2109329"/>
              <a:chExt cx="1730715" cy="1836341"/>
            </a:xfrm>
          </p:grpSpPr>
          <p:pic>
            <p:nvPicPr>
              <p:cNvPr descr="A person in a suit and tie&#10;&#10;AI-generated content may be incorrect." id="182" name="Google Shape;182;p5"/>
              <p:cNvPicPr preferRelativeResize="0"/>
              <p:nvPr/>
            </p:nvPicPr>
            <p:blipFill rotWithShape="1">
              <a:blip r:embed="rId4">
                <a:alphaModFix/>
              </a:blip>
              <a:srcRect b="0" l="0" r="0" t="0"/>
              <a:stretch/>
            </p:blipFill>
            <p:spPr>
              <a:xfrm>
                <a:off x="9898827" y="2109329"/>
                <a:ext cx="1150494" cy="1084235"/>
              </a:xfrm>
              <a:prstGeom prst="rect">
                <a:avLst/>
              </a:prstGeom>
              <a:noFill/>
              <a:ln>
                <a:noFill/>
              </a:ln>
            </p:spPr>
          </p:pic>
          <p:pic>
            <p:nvPicPr>
              <p:cNvPr descr="A person in a suit and tie&#10;&#10;AI-generated content may be incorrect." id="183" name="Google Shape;183;p5"/>
              <p:cNvPicPr preferRelativeResize="0"/>
              <p:nvPr/>
            </p:nvPicPr>
            <p:blipFill rotWithShape="1">
              <a:blip r:embed="rId4">
                <a:alphaModFix/>
              </a:blip>
              <a:srcRect b="0" l="0" r="0" t="0"/>
              <a:stretch/>
            </p:blipFill>
            <p:spPr>
              <a:xfrm>
                <a:off x="10112493" y="2357078"/>
                <a:ext cx="1150494" cy="1084235"/>
              </a:xfrm>
              <a:prstGeom prst="rect">
                <a:avLst/>
              </a:prstGeom>
              <a:noFill/>
              <a:ln>
                <a:noFill/>
              </a:ln>
            </p:spPr>
          </p:pic>
          <p:pic>
            <p:nvPicPr>
              <p:cNvPr descr="A person in a suit and tie&#10;&#10;AI-generated content may be incorrect." id="184" name="Google Shape;184;p5"/>
              <p:cNvPicPr preferRelativeResize="0"/>
              <p:nvPr/>
            </p:nvPicPr>
            <p:blipFill rotWithShape="1">
              <a:blip r:embed="rId4">
                <a:alphaModFix/>
              </a:blip>
              <a:srcRect b="0" l="0" r="0" t="0"/>
              <a:stretch/>
            </p:blipFill>
            <p:spPr>
              <a:xfrm>
                <a:off x="10289188" y="2593829"/>
                <a:ext cx="1150494" cy="1084235"/>
              </a:xfrm>
              <a:prstGeom prst="rect">
                <a:avLst/>
              </a:prstGeom>
              <a:noFill/>
              <a:ln>
                <a:noFill/>
              </a:ln>
            </p:spPr>
          </p:pic>
          <p:pic>
            <p:nvPicPr>
              <p:cNvPr descr="A person in a suit and tie&#10;&#10;AI-generated content may be incorrect." id="185" name="Google Shape;185;p5"/>
              <p:cNvPicPr preferRelativeResize="0"/>
              <p:nvPr/>
            </p:nvPicPr>
            <p:blipFill rotWithShape="1">
              <a:blip r:embed="rId4">
                <a:alphaModFix/>
              </a:blip>
              <a:srcRect b="0" l="0" r="0" t="0"/>
              <a:stretch/>
            </p:blipFill>
            <p:spPr>
              <a:xfrm>
                <a:off x="10479048" y="2861435"/>
                <a:ext cx="1150494" cy="1084235"/>
              </a:xfrm>
              <a:prstGeom prst="rect">
                <a:avLst/>
              </a:prstGeom>
              <a:noFill/>
              <a:ln>
                <a:noFill/>
              </a:ln>
            </p:spPr>
          </p:pic>
        </p:grpSp>
        <p:sp>
          <p:nvSpPr>
            <p:cNvPr id="186" name="Google Shape;186;p5"/>
            <p:cNvSpPr txBox="1"/>
            <p:nvPr/>
          </p:nvSpPr>
          <p:spPr>
            <a:xfrm>
              <a:off x="8397300" y="2644236"/>
              <a:ext cx="877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状态</a:t>
              </a:r>
              <a:r>
                <a:rPr lang="en-US" sz="1600">
                  <a:solidFill>
                    <a:schemeClr val="dk1"/>
                  </a:solidFill>
                </a:rPr>
                <a:t>B2</a:t>
              </a:r>
              <a:endParaRPr b="0" i="0" sz="1600" u="none" cap="none" strike="noStrike">
                <a:solidFill>
                  <a:schemeClr val="dk1"/>
                </a:solidFill>
                <a:latin typeface="Arial"/>
                <a:ea typeface="Arial"/>
                <a:cs typeface="Arial"/>
                <a:sym typeface="Arial"/>
              </a:endParaRPr>
            </a:p>
          </p:txBody>
        </p:sp>
        <p:grpSp>
          <p:nvGrpSpPr>
            <p:cNvPr id="187" name="Google Shape;187;p5"/>
            <p:cNvGrpSpPr/>
            <p:nvPr/>
          </p:nvGrpSpPr>
          <p:grpSpPr>
            <a:xfrm>
              <a:off x="3457903" y="2267462"/>
              <a:ext cx="4582687" cy="3429939"/>
              <a:chOff x="3457903" y="1675826"/>
              <a:chExt cx="4582687" cy="3865260"/>
            </a:xfrm>
          </p:grpSpPr>
          <p:sp>
            <p:nvSpPr>
              <p:cNvPr id="188" name="Google Shape;188;p5"/>
              <p:cNvSpPr/>
              <p:nvPr/>
            </p:nvSpPr>
            <p:spPr>
              <a:xfrm>
                <a:off x="3457903" y="1675826"/>
                <a:ext cx="4582687" cy="3865260"/>
              </a:xfrm>
              <a:prstGeom prst="roundRect">
                <a:avLst>
                  <a:gd fmla="val 16667" name="adj"/>
                </a:avLst>
              </a:prstGeom>
              <a:solidFill>
                <a:srgbClr val="93DCF8"/>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5"/>
              <p:cNvSpPr/>
              <p:nvPr/>
            </p:nvSpPr>
            <p:spPr>
              <a:xfrm>
                <a:off x="4130565" y="2648607"/>
                <a:ext cx="1713750" cy="2554014"/>
              </a:xfrm>
              <a:prstGeom prst="roundRect">
                <a:avLst>
                  <a:gd fmla="val 16667" name="adj"/>
                </a:avLst>
              </a:prstGeom>
              <a:solidFill>
                <a:srgbClr val="D8F2CF"/>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0" name="Google Shape;190;p5"/>
              <p:cNvSpPr/>
              <p:nvPr/>
            </p:nvSpPr>
            <p:spPr>
              <a:xfrm>
                <a:off x="3978165" y="2496207"/>
                <a:ext cx="1713750" cy="2554014"/>
              </a:xfrm>
              <a:prstGeom prst="roundRect">
                <a:avLst>
                  <a:gd fmla="val 16667" name="adj"/>
                </a:avLst>
              </a:prstGeom>
              <a:solidFill>
                <a:srgbClr val="D8F2CF"/>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91" name="Google Shape;191;p5"/>
              <p:cNvGrpSpPr/>
              <p:nvPr/>
            </p:nvGrpSpPr>
            <p:grpSpPr>
              <a:xfrm>
                <a:off x="3825765" y="2343807"/>
                <a:ext cx="1713750" cy="2554014"/>
                <a:chOff x="3825765" y="2343807"/>
                <a:chExt cx="1713750" cy="2554014"/>
              </a:xfrm>
            </p:grpSpPr>
            <p:sp>
              <p:nvSpPr>
                <p:cNvPr id="192" name="Google Shape;192;p5"/>
                <p:cNvSpPr/>
                <p:nvPr/>
              </p:nvSpPr>
              <p:spPr>
                <a:xfrm>
                  <a:off x="3825765" y="2343807"/>
                  <a:ext cx="1713750" cy="2554014"/>
                </a:xfrm>
                <a:prstGeom prst="roundRect">
                  <a:avLst>
                    <a:gd fmla="val 16667" name="adj"/>
                  </a:avLst>
                </a:prstGeom>
                <a:solidFill>
                  <a:srgbClr val="D8F2CF"/>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5"/>
                <p:cNvSpPr/>
                <p:nvPr/>
              </p:nvSpPr>
              <p:spPr>
                <a:xfrm>
                  <a:off x="4891104" y="4027073"/>
                  <a:ext cx="454855" cy="391328"/>
                </a:xfrm>
                <a:prstGeom prst="can">
                  <a:avLst>
                    <a:gd fmla="val 25000" name="adj"/>
                  </a:avLst>
                </a:prstGeom>
                <a:solidFill>
                  <a:srgbClr val="5ECBF4"/>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5"/>
                <p:cNvSpPr/>
                <p:nvPr/>
              </p:nvSpPr>
              <p:spPr>
                <a:xfrm>
                  <a:off x="4133834" y="4050804"/>
                  <a:ext cx="483475" cy="364844"/>
                </a:xfrm>
                <a:prstGeom prst="cube">
                  <a:avLst>
                    <a:gd fmla="val 25000" name="adj"/>
                  </a:avLst>
                </a:prstGeom>
                <a:solidFill>
                  <a:srgbClr val="5ECBF4"/>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5"/>
                <p:cNvSpPr txBox="1"/>
                <p:nvPr/>
              </p:nvSpPr>
              <p:spPr>
                <a:xfrm>
                  <a:off x="4030242" y="2475944"/>
                  <a:ext cx="131959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2阶数据胶囊</a:t>
                  </a:r>
                  <a:endParaRPr b="0" i="0" sz="1400" u="none" cap="none" strike="noStrike">
                    <a:solidFill>
                      <a:srgbClr val="000000"/>
                    </a:solidFill>
                    <a:latin typeface="Arial"/>
                    <a:ea typeface="Arial"/>
                    <a:cs typeface="Arial"/>
                    <a:sym typeface="Arial"/>
                  </a:endParaRPr>
                </a:p>
              </p:txBody>
            </p:sp>
            <p:grpSp>
              <p:nvGrpSpPr>
                <p:cNvPr id="196" name="Google Shape;196;p5"/>
                <p:cNvGrpSpPr/>
                <p:nvPr/>
              </p:nvGrpSpPr>
              <p:grpSpPr>
                <a:xfrm>
                  <a:off x="3992090" y="3105072"/>
                  <a:ext cx="1339787" cy="847400"/>
                  <a:chOff x="3981434" y="2992309"/>
                  <a:chExt cx="1339787" cy="847400"/>
                </a:xfrm>
              </p:grpSpPr>
              <p:pic>
                <p:nvPicPr>
                  <p:cNvPr id="197" name="Google Shape;197;p5"/>
                  <p:cNvPicPr preferRelativeResize="0"/>
                  <p:nvPr/>
                </p:nvPicPr>
                <p:blipFill rotWithShape="1">
                  <a:blip r:embed="rId5">
                    <a:alphaModFix/>
                  </a:blip>
                  <a:srcRect b="0" l="0" r="0" t="0"/>
                  <a:stretch/>
                </p:blipFill>
                <p:spPr>
                  <a:xfrm>
                    <a:off x="3981434" y="3179673"/>
                    <a:ext cx="867437" cy="355236"/>
                  </a:xfrm>
                  <a:prstGeom prst="rect">
                    <a:avLst/>
                  </a:prstGeom>
                  <a:noFill/>
                  <a:ln>
                    <a:noFill/>
                  </a:ln>
                </p:spPr>
              </p:pic>
              <p:pic>
                <p:nvPicPr>
                  <p:cNvPr id="198" name="Google Shape;198;p5"/>
                  <p:cNvPicPr preferRelativeResize="0"/>
                  <p:nvPr/>
                </p:nvPicPr>
                <p:blipFill rotWithShape="1">
                  <a:blip r:embed="rId5">
                    <a:alphaModFix/>
                  </a:blip>
                  <a:srcRect b="0" l="0" r="0" t="0"/>
                  <a:stretch/>
                </p:blipFill>
                <p:spPr>
                  <a:xfrm>
                    <a:off x="4133834" y="3332073"/>
                    <a:ext cx="867437" cy="355236"/>
                  </a:xfrm>
                  <a:prstGeom prst="rect">
                    <a:avLst/>
                  </a:prstGeom>
                  <a:noFill/>
                  <a:ln>
                    <a:noFill/>
                  </a:ln>
                </p:spPr>
              </p:pic>
              <p:grpSp>
                <p:nvGrpSpPr>
                  <p:cNvPr id="199" name="Google Shape;199;p5"/>
                  <p:cNvGrpSpPr/>
                  <p:nvPr/>
                </p:nvGrpSpPr>
                <p:grpSpPr>
                  <a:xfrm>
                    <a:off x="4148984" y="2992309"/>
                    <a:ext cx="1172237" cy="660036"/>
                    <a:chOff x="3967124" y="3201746"/>
                    <a:chExt cx="1172237" cy="660036"/>
                  </a:xfrm>
                </p:grpSpPr>
                <p:pic>
                  <p:nvPicPr>
                    <p:cNvPr id="200" name="Google Shape;200;p5"/>
                    <p:cNvPicPr preferRelativeResize="0"/>
                    <p:nvPr/>
                  </p:nvPicPr>
                  <p:blipFill rotWithShape="1">
                    <a:blip r:embed="rId5">
                      <a:alphaModFix/>
                    </a:blip>
                    <a:srcRect b="0" l="0" r="0" t="0"/>
                    <a:stretch/>
                  </p:blipFill>
                  <p:spPr>
                    <a:xfrm>
                      <a:off x="3967124" y="3201746"/>
                      <a:ext cx="867437" cy="355236"/>
                    </a:xfrm>
                    <a:prstGeom prst="rect">
                      <a:avLst/>
                    </a:prstGeom>
                    <a:noFill/>
                    <a:ln>
                      <a:noFill/>
                    </a:ln>
                  </p:spPr>
                </p:pic>
                <p:pic>
                  <p:nvPicPr>
                    <p:cNvPr id="201" name="Google Shape;201;p5"/>
                    <p:cNvPicPr preferRelativeResize="0"/>
                    <p:nvPr/>
                  </p:nvPicPr>
                  <p:blipFill rotWithShape="1">
                    <a:blip r:embed="rId5">
                      <a:alphaModFix/>
                    </a:blip>
                    <a:srcRect b="0" l="0" r="0" t="0"/>
                    <a:stretch/>
                  </p:blipFill>
                  <p:spPr>
                    <a:xfrm>
                      <a:off x="4119524" y="3354146"/>
                      <a:ext cx="867437" cy="355236"/>
                    </a:xfrm>
                    <a:prstGeom prst="rect">
                      <a:avLst/>
                    </a:prstGeom>
                    <a:noFill/>
                    <a:ln>
                      <a:noFill/>
                    </a:ln>
                  </p:spPr>
                </p:pic>
                <p:pic>
                  <p:nvPicPr>
                    <p:cNvPr id="202" name="Google Shape;202;p5"/>
                    <p:cNvPicPr preferRelativeResize="0"/>
                    <p:nvPr/>
                  </p:nvPicPr>
                  <p:blipFill rotWithShape="1">
                    <a:blip r:embed="rId5">
                      <a:alphaModFix/>
                    </a:blip>
                    <a:srcRect b="0" l="0" r="0" t="0"/>
                    <a:stretch/>
                  </p:blipFill>
                  <p:spPr>
                    <a:xfrm>
                      <a:off x="4271924" y="3506546"/>
                      <a:ext cx="867437" cy="355236"/>
                    </a:xfrm>
                    <a:prstGeom prst="rect">
                      <a:avLst/>
                    </a:prstGeom>
                    <a:noFill/>
                    <a:ln>
                      <a:noFill/>
                    </a:ln>
                  </p:spPr>
                </p:pic>
              </p:grpSp>
              <p:pic>
                <p:nvPicPr>
                  <p:cNvPr id="203" name="Google Shape;203;p5"/>
                  <p:cNvPicPr preferRelativeResize="0"/>
                  <p:nvPr/>
                </p:nvPicPr>
                <p:blipFill rotWithShape="1">
                  <a:blip r:embed="rId5">
                    <a:alphaModFix/>
                  </a:blip>
                  <a:srcRect b="0" l="0" r="0" t="0"/>
                  <a:stretch/>
                </p:blipFill>
                <p:spPr>
                  <a:xfrm>
                    <a:off x="4286234" y="3484473"/>
                    <a:ext cx="867437" cy="355236"/>
                  </a:xfrm>
                  <a:prstGeom prst="rect">
                    <a:avLst/>
                  </a:prstGeom>
                  <a:noFill/>
                  <a:ln>
                    <a:noFill/>
                  </a:ln>
                </p:spPr>
              </p:pic>
            </p:grpSp>
            <p:sp>
              <p:nvSpPr>
                <p:cNvPr id="204" name="Google Shape;204;p5"/>
                <p:cNvSpPr txBox="1"/>
                <p:nvPr/>
              </p:nvSpPr>
              <p:spPr>
                <a:xfrm>
                  <a:off x="4143616" y="2879076"/>
                  <a:ext cx="118974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B769F"/>
                      </a:solidFill>
                      <a:latin typeface="Arial"/>
                      <a:ea typeface="Arial"/>
                      <a:cs typeface="Arial"/>
                      <a:sym typeface="Arial"/>
                    </a:rPr>
                    <a:t>1阶数据胶囊群</a:t>
                  </a:r>
                  <a:endParaRPr b="0" i="0" sz="1400" u="none" cap="none" strike="noStrike">
                    <a:solidFill>
                      <a:srgbClr val="000000"/>
                    </a:solidFill>
                    <a:latin typeface="Arial"/>
                    <a:ea typeface="Arial"/>
                    <a:cs typeface="Arial"/>
                    <a:sym typeface="Arial"/>
                  </a:endParaRPr>
                </a:p>
              </p:txBody>
            </p:sp>
            <p:cxnSp>
              <p:nvCxnSpPr>
                <p:cNvPr id="205" name="Google Shape;205;p5"/>
                <p:cNvCxnSpPr>
                  <a:endCxn id="194" idx="0"/>
                </p:cNvCxnSpPr>
                <p:nvPr/>
              </p:nvCxnSpPr>
              <p:spPr>
                <a:xfrm flipH="1">
                  <a:off x="4416041" y="3945204"/>
                  <a:ext cx="94800" cy="105600"/>
                </a:xfrm>
                <a:prstGeom prst="straightConnector1">
                  <a:avLst/>
                </a:prstGeom>
                <a:noFill/>
                <a:ln cap="flat" cmpd="sng" w="19050">
                  <a:solidFill>
                    <a:schemeClr val="accent1"/>
                  </a:solidFill>
                  <a:prstDash val="solid"/>
                  <a:miter lim="800000"/>
                  <a:headEnd len="sm" w="sm" type="none"/>
                  <a:tailEnd len="med" w="med" type="triangle"/>
                </a:ln>
              </p:spPr>
            </p:cxnSp>
            <p:cxnSp>
              <p:nvCxnSpPr>
                <p:cNvPr id="206" name="Google Shape;206;p5"/>
                <p:cNvCxnSpPr>
                  <a:endCxn id="193" idx="1"/>
                </p:cNvCxnSpPr>
                <p:nvPr/>
              </p:nvCxnSpPr>
              <p:spPr>
                <a:xfrm>
                  <a:off x="5012032" y="3863573"/>
                  <a:ext cx="106500" cy="163500"/>
                </a:xfrm>
                <a:prstGeom prst="straightConnector1">
                  <a:avLst/>
                </a:prstGeom>
                <a:noFill/>
                <a:ln cap="flat" cmpd="sng" w="19050">
                  <a:solidFill>
                    <a:schemeClr val="accent1"/>
                  </a:solidFill>
                  <a:prstDash val="solid"/>
                  <a:miter lim="800000"/>
                  <a:headEnd len="sm" w="sm" type="none"/>
                  <a:tailEnd len="med" w="med" type="triangle"/>
                </a:ln>
              </p:spPr>
            </p:cxnSp>
            <p:sp>
              <p:nvSpPr>
                <p:cNvPr id="207" name="Google Shape;207;p5"/>
                <p:cNvSpPr txBox="1"/>
                <p:nvPr/>
              </p:nvSpPr>
              <p:spPr>
                <a:xfrm>
                  <a:off x="4087765" y="4453936"/>
                  <a:ext cx="1274700" cy="29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B769F"/>
                      </a:solidFill>
                      <a:latin typeface="Arial"/>
                      <a:ea typeface="Arial"/>
                      <a:cs typeface="Arial"/>
                      <a:sym typeface="Arial"/>
                    </a:rPr>
                    <a:t>图片          元数据</a:t>
                  </a:r>
                  <a:endParaRPr b="0" i="0" sz="1100" u="none" cap="none" strike="noStrike">
                    <a:solidFill>
                      <a:srgbClr val="0B769F"/>
                    </a:solidFill>
                    <a:latin typeface="Arial"/>
                    <a:ea typeface="Arial"/>
                    <a:cs typeface="Arial"/>
                    <a:sym typeface="Arial"/>
                  </a:endParaRPr>
                </a:p>
              </p:txBody>
            </p:sp>
          </p:grpSp>
          <p:sp>
            <p:nvSpPr>
              <p:cNvPr id="208" name="Google Shape;208;p5"/>
              <p:cNvSpPr/>
              <p:nvPr/>
            </p:nvSpPr>
            <p:spPr>
              <a:xfrm>
                <a:off x="6152299" y="2475945"/>
                <a:ext cx="1376291" cy="2554014"/>
              </a:xfrm>
              <a:prstGeom prst="rect">
                <a:avLst/>
              </a:prstGeom>
              <a:solidFill>
                <a:srgbClr val="FAE2D5"/>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C3512"/>
                    </a:solidFill>
                    <a:latin typeface="Arial"/>
                    <a:ea typeface="Arial"/>
                    <a:cs typeface="Arial"/>
                    <a:sym typeface="Arial"/>
                  </a:rPr>
                  <a:t>权益管理与定制处理</a:t>
                </a:r>
                <a:endParaRPr b="0" i="0" sz="16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概要可用</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脱敏可用</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标识可用</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图片可用</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可见不可用</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可用不可见</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可追溯</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不可复制</a:t>
                </a:r>
                <a:endParaRPr b="0" i="0" sz="1200" u="none" cap="none" strike="noStrike">
                  <a:solidFill>
                    <a:srgbClr val="0C351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C3512"/>
                    </a:solidFill>
                    <a:latin typeface="Arial"/>
                    <a:ea typeface="Arial"/>
                    <a:cs typeface="Arial"/>
                    <a:sym typeface="Arial"/>
                  </a:rPr>
                  <a:t>不可修改</a:t>
                </a:r>
                <a:endParaRPr b="0" i="0" sz="1200" u="none" cap="none" strike="noStrike">
                  <a:solidFill>
                    <a:srgbClr val="0C3512"/>
                  </a:solidFill>
                  <a:latin typeface="Arial"/>
                  <a:ea typeface="Arial"/>
                  <a:cs typeface="Arial"/>
                  <a:sym typeface="Arial"/>
                </a:endParaRPr>
              </a:p>
            </p:txBody>
          </p:sp>
          <p:sp>
            <p:nvSpPr>
              <p:cNvPr id="209" name="Google Shape;209;p5"/>
              <p:cNvSpPr/>
              <p:nvPr/>
            </p:nvSpPr>
            <p:spPr>
              <a:xfrm>
                <a:off x="5844315" y="3409872"/>
                <a:ext cx="307984" cy="453568"/>
              </a:xfrm>
              <a:prstGeom prst="notched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0" name="Google Shape;210;p5"/>
              <p:cNvSpPr txBox="1"/>
              <p:nvPr/>
            </p:nvSpPr>
            <p:spPr>
              <a:xfrm>
                <a:off x="3909805" y="1948543"/>
                <a:ext cx="1042800" cy="38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状态B1</a:t>
                </a:r>
                <a:endParaRPr b="0" i="0" sz="1600" u="none" cap="none" strike="noStrike">
                  <a:solidFill>
                    <a:schemeClr val="dk1"/>
                  </a:solidFill>
                  <a:latin typeface="Arial"/>
                  <a:ea typeface="Arial"/>
                  <a:cs typeface="Arial"/>
                  <a:sym typeface="Arial"/>
                </a:endParaRPr>
              </a:p>
            </p:txBody>
          </p:sp>
          <p:sp>
            <p:nvSpPr>
              <p:cNvPr id="211" name="Google Shape;211;p5"/>
              <p:cNvSpPr txBox="1"/>
              <p:nvPr/>
            </p:nvSpPr>
            <p:spPr>
              <a:xfrm>
                <a:off x="5370900" y="1925988"/>
                <a:ext cx="1210588" cy="4508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数据银行</a:t>
                </a:r>
                <a:endParaRPr b="0" i="0" sz="2000" u="none" cap="none" strike="noStrike">
                  <a:solidFill>
                    <a:schemeClr val="dk1"/>
                  </a:solidFill>
                  <a:latin typeface="Arial"/>
                  <a:ea typeface="Arial"/>
                  <a:cs typeface="Arial"/>
                  <a:sym typeface="Arial"/>
                </a:endParaRPr>
              </a:p>
            </p:txBody>
          </p:sp>
        </p:grpSp>
        <p:grpSp>
          <p:nvGrpSpPr>
            <p:cNvPr id="212" name="Google Shape;212;p5"/>
            <p:cNvGrpSpPr/>
            <p:nvPr/>
          </p:nvGrpSpPr>
          <p:grpSpPr>
            <a:xfrm>
              <a:off x="4690038" y="1383463"/>
              <a:ext cx="2038020" cy="705029"/>
              <a:chOff x="4781255" y="5649169"/>
              <a:chExt cx="2038020" cy="705029"/>
            </a:xfrm>
          </p:grpSpPr>
          <p:pic>
            <p:nvPicPr>
              <p:cNvPr id="213" name="Google Shape;213;p5"/>
              <p:cNvPicPr preferRelativeResize="0"/>
              <p:nvPr/>
            </p:nvPicPr>
            <p:blipFill rotWithShape="1">
              <a:blip r:embed="rId6">
                <a:alphaModFix/>
              </a:blip>
              <a:srcRect b="0" l="0" r="0" t="0"/>
              <a:stretch/>
            </p:blipFill>
            <p:spPr>
              <a:xfrm>
                <a:off x="4781255" y="5654799"/>
                <a:ext cx="617119" cy="699399"/>
              </a:xfrm>
              <a:prstGeom prst="rect">
                <a:avLst/>
              </a:prstGeom>
              <a:noFill/>
              <a:ln>
                <a:noFill/>
              </a:ln>
            </p:spPr>
          </p:pic>
          <p:pic>
            <p:nvPicPr>
              <p:cNvPr id="214" name="Google Shape;214;p5"/>
              <p:cNvPicPr preferRelativeResize="0"/>
              <p:nvPr/>
            </p:nvPicPr>
            <p:blipFill rotWithShape="1">
              <a:blip r:embed="rId6">
                <a:alphaModFix/>
              </a:blip>
              <a:srcRect b="0" l="0" r="0" t="0"/>
              <a:stretch/>
            </p:blipFill>
            <p:spPr>
              <a:xfrm>
                <a:off x="5255554" y="5649169"/>
                <a:ext cx="617119" cy="699399"/>
              </a:xfrm>
              <a:prstGeom prst="rect">
                <a:avLst/>
              </a:prstGeom>
              <a:noFill/>
              <a:ln>
                <a:noFill/>
              </a:ln>
            </p:spPr>
          </p:pic>
          <p:pic>
            <p:nvPicPr>
              <p:cNvPr id="215" name="Google Shape;215;p5"/>
              <p:cNvPicPr preferRelativeResize="0"/>
              <p:nvPr/>
            </p:nvPicPr>
            <p:blipFill rotWithShape="1">
              <a:blip r:embed="rId6">
                <a:alphaModFix/>
              </a:blip>
              <a:srcRect b="0" l="0" r="0" t="0"/>
              <a:stretch/>
            </p:blipFill>
            <p:spPr>
              <a:xfrm>
                <a:off x="5713789" y="5649169"/>
                <a:ext cx="617119" cy="699399"/>
              </a:xfrm>
              <a:prstGeom prst="rect">
                <a:avLst/>
              </a:prstGeom>
              <a:noFill/>
              <a:ln>
                <a:noFill/>
              </a:ln>
            </p:spPr>
          </p:pic>
          <p:pic>
            <p:nvPicPr>
              <p:cNvPr id="216" name="Google Shape;216;p5"/>
              <p:cNvPicPr preferRelativeResize="0"/>
              <p:nvPr/>
            </p:nvPicPr>
            <p:blipFill rotWithShape="1">
              <a:blip r:embed="rId6">
                <a:alphaModFix/>
              </a:blip>
              <a:srcRect b="0" l="0" r="0" t="0"/>
              <a:stretch/>
            </p:blipFill>
            <p:spPr>
              <a:xfrm>
                <a:off x="6202156" y="5649169"/>
                <a:ext cx="617119" cy="699399"/>
              </a:xfrm>
              <a:prstGeom prst="rect">
                <a:avLst/>
              </a:prstGeom>
              <a:noFill/>
              <a:ln>
                <a:noFill/>
              </a:ln>
            </p:spPr>
          </p:pic>
        </p:grpSp>
        <p:grpSp>
          <p:nvGrpSpPr>
            <p:cNvPr id="217" name="Google Shape;217;p5"/>
            <p:cNvGrpSpPr/>
            <p:nvPr/>
          </p:nvGrpSpPr>
          <p:grpSpPr>
            <a:xfrm>
              <a:off x="7534033" y="3158793"/>
              <a:ext cx="1980836" cy="1627363"/>
              <a:chOff x="7517108" y="2526008"/>
              <a:chExt cx="2352106" cy="1814440"/>
            </a:xfrm>
          </p:grpSpPr>
          <p:pic>
            <p:nvPicPr>
              <p:cNvPr id="218" name="Google Shape;218;p5"/>
              <p:cNvPicPr preferRelativeResize="0"/>
              <p:nvPr/>
            </p:nvPicPr>
            <p:blipFill rotWithShape="1">
              <a:blip r:embed="rId7">
                <a:alphaModFix/>
              </a:blip>
              <a:srcRect b="0" l="0" r="0" t="0"/>
              <a:stretch/>
            </p:blipFill>
            <p:spPr>
              <a:xfrm>
                <a:off x="8580017" y="3532678"/>
                <a:ext cx="800309" cy="287518"/>
              </a:xfrm>
              <a:prstGeom prst="rect">
                <a:avLst/>
              </a:prstGeom>
              <a:noFill/>
              <a:ln>
                <a:noFill/>
              </a:ln>
            </p:spPr>
          </p:pic>
          <p:pic>
            <p:nvPicPr>
              <p:cNvPr id="219" name="Google Shape;219;p5"/>
              <p:cNvPicPr preferRelativeResize="0"/>
              <p:nvPr/>
            </p:nvPicPr>
            <p:blipFill rotWithShape="1">
              <a:blip r:embed="rId8">
                <a:alphaModFix/>
              </a:blip>
              <a:srcRect b="0" l="0" r="0" t="0"/>
              <a:stretch/>
            </p:blipFill>
            <p:spPr>
              <a:xfrm>
                <a:off x="8558871" y="2526008"/>
                <a:ext cx="800309" cy="276296"/>
              </a:xfrm>
              <a:prstGeom prst="rect">
                <a:avLst/>
              </a:prstGeom>
              <a:noFill/>
              <a:ln>
                <a:noFill/>
              </a:ln>
            </p:spPr>
          </p:pic>
          <p:pic>
            <p:nvPicPr>
              <p:cNvPr id="220" name="Google Shape;220;p5"/>
              <p:cNvPicPr preferRelativeResize="0"/>
              <p:nvPr/>
            </p:nvPicPr>
            <p:blipFill rotWithShape="1">
              <a:blip r:embed="rId8">
                <a:alphaModFix/>
              </a:blip>
              <a:srcRect b="0" l="0" r="0" t="0"/>
              <a:stretch/>
            </p:blipFill>
            <p:spPr>
              <a:xfrm>
                <a:off x="8580018" y="3013632"/>
                <a:ext cx="800309" cy="276296"/>
              </a:xfrm>
              <a:prstGeom prst="rect">
                <a:avLst/>
              </a:prstGeom>
              <a:noFill/>
              <a:ln>
                <a:noFill/>
              </a:ln>
            </p:spPr>
          </p:pic>
          <p:pic>
            <p:nvPicPr>
              <p:cNvPr id="221" name="Google Shape;221;p5"/>
              <p:cNvPicPr preferRelativeResize="0"/>
              <p:nvPr/>
            </p:nvPicPr>
            <p:blipFill rotWithShape="1">
              <a:blip r:embed="rId7">
                <a:alphaModFix/>
              </a:blip>
              <a:srcRect b="0" l="0" r="0" t="0"/>
              <a:stretch/>
            </p:blipFill>
            <p:spPr>
              <a:xfrm>
                <a:off x="8580017" y="4052930"/>
                <a:ext cx="800309" cy="287518"/>
              </a:xfrm>
              <a:prstGeom prst="rect">
                <a:avLst/>
              </a:prstGeom>
              <a:noFill/>
              <a:ln>
                <a:noFill/>
              </a:ln>
            </p:spPr>
          </p:pic>
          <p:grpSp>
            <p:nvGrpSpPr>
              <p:cNvPr id="222" name="Google Shape;222;p5"/>
              <p:cNvGrpSpPr/>
              <p:nvPr/>
            </p:nvGrpSpPr>
            <p:grpSpPr>
              <a:xfrm>
                <a:off x="9340785" y="2666131"/>
                <a:ext cx="528429" cy="1530558"/>
                <a:chOff x="7641372" y="3031476"/>
                <a:chExt cx="1109517" cy="1530558"/>
              </a:xfrm>
            </p:grpSpPr>
            <p:cxnSp>
              <p:nvCxnSpPr>
                <p:cNvPr id="223" name="Google Shape;223;p5"/>
                <p:cNvCxnSpPr/>
                <p:nvPr/>
              </p:nvCxnSpPr>
              <p:spPr>
                <a:xfrm>
                  <a:off x="7680990" y="3031476"/>
                  <a:ext cx="1069899"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224" name="Google Shape;224;p5"/>
                <p:cNvCxnSpPr/>
                <p:nvPr/>
              </p:nvCxnSpPr>
              <p:spPr>
                <a:xfrm>
                  <a:off x="7641372" y="4562034"/>
                  <a:ext cx="1069899"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225" name="Google Shape;225;p5"/>
                <p:cNvCxnSpPr/>
                <p:nvPr/>
              </p:nvCxnSpPr>
              <p:spPr>
                <a:xfrm>
                  <a:off x="7680990" y="3501128"/>
                  <a:ext cx="1069899"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226" name="Google Shape;226;p5"/>
                <p:cNvCxnSpPr/>
                <p:nvPr/>
              </p:nvCxnSpPr>
              <p:spPr>
                <a:xfrm>
                  <a:off x="7680990" y="4025785"/>
                  <a:ext cx="1069899" cy="0"/>
                </a:xfrm>
                <a:prstGeom prst="straightConnector1">
                  <a:avLst/>
                </a:prstGeom>
                <a:noFill/>
                <a:ln cap="flat" cmpd="sng" w="38100">
                  <a:solidFill>
                    <a:schemeClr val="accent1"/>
                  </a:solidFill>
                  <a:prstDash val="solid"/>
                  <a:miter lim="800000"/>
                  <a:headEnd len="sm" w="sm" type="none"/>
                  <a:tailEnd len="med" w="med" type="triangle"/>
                </a:ln>
              </p:spPr>
            </p:cxnSp>
          </p:grpSp>
          <p:grpSp>
            <p:nvGrpSpPr>
              <p:cNvPr id="227" name="Google Shape;227;p5"/>
              <p:cNvGrpSpPr/>
              <p:nvPr/>
            </p:nvGrpSpPr>
            <p:grpSpPr>
              <a:xfrm>
                <a:off x="7517108" y="2682128"/>
                <a:ext cx="1081381" cy="1530558"/>
                <a:chOff x="7517108" y="2879076"/>
                <a:chExt cx="1081381" cy="1530558"/>
              </a:xfrm>
            </p:grpSpPr>
            <p:cxnSp>
              <p:nvCxnSpPr>
                <p:cNvPr id="228" name="Google Shape;228;p5"/>
                <p:cNvCxnSpPr/>
                <p:nvPr/>
              </p:nvCxnSpPr>
              <p:spPr>
                <a:xfrm>
                  <a:off x="7528590" y="2879076"/>
                  <a:ext cx="1069899"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229" name="Google Shape;229;p5"/>
                <p:cNvCxnSpPr/>
                <p:nvPr/>
              </p:nvCxnSpPr>
              <p:spPr>
                <a:xfrm>
                  <a:off x="7517108" y="4409634"/>
                  <a:ext cx="1069899"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230" name="Google Shape;230;p5"/>
                <p:cNvCxnSpPr/>
                <p:nvPr/>
              </p:nvCxnSpPr>
              <p:spPr>
                <a:xfrm>
                  <a:off x="7528590" y="3348728"/>
                  <a:ext cx="1069899"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231" name="Google Shape;231;p5"/>
                <p:cNvCxnSpPr/>
                <p:nvPr/>
              </p:nvCxnSpPr>
              <p:spPr>
                <a:xfrm>
                  <a:off x="7528590" y="3873385"/>
                  <a:ext cx="1069899" cy="0"/>
                </a:xfrm>
                <a:prstGeom prst="straightConnector1">
                  <a:avLst/>
                </a:prstGeom>
                <a:noFill/>
                <a:ln cap="flat" cmpd="sng" w="38100">
                  <a:solidFill>
                    <a:schemeClr val="accent1"/>
                  </a:solidFill>
                  <a:prstDash val="solid"/>
                  <a:miter lim="800000"/>
                  <a:headEnd len="sm" w="sm" type="none"/>
                  <a:tailEnd len="med" w="med" type="triangle"/>
                </a:ln>
              </p:spPr>
            </p:cxnSp>
          </p:grpSp>
        </p:grpSp>
        <p:sp>
          <p:nvSpPr>
            <p:cNvPr id="232" name="Google Shape;232;p5"/>
            <p:cNvSpPr txBox="1"/>
            <p:nvPr/>
          </p:nvSpPr>
          <p:spPr>
            <a:xfrm>
              <a:off x="10157980" y="4786156"/>
              <a:ext cx="8771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Arial"/>
                  <a:ea typeface="Arial"/>
                  <a:cs typeface="Arial"/>
                  <a:sym typeface="Arial"/>
                </a:rPr>
                <a:t>使用者</a:t>
              </a:r>
              <a:endParaRPr b="0" i="0" sz="1800" u="none" cap="none" strike="noStrike">
                <a:solidFill>
                  <a:srgbClr val="C00000"/>
                </a:solidFill>
                <a:latin typeface="Arial"/>
                <a:ea typeface="Arial"/>
                <a:cs typeface="Arial"/>
                <a:sym typeface="Arial"/>
              </a:endParaRPr>
            </a:p>
          </p:txBody>
        </p:sp>
        <p:sp>
          <p:nvSpPr>
            <p:cNvPr id="233" name="Google Shape;233;p5"/>
            <p:cNvSpPr txBox="1"/>
            <p:nvPr/>
          </p:nvSpPr>
          <p:spPr>
            <a:xfrm>
              <a:off x="6840444" y="1601838"/>
              <a:ext cx="8771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Arial"/>
                  <a:ea typeface="Arial"/>
                  <a:cs typeface="Arial"/>
                  <a:sym typeface="Arial"/>
                </a:rPr>
                <a:t>所有者</a:t>
              </a:r>
              <a:endParaRPr b="0" i="0" sz="1800" u="none" cap="none" strike="noStrike">
                <a:solidFill>
                  <a:srgbClr val="C00000"/>
                </a:solidFill>
                <a:latin typeface="Arial"/>
                <a:ea typeface="Arial"/>
                <a:cs typeface="Arial"/>
                <a:sym typeface="Arial"/>
              </a:endParaRPr>
            </a:p>
          </p:txBody>
        </p:sp>
        <p:cxnSp>
          <p:nvCxnSpPr>
            <p:cNvPr id="234" name="Google Shape;234;p5"/>
            <p:cNvCxnSpPr/>
            <p:nvPr/>
          </p:nvCxnSpPr>
          <p:spPr>
            <a:xfrm>
              <a:off x="6434129" y="2061180"/>
              <a:ext cx="0" cy="314187"/>
            </a:xfrm>
            <a:prstGeom prst="straightConnector1">
              <a:avLst/>
            </a:prstGeom>
            <a:noFill/>
            <a:ln cap="flat" cmpd="sng" w="38100">
              <a:solidFill>
                <a:schemeClr val="accent1"/>
              </a:solidFill>
              <a:prstDash val="solid"/>
              <a:miter lim="800000"/>
              <a:headEnd len="med" w="med" type="triangle"/>
              <a:tailEnd len="med" w="med" type="triangle"/>
            </a:ln>
          </p:spPr>
        </p:cxnSp>
        <p:cxnSp>
          <p:nvCxnSpPr>
            <p:cNvPr id="235" name="Google Shape;235;p5"/>
            <p:cNvCxnSpPr/>
            <p:nvPr/>
          </p:nvCxnSpPr>
          <p:spPr>
            <a:xfrm>
              <a:off x="5953489" y="2058832"/>
              <a:ext cx="0" cy="314187"/>
            </a:xfrm>
            <a:prstGeom prst="straightConnector1">
              <a:avLst/>
            </a:prstGeom>
            <a:noFill/>
            <a:ln cap="flat" cmpd="sng" w="38100">
              <a:solidFill>
                <a:schemeClr val="accent1"/>
              </a:solidFill>
              <a:prstDash val="solid"/>
              <a:miter lim="800000"/>
              <a:headEnd len="med" w="med" type="triangle"/>
              <a:tailEnd len="med" w="med" type="triangle"/>
            </a:ln>
          </p:spPr>
        </p:cxnSp>
        <p:cxnSp>
          <p:nvCxnSpPr>
            <p:cNvPr id="236" name="Google Shape;236;p5"/>
            <p:cNvCxnSpPr/>
            <p:nvPr/>
          </p:nvCxnSpPr>
          <p:spPr>
            <a:xfrm flipH="1">
              <a:off x="4970784" y="2058831"/>
              <a:ext cx="10805" cy="301836"/>
            </a:xfrm>
            <a:prstGeom prst="straightConnector1">
              <a:avLst/>
            </a:prstGeom>
            <a:noFill/>
            <a:ln cap="flat" cmpd="sng" w="38100">
              <a:solidFill>
                <a:schemeClr val="accent1"/>
              </a:solidFill>
              <a:prstDash val="solid"/>
              <a:miter lim="800000"/>
              <a:headEnd len="med" w="med" type="triangle"/>
              <a:tailEnd len="med" w="med" type="triangle"/>
            </a:ln>
          </p:spPr>
        </p:cxnSp>
        <p:cxnSp>
          <p:nvCxnSpPr>
            <p:cNvPr id="237" name="Google Shape;237;p5"/>
            <p:cNvCxnSpPr/>
            <p:nvPr/>
          </p:nvCxnSpPr>
          <p:spPr>
            <a:xfrm>
              <a:off x="5487474" y="2058831"/>
              <a:ext cx="0" cy="314187"/>
            </a:xfrm>
            <a:prstGeom prst="straightConnector1">
              <a:avLst/>
            </a:prstGeom>
            <a:noFill/>
            <a:ln cap="flat" cmpd="sng" w="38100">
              <a:solidFill>
                <a:schemeClr val="accent1"/>
              </a:solidFill>
              <a:prstDash val="solid"/>
              <a:miter lim="800000"/>
              <a:headEnd len="med" w="med" type="triangle"/>
              <a:tailEnd len="med" w="med" type="triangle"/>
            </a:ln>
          </p:spPr>
        </p:cxnSp>
        <p:grpSp>
          <p:nvGrpSpPr>
            <p:cNvPr id="238" name="Google Shape;238;p5"/>
            <p:cNvGrpSpPr/>
            <p:nvPr/>
          </p:nvGrpSpPr>
          <p:grpSpPr>
            <a:xfrm>
              <a:off x="786461" y="2995448"/>
              <a:ext cx="3480724" cy="2000596"/>
              <a:chOff x="816166" y="3199628"/>
              <a:chExt cx="3480724" cy="2000596"/>
            </a:xfrm>
          </p:grpSpPr>
          <p:pic>
            <p:nvPicPr>
              <p:cNvPr id="239" name="Google Shape;239;p5"/>
              <p:cNvPicPr preferRelativeResize="0"/>
              <p:nvPr/>
            </p:nvPicPr>
            <p:blipFill rotWithShape="1">
              <a:blip r:embed="rId3">
                <a:alphaModFix/>
              </a:blip>
              <a:srcRect b="0" l="0" r="0" t="0"/>
              <a:stretch/>
            </p:blipFill>
            <p:spPr>
              <a:xfrm>
                <a:off x="1309969" y="4120360"/>
                <a:ext cx="680056" cy="266288"/>
              </a:xfrm>
              <a:prstGeom prst="rect">
                <a:avLst/>
              </a:prstGeom>
              <a:solidFill>
                <a:schemeClr val="accent2"/>
              </a:solidFill>
              <a:ln>
                <a:noFill/>
              </a:ln>
            </p:spPr>
          </p:pic>
          <p:cxnSp>
            <p:nvCxnSpPr>
              <p:cNvPr id="240" name="Google Shape;240;p5"/>
              <p:cNvCxnSpPr/>
              <p:nvPr/>
            </p:nvCxnSpPr>
            <p:spPr>
              <a:xfrm>
                <a:off x="2165131" y="4388998"/>
                <a:ext cx="2131759" cy="0"/>
              </a:xfrm>
              <a:prstGeom prst="straightConnector1">
                <a:avLst/>
              </a:prstGeom>
              <a:noFill/>
              <a:ln cap="flat" cmpd="sng" w="38100">
                <a:solidFill>
                  <a:schemeClr val="accent1"/>
                </a:solidFill>
                <a:prstDash val="solid"/>
                <a:miter lim="800000"/>
                <a:headEnd len="sm" w="sm" type="none"/>
                <a:tailEnd len="med" w="med" type="triangle"/>
              </a:ln>
            </p:spPr>
          </p:cxnSp>
          <p:sp>
            <p:nvSpPr>
              <p:cNvPr id="241" name="Google Shape;241;p5"/>
              <p:cNvSpPr txBox="1"/>
              <p:nvPr/>
            </p:nvSpPr>
            <p:spPr>
              <a:xfrm>
                <a:off x="1150635" y="3539377"/>
                <a:ext cx="90281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原始数据</a:t>
                </a:r>
                <a:endParaRPr b="0" i="0" sz="1400" u="none" cap="none" strike="noStrike">
                  <a:solidFill>
                    <a:schemeClr val="dk1"/>
                  </a:solidFill>
                  <a:latin typeface="Arial"/>
                  <a:ea typeface="Arial"/>
                  <a:cs typeface="Arial"/>
                  <a:sym typeface="Arial"/>
                </a:endParaRPr>
              </a:p>
            </p:txBody>
          </p:sp>
          <p:sp>
            <p:nvSpPr>
              <p:cNvPr id="242" name="Google Shape;242;p5"/>
              <p:cNvSpPr txBox="1"/>
              <p:nvPr/>
            </p:nvSpPr>
            <p:spPr>
              <a:xfrm>
                <a:off x="1137734" y="3199628"/>
                <a:ext cx="1042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状态A：0阶</a:t>
                </a:r>
                <a:endParaRPr b="0" i="0" sz="1200" u="none" cap="none" strike="noStrike">
                  <a:solidFill>
                    <a:schemeClr val="dk1"/>
                  </a:solidFill>
                  <a:latin typeface="Arial"/>
                  <a:ea typeface="Arial"/>
                  <a:cs typeface="Arial"/>
                  <a:sym typeface="Arial"/>
                </a:endParaRPr>
              </a:p>
            </p:txBody>
          </p:sp>
          <p:sp>
            <p:nvSpPr>
              <p:cNvPr id="243" name="Google Shape;243;p5"/>
              <p:cNvSpPr txBox="1"/>
              <p:nvPr/>
            </p:nvSpPr>
            <p:spPr>
              <a:xfrm>
                <a:off x="1673556" y="4830892"/>
                <a:ext cx="8771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Arial"/>
                    <a:ea typeface="Arial"/>
                    <a:cs typeface="Arial"/>
                    <a:sym typeface="Arial"/>
                  </a:rPr>
                  <a:t>采集者</a:t>
                </a:r>
                <a:endParaRPr b="0" i="0" sz="1800" u="none" cap="none" strike="noStrike">
                  <a:solidFill>
                    <a:srgbClr val="C00000"/>
                  </a:solidFill>
                  <a:latin typeface="Arial"/>
                  <a:ea typeface="Arial"/>
                  <a:cs typeface="Arial"/>
                  <a:sym typeface="Arial"/>
                </a:endParaRPr>
              </a:p>
            </p:txBody>
          </p:sp>
          <p:pic>
            <p:nvPicPr>
              <p:cNvPr descr="A person in a suit and tie&#10;&#10;AI-generated content may be incorrect." id="244" name="Google Shape;244;p5"/>
              <p:cNvPicPr preferRelativeResize="0"/>
              <p:nvPr/>
            </p:nvPicPr>
            <p:blipFill rotWithShape="1">
              <a:blip r:embed="rId9">
                <a:alphaModFix/>
              </a:blip>
              <a:srcRect b="0" l="0" r="0" t="0"/>
              <a:stretch/>
            </p:blipFill>
            <p:spPr>
              <a:xfrm>
                <a:off x="816166" y="4491883"/>
                <a:ext cx="468814" cy="608603"/>
              </a:xfrm>
              <a:prstGeom prst="rect">
                <a:avLst/>
              </a:prstGeom>
              <a:noFill/>
              <a:ln>
                <a:noFill/>
              </a:ln>
            </p:spPr>
          </p:pic>
        </p:grpSp>
      </p:grpSp>
      <p:grpSp>
        <p:nvGrpSpPr>
          <p:cNvPr id="245" name="Google Shape;245;p5"/>
          <p:cNvGrpSpPr/>
          <p:nvPr/>
        </p:nvGrpSpPr>
        <p:grpSpPr>
          <a:xfrm>
            <a:off x="1001700" y="4568720"/>
            <a:ext cx="572419" cy="784054"/>
            <a:chOff x="1555277" y="4729228"/>
            <a:chExt cx="810461" cy="1006678"/>
          </a:xfrm>
        </p:grpSpPr>
        <p:pic>
          <p:nvPicPr>
            <p:cNvPr descr="A person in a suit and tie&#10;&#10;AI-generated content may be incorrect." id="246" name="Google Shape;246;p5"/>
            <p:cNvPicPr preferRelativeResize="0"/>
            <p:nvPr/>
          </p:nvPicPr>
          <p:blipFill rotWithShape="1">
            <a:blip r:embed="rId9">
              <a:alphaModFix/>
            </a:blip>
            <a:srcRect b="0" l="0" r="0" t="0"/>
            <a:stretch/>
          </p:blipFill>
          <p:spPr>
            <a:xfrm>
              <a:off x="1555277" y="4729228"/>
              <a:ext cx="658061" cy="854278"/>
            </a:xfrm>
            <a:prstGeom prst="rect">
              <a:avLst/>
            </a:prstGeom>
            <a:noFill/>
            <a:ln>
              <a:noFill/>
            </a:ln>
          </p:spPr>
        </p:pic>
        <p:pic>
          <p:nvPicPr>
            <p:cNvPr descr="A person in a suit and tie&#10;&#10;AI-generated content may be incorrect." id="247" name="Google Shape;247;p5"/>
            <p:cNvPicPr preferRelativeResize="0"/>
            <p:nvPr/>
          </p:nvPicPr>
          <p:blipFill rotWithShape="1">
            <a:blip r:embed="rId9">
              <a:alphaModFix/>
            </a:blip>
            <a:srcRect b="0" l="0" r="0" t="0"/>
            <a:stretch/>
          </p:blipFill>
          <p:spPr>
            <a:xfrm>
              <a:off x="1707677" y="4881628"/>
              <a:ext cx="658061" cy="854278"/>
            </a:xfrm>
            <a:prstGeom prst="rect">
              <a:avLst/>
            </a:prstGeom>
            <a:noFill/>
            <a:ln>
              <a:noFill/>
            </a:ln>
          </p:spPr>
        </p:pic>
      </p:grpSp>
      <p:pic>
        <p:nvPicPr>
          <p:cNvPr id="248" name="Google Shape;248;p5"/>
          <p:cNvPicPr preferRelativeResize="0"/>
          <p:nvPr/>
        </p:nvPicPr>
        <p:blipFill rotWithShape="1">
          <a:blip r:embed="rId3">
            <a:alphaModFix/>
          </a:blip>
          <a:srcRect b="0" l="0" r="0" t="0"/>
          <a:stretch/>
        </p:blipFill>
        <p:spPr>
          <a:xfrm>
            <a:off x="1514838" y="4232461"/>
            <a:ext cx="680056" cy="266288"/>
          </a:xfrm>
          <a:prstGeom prst="rect">
            <a:avLst/>
          </a:prstGeom>
          <a:solidFill>
            <a:schemeClr val="accent2"/>
          </a:solidFill>
          <a:ln>
            <a:noFill/>
          </a:ln>
        </p:spPr>
      </p:pic>
      <p:cxnSp>
        <p:nvCxnSpPr>
          <p:cNvPr id="249" name="Google Shape;249;p5"/>
          <p:cNvCxnSpPr/>
          <p:nvPr/>
        </p:nvCxnSpPr>
        <p:spPr>
          <a:xfrm>
            <a:off x="2090765" y="4138802"/>
            <a:ext cx="2131759"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250" name="Google Shape;250;p5"/>
          <p:cNvCxnSpPr/>
          <p:nvPr/>
        </p:nvCxnSpPr>
        <p:spPr>
          <a:xfrm>
            <a:off x="1916471" y="3967739"/>
            <a:ext cx="2131759" cy="0"/>
          </a:xfrm>
          <a:prstGeom prst="straightConnector1">
            <a:avLst/>
          </a:prstGeom>
          <a:noFill/>
          <a:ln cap="flat" cmpd="sng" w="38100">
            <a:solidFill>
              <a:schemeClr val="accent1"/>
            </a:solidFill>
            <a:prstDash val="solid"/>
            <a:miter lim="800000"/>
            <a:headEnd len="sm" w="sm" type="none"/>
            <a:tailEnd len="med" w="med" type="triangle"/>
          </a:ln>
        </p:spPr>
      </p:cxnSp>
      <p:sp>
        <p:nvSpPr>
          <p:cNvPr id="251" name="Google Shape;251;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数据胶囊数据提取的基本需求</a:t>
            </a:r>
            <a:endParaRPr/>
          </a:p>
        </p:txBody>
      </p:sp>
      <p:sp>
        <p:nvSpPr>
          <p:cNvPr id="257" name="Google Shape;257;p20"/>
          <p:cNvSpPr txBox="1"/>
          <p:nvPr>
            <p:ph idx="1" type="body"/>
          </p:nvPr>
        </p:nvSpPr>
        <p:spPr>
          <a:xfrm>
            <a:off x="838200" y="1825625"/>
            <a:ext cx="3413235" cy="4351338"/>
          </a:xfrm>
          <a:prstGeom prst="rect">
            <a:avLst/>
          </a:prstGeom>
          <a:noFill/>
          <a:ln>
            <a:noFill/>
          </a:ln>
        </p:spPr>
        <p:txBody>
          <a:bodyPr anchorCtr="0" anchor="t" bIns="45700" lIns="91425" spcFirstLastPara="1" rIns="91425" wrap="square" tIns="45700">
            <a:normAutofit lnSpcReduction="10000"/>
          </a:bodyPr>
          <a:lstStyle/>
          <a:p>
            <a:pPr indent="0" lvl="0" marL="114300" rtl="0" algn="l">
              <a:lnSpc>
                <a:spcPct val="100000"/>
              </a:lnSpc>
              <a:spcBef>
                <a:spcPts val="600"/>
              </a:spcBef>
              <a:spcAft>
                <a:spcPts val="0"/>
              </a:spcAft>
              <a:buSzPts val="1800"/>
              <a:buNone/>
            </a:pPr>
            <a:r>
              <a:rPr b="1" lang="en-US" sz="1800"/>
              <a:t>可见可用</a:t>
            </a:r>
            <a:r>
              <a:rPr lang="en-US" sz="1800"/>
              <a:t> – </a:t>
            </a:r>
            <a:r>
              <a:rPr lang="en-US" sz="1600"/>
              <a:t>数据提取后由使用者自行处理（可以扩展为</a:t>
            </a:r>
            <a:r>
              <a:rPr b="1" lang="en-US" sz="1600"/>
              <a:t>可见不可用</a:t>
            </a:r>
            <a:r>
              <a:rPr lang="en-US" sz="1600"/>
              <a:t>模式）</a:t>
            </a:r>
            <a:r>
              <a:rPr lang="en-US" sz="1800"/>
              <a:t>：</a:t>
            </a:r>
            <a:endParaRPr sz="1800"/>
          </a:p>
          <a:p>
            <a:pPr indent="0" lvl="1" marL="571500" rtl="0" algn="l">
              <a:lnSpc>
                <a:spcPct val="100000"/>
              </a:lnSpc>
              <a:spcBef>
                <a:spcPts val="600"/>
              </a:spcBef>
              <a:spcAft>
                <a:spcPts val="0"/>
              </a:spcAft>
              <a:buSzPts val="1800"/>
              <a:buNone/>
            </a:pPr>
            <a:r>
              <a:rPr lang="en-US" sz="1600"/>
              <a:t>A	基本</a:t>
            </a:r>
            <a:endParaRPr sz="1600"/>
          </a:p>
          <a:p>
            <a:pPr indent="-342900" lvl="2" marL="1371600" rtl="0" algn="l">
              <a:lnSpc>
                <a:spcPct val="100000"/>
              </a:lnSpc>
              <a:spcBef>
                <a:spcPts val="600"/>
              </a:spcBef>
              <a:spcAft>
                <a:spcPts val="0"/>
              </a:spcAft>
              <a:buSzPts val="1800"/>
              <a:buFont typeface="Arial"/>
              <a:buAutoNum type="arabicPeriod"/>
            </a:pPr>
            <a:r>
              <a:rPr lang="en-US" sz="1200"/>
              <a:t>1阶数据胶囊全数据</a:t>
            </a:r>
            <a:endParaRPr sz="1200"/>
          </a:p>
          <a:p>
            <a:pPr indent="-342900" lvl="2" marL="1371600" rtl="0" algn="l">
              <a:lnSpc>
                <a:spcPct val="100000"/>
              </a:lnSpc>
              <a:spcBef>
                <a:spcPts val="600"/>
              </a:spcBef>
              <a:spcAft>
                <a:spcPts val="0"/>
              </a:spcAft>
              <a:buSzPts val="1800"/>
              <a:buFont typeface="Arial"/>
              <a:buAutoNum type="arabicPeriod"/>
            </a:pPr>
            <a:r>
              <a:rPr lang="en-US" sz="1200"/>
              <a:t>元数据</a:t>
            </a:r>
            <a:endParaRPr sz="1200"/>
          </a:p>
          <a:p>
            <a:pPr indent="-342900" lvl="2" marL="1371600" rtl="0" algn="l">
              <a:lnSpc>
                <a:spcPct val="100000"/>
              </a:lnSpc>
              <a:spcBef>
                <a:spcPts val="600"/>
              </a:spcBef>
              <a:spcAft>
                <a:spcPts val="0"/>
              </a:spcAft>
              <a:buSzPts val="1800"/>
              <a:buFont typeface="Arial"/>
              <a:buAutoNum type="arabicPeriod"/>
            </a:pPr>
            <a:r>
              <a:rPr lang="en-US" sz="1200"/>
              <a:t>数据概要</a:t>
            </a:r>
            <a:endParaRPr sz="1200"/>
          </a:p>
          <a:p>
            <a:pPr indent="-342900" lvl="2" marL="1371600" rtl="0" algn="l">
              <a:lnSpc>
                <a:spcPct val="100000"/>
              </a:lnSpc>
              <a:spcBef>
                <a:spcPts val="600"/>
              </a:spcBef>
              <a:spcAft>
                <a:spcPts val="0"/>
              </a:spcAft>
              <a:buSzPts val="1800"/>
              <a:buFont typeface="Arial"/>
              <a:buAutoNum type="arabicPeriod"/>
            </a:pPr>
            <a:r>
              <a:rPr lang="en-US" sz="1200"/>
              <a:t>1阶数据胶囊脱敏数据（无用户标识）</a:t>
            </a:r>
            <a:endParaRPr sz="1200"/>
          </a:p>
          <a:p>
            <a:pPr indent="-342900" lvl="2" marL="1371600" rtl="0" algn="l">
              <a:lnSpc>
                <a:spcPct val="100000"/>
              </a:lnSpc>
              <a:spcBef>
                <a:spcPts val="600"/>
              </a:spcBef>
              <a:spcAft>
                <a:spcPts val="0"/>
              </a:spcAft>
              <a:buSzPts val="1800"/>
              <a:buFont typeface="Arial"/>
              <a:buAutoNum type="arabicPeriod"/>
            </a:pPr>
            <a:r>
              <a:rPr lang="en-US" sz="1200"/>
              <a:t>多个1阶数据胶囊的组合</a:t>
            </a:r>
            <a:endParaRPr sz="1200"/>
          </a:p>
          <a:p>
            <a:pPr indent="0" lvl="1" marL="571500" rtl="0" algn="l">
              <a:lnSpc>
                <a:spcPct val="100000"/>
              </a:lnSpc>
              <a:spcBef>
                <a:spcPts val="600"/>
              </a:spcBef>
              <a:spcAft>
                <a:spcPts val="0"/>
              </a:spcAft>
              <a:buSzPts val="1800"/>
              <a:buNone/>
            </a:pPr>
            <a:r>
              <a:rPr lang="en-US" sz="1600"/>
              <a:t>B 	定制的数据提取</a:t>
            </a:r>
            <a:endParaRPr sz="1600"/>
          </a:p>
          <a:p>
            <a:pPr indent="-342900" lvl="2" marL="1371600" rtl="0" algn="l">
              <a:lnSpc>
                <a:spcPct val="100000"/>
              </a:lnSpc>
              <a:spcBef>
                <a:spcPts val="600"/>
              </a:spcBef>
              <a:spcAft>
                <a:spcPts val="0"/>
              </a:spcAft>
              <a:buSzPts val="1800"/>
              <a:buFont typeface="Arial"/>
              <a:buAutoNum type="arabicPeriod"/>
            </a:pPr>
            <a:r>
              <a:rPr lang="en-US" sz="1200"/>
              <a:t>一个胶囊中的一项或多项数据</a:t>
            </a:r>
            <a:endParaRPr sz="1200"/>
          </a:p>
          <a:p>
            <a:pPr indent="-342900" lvl="2" marL="1371600" rtl="0" algn="l">
              <a:lnSpc>
                <a:spcPct val="100000"/>
              </a:lnSpc>
              <a:spcBef>
                <a:spcPts val="600"/>
              </a:spcBef>
              <a:spcAft>
                <a:spcPts val="0"/>
              </a:spcAft>
              <a:buSzPts val="1800"/>
              <a:buFont typeface="Arial"/>
              <a:buAutoNum type="arabicPeriod"/>
            </a:pPr>
            <a:r>
              <a:rPr lang="en-US" sz="1200"/>
              <a:t>多个同类数据胶囊部分数据项目的时间序列</a:t>
            </a:r>
            <a:endParaRPr sz="1200"/>
          </a:p>
          <a:p>
            <a:pPr indent="-342900" lvl="3" marL="1828800" rtl="0" algn="l">
              <a:lnSpc>
                <a:spcPct val="100000"/>
              </a:lnSpc>
              <a:spcBef>
                <a:spcPts val="600"/>
              </a:spcBef>
              <a:spcAft>
                <a:spcPts val="0"/>
              </a:spcAft>
              <a:buSzPts val="1800"/>
              <a:buChar char="•"/>
            </a:pPr>
            <a:r>
              <a:rPr lang="en-US" sz="1200"/>
              <a:t>如转氨酶、血色素、血糖的时间序列</a:t>
            </a:r>
            <a:endParaRPr sz="1200"/>
          </a:p>
          <a:p>
            <a:pPr indent="-228600" lvl="1" marL="914400" rtl="0" algn="l">
              <a:lnSpc>
                <a:spcPct val="100000"/>
              </a:lnSpc>
              <a:spcBef>
                <a:spcPts val="600"/>
              </a:spcBef>
              <a:spcAft>
                <a:spcPts val="0"/>
              </a:spcAft>
              <a:buSzPts val="1800"/>
              <a:buNone/>
            </a:pPr>
            <a:r>
              <a:t/>
            </a:r>
            <a:endParaRPr sz="1600"/>
          </a:p>
        </p:txBody>
      </p:sp>
      <p:sp>
        <p:nvSpPr>
          <p:cNvPr id="258" name="Google Shape;258;p20"/>
          <p:cNvSpPr txBox="1"/>
          <p:nvPr>
            <p:ph idx="2" type="body"/>
          </p:nvPr>
        </p:nvSpPr>
        <p:spPr>
          <a:xfrm>
            <a:off x="4527333" y="1825625"/>
            <a:ext cx="3597164" cy="4351338"/>
          </a:xfrm>
          <a:prstGeom prst="rect">
            <a:avLst/>
          </a:prstGeom>
          <a:noFill/>
          <a:ln>
            <a:noFill/>
          </a:ln>
        </p:spPr>
        <p:txBody>
          <a:bodyPr anchorCtr="0" anchor="t" bIns="45700" lIns="91425" spcFirstLastPara="1" rIns="91425" wrap="square" tIns="45700">
            <a:normAutofit fontScale="92500" lnSpcReduction="10000"/>
          </a:bodyPr>
          <a:lstStyle/>
          <a:p>
            <a:pPr indent="0" lvl="0" marL="114300" rtl="0" algn="l">
              <a:lnSpc>
                <a:spcPct val="100000"/>
              </a:lnSpc>
              <a:spcBef>
                <a:spcPts val="600"/>
              </a:spcBef>
              <a:spcAft>
                <a:spcPts val="0"/>
              </a:spcAft>
              <a:buSzPct val="108108"/>
              <a:buNone/>
            </a:pPr>
            <a:r>
              <a:rPr b="1" lang="en-US" sz="1800"/>
              <a:t>不可见可用</a:t>
            </a:r>
            <a:r>
              <a:rPr lang="en-US" sz="1800"/>
              <a:t> – </a:t>
            </a:r>
            <a:r>
              <a:rPr lang="en-US" sz="1600"/>
              <a:t>原始数据不可见，只提供计算或分析结果</a:t>
            </a:r>
            <a:r>
              <a:rPr lang="en-US" sz="1800"/>
              <a:t>：</a:t>
            </a:r>
            <a:endParaRPr sz="1800"/>
          </a:p>
          <a:p>
            <a:pPr indent="0" lvl="1" marL="571500" rtl="0" algn="l">
              <a:lnSpc>
                <a:spcPct val="100000"/>
              </a:lnSpc>
              <a:spcBef>
                <a:spcPts val="600"/>
              </a:spcBef>
              <a:spcAft>
                <a:spcPts val="0"/>
              </a:spcAft>
              <a:buSzPct val="121621"/>
              <a:buNone/>
            </a:pPr>
            <a:r>
              <a:rPr lang="en-US" sz="1600"/>
              <a:t>A 指标的区间判断</a:t>
            </a:r>
            <a:endParaRPr sz="1600"/>
          </a:p>
          <a:p>
            <a:pPr indent="-342900" lvl="2" marL="1371600" rtl="0" algn="l">
              <a:lnSpc>
                <a:spcPct val="100000"/>
              </a:lnSpc>
              <a:spcBef>
                <a:spcPts val="600"/>
              </a:spcBef>
              <a:spcAft>
                <a:spcPts val="0"/>
              </a:spcAft>
              <a:buSzPct val="162162"/>
              <a:buChar char="•"/>
            </a:pPr>
            <a:r>
              <a:rPr lang="en-US" sz="1200"/>
              <a:t>判断是否正常</a:t>
            </a:r>
            <a:endParaRPr sz="1200"/>
          </a:p>
          <a:p>
            <a:pPr indent="-342900" lvl="2" marL="1371600" rtl="0" algn="l">
              <a:lnSpc>
                <a:spcPct val="100000"/>
              </a:lnSpc>
              <a:spcBef>
                <a:spcPts val="600"/>
              </a:spcBef>
              <a:spcAft>
                <a:spcPts val="0"/>
              </a:spcAft>
              <a:buSzPct val="162162"/>
              <a:buChar char="•"/>
            </a:pPr>
            <a:r>
              <a:rPr lang="en-US" sz="1200"/>
              <a:t>判断变化趋势</a:t>
            </a:r>
            <a:endParaRPr sz="1200"/>
          </a:p>
          <a:p>
            <a:pPr indent="0" lvl="1" marL="571500" rtl="0" algn="l">
              <a:lnSpc>
                <a:spcPct val="100000"/>
              </a:lnSpc>
              <a:spcBef>
                <a:spcPts val="600"/>
              </a:spcBef>
              <a:spcAft>
                <a:spcPts val="0"/>
              </a:spcAft>
              <a:buSzPct val="121621"/>
              <a:buNone/>
            </a:pPr>
            <a:r>
              <a:rPr lang="en-US" sz="1600"/>
              <a:t>B 单个数据胶囊多项目计算结果（需要医学界专业人士参与）</a:t>
            </a:r>
            <a:endParaRPr sz="1600"/>
          </a:p>
          <a:p>
            <a:pPr indent="-342900" lvl="2" marL="1371600" rtl="0" algn="l">
              <a:lnSpc>
                <a:spcPct val="100000"/>
              </a:lnSpc>
              <a:spcBef>
                <a:spcPts val="600"/>
              </a:spcBef>
              <a:spcAft>
                <a:spcPts val="0"/>
              </a:spcAft>
              <a:buSzPct val="138996"/>
              <a:buChar char="•"/>
            </a:pPr>
            <a:r>
              <a:rPr lang="en-US" sz="1400"/>
              <a:t>动脉硬化风险：LDL/HDL的比例</a:t>
            </a:r>
            <a:endParaRPr sz="1400"/>
          </a:p>
          <a:p>
            <a:pPr indent="-342900" lvl="2" marL="1371600" rtl="0" algn="l">
              <a:lnSpc>
                <a:spcPct val="100000"/>
              </a:lnSpc>
              <a:spcBef>
                <a:spcPts val="600"/>
              </a:spcBef>
              <a:spcAft>
                <a:spcPts val="0"/>
              </a:spcAft>
              <a:buSzPct val="138996"/>
              <a:buChar char="•"/>
            </a:pPr>
            <a:r>
              <a:rPr lang="en-US" sz="1400"/>
              <a:t>冠心病风险：总胆固醇/HDL的比例</a:t>
            </a:r>
            <a:endParaRPr sz="1400"/>
          </a:p>
          <a:p>
            <a:pPr indent="-342900" lvl="2" marL="1371600" rtl="0" algn="l">
              <a:lnSpc>
                <a:spcPct val="100000"/>
              </a:lnSpc>
              <a:spcBef>
                <a:spcPts val="600"/>
              </a:spcBef>
              <a:spcAft>
                <a:spcPts val="0"/>
              </a:spcAft>
              <a:buSzPct val="138996"/>
              <a:buChar char="•"/>
            </a:pPr>
            <a:r>
              <a:rPr lang="en-US" sz="1400"/>
              <a:t>代谢综合征：甘油三酯/HDL的比例</a:t>
            </a:r>
            <a:endParaRPr sz="1400"/>
          </a:p>
          <a:p>
            <a:pPr indent="0" lvl="1" marL="571500" rtl="0" algn="l">
              <a:lnSpc>
                <a:spcPct val="100000"/>
              </a:lnSpc>
              <a:spcBef>
                <a:spcPts val="600"/>
              </a:spcBef>
              <a:spcAft>
                <a:spcPts val="0"/>
              </a:spcAft>
              <a:buSzPct val="121621"/>
              <a:buNone/>
            </a:pPr>
            <a:r>
              <a:rPr lang="en-US" sz="1600"/>
              <a:t>C 不同类别数据胶囊交叉计算</a:t>
            </a:r>
            <a:endParaRPr sz="1600"/>
          </a:p>
          <a:p>
            <a:pPr indent="-342900" lvl="2" marL="1371600" rtl="0" algn="l">
              <a:lnSpc>
                <a:spcPct val="100000"/>
              </a:lnSpc>
              <a:spcBef>
                <a:spcPts val="600"/>
              </a:spcBef>
              <a:spcAft>
                <a:spcPts val="0"/>
              </a:spcAft>
              <a:buSzPct val="138996"/>
              <a:buChar char="•"/>
            </a:pPr>
            <a:r>
              <a:rPr lang="en-US" sz="1400"/>
              <a:t>肝硬化指数：FIB-4 = （年龄*AST）/（血小板*ALT^0.5）</a:t>
            </a:r>
            <a:endParaRPr sz="1400"/>
          </a:p>
        </p:txBody>
      </p:sp>
      <p:sp>
        <p:nvSpPr>
          <p:cNvPr id="259" name="Google Shape;25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0" name="Google Shape;260;p20"/>
          <p:cNvPicPr preferRelativeResize="0"/>
          <p:nvPr/>
        </p:nvPicPr>
        <p:blipFill rotWithShape="1">
          <a:blip r:embed="rId3">
            <a:alphaModFix/>
          </a:blip>
          <a:srcRect b="0" l="0" r="0" t="0"/>
          <a:stretch/>
        </p:blipFill>
        <p:spPr>
          <a:xfrm>
            <a:off x="9017000" y="2608591"/>
            <a:ext cx="1930400" cy="3060700"/>
          </a:xfrm>
          <a:prstGeom prst="rect">
            <a:avLst/>
          </a:prstGeom>
          <a:noFill/>
          <a:ln>
            <a:noFill/>
          </a:ln>
        </p:spPr>
      </p:pic>
      <p:sp>
        <p:nvSpPr>
          <p:cNvPr id="261" name="Google Shape;261;p20"/>
          <p:cNvSpPr txBox="1"/>
          <p:nvPr/>
        </p:nvSpPr>
        <p:spPr>
          <a:xfrm>
            <a:off x="8741979" y="1825625"/>
            <a:ext cx="248044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左边这些需求由下面模块</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提供服务</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使用者如何获取数据</a:t>
            </a:r>
            <a:endParaRPr/>
          </a:p>
        </p:txBody>
      </p:sp>
      <p:sp>
        <p:nvSpPr>
          <p:cNvPr id="267" name="Google Shape;267;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114300" rtl="0" algn="l">
              <a:lnSpc>
                <a:spcPct val="90000"/>
              </a:lnSpc>
              <a:spcBef>
                <a:spcPts val="1000"/>
              </a:spcBef>
              <a:spcAft>
                <a:spcPts val="0"/>
              </a:spcAft>
              <a:buSzPts val="2400"/>
              <a:buNone/>
            </a:pPr>
            <a:r>
              <a:rPr lang="en-US"/>
              <a:t>数据获取场景</a:t>
            </a:r>
            <a:endParaRPr/>
          </a:p>
        </p:txBody>
      </p:sp>
      <p:sp>
        <p:nvSpPr>
          <p:cNvPr id="268" name="Google Shape;268;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fontScale="92500" lnSpcReduction="20000"/>
          </a:bodyPr>
          <a:lstStyle/>
          <a:p>
            <a:pPr indent="0" lvl="0" marL="114300" rtl="0" algn="l">
              <a:lnSpc>
                <a:spcPct val="120000"/>
              </a:lnSpc>
              <a:spcBef>
                <a:spcPts val="1000"/>
              </a:spcBef>
              <a:spcAft>
                <a:spcPts val="0"/>
              </a:spcAft>
              <a:buSzPct val="81081"/>
              <a:buNone/>
            </a:pPr>
            <a:r>
              <a:rPr lang="en-US" sz="2400"/>
              <a:t>A	使用者请求，所有者授权</a:t>
            </a:r>
            <a:endParaRPr sz="2400"/>
          </a:p>
          <a:p>
            <a:pPr indent="-514350" lvl="1" marL="1085850" rtl="0" algn="l">
              <a:lnSpc>
                <a:spcPct val="120000"/>
              </a:lnSpc>
              <a:spcBef>
                <a:spcPts val="500"/>
              </a:spcBef>
              <a:spcAft>
                <a:spcPts val="0"/>
              </a:spcAft>
              <a:buSzPct val="97297"/>
              <a:buFont typeface="Arial"/>
              <a:buAutoNum type="arabicPeriod"/>
            </a:pPr>
            <a:r>
              <a:rPr lang="en-US" sz="2000"/>
              <a:t>一次授权，一次数据服务；</a:t>
            </a:r>
            <a:endParaRPr sz="2000"/>
          </a:p>
          <a:p>
            <a:pPr indent="-514350" lvl="1" marL="1085850" rtl="0" algn="l">
              <a:lnSpc>
                <a:spcPct val="120000"/>
              </a:lnSpc>
              <a:spcBef>
                <a:spcPts val="500"/>
              </a:spcBef>
              <a:spcAft>
                <a:spcPts val="0"/>
              </a:spcAft>
              <a:buSzPct val="97297"/>
              <a:buFont typeface="Arial"/>
              <a:buAutoNum type="arabicPeriod"/>
            </a:pPr>
            <a:r>
              <a:rPr lang="en-US" sz="2000"/>
              <a:t>一次授权，多次数据服务，直到有效期结束。</a:t>
            </a:r>
            <a:endParaRPr sz="2000"/>
          </a:p>
          <a:p>
            <a:pPr indent="-400050" lvl="1" marL="1085850" rtl="0" algn="l">
              <a:lnSpc>
                <a:spcPct val="120000"/>
              </a:lnSpc>
              <a:spcBef>
                <a:spcPts val="500"/>
              </a:spcBef>
              <a:spcAft>
                <a:spcPts val="0"/>
              </a:spcAft>
              <a:buSzPct val="97297"/>
              <a:buFont typeface="Arial"/>
              <a:buNone/>
            </a:pPr>
            <a:r>
              <a:t/>
            </a:r>
            <a:endParaRPr sz="2000"/>
          </a:p>
          <a:p>
            <a:pPr indent="0" lvl="0" marL="114300" rtl="0" algn="l">
              <a:lnSpc>
                <a:spcPct val="120000"/>
              </a:lnSpc>
              <a:spcBef>
                <a:spcPts val="1000"/>
              </a:spcBef>
              <a:spcAft>
                <a:spcPts val="0"/>
              </a:spcAft>
              <a:buSzPct val="81081"/>
              <a:buNone/>
            </a:pPr>
            <a:r>
              <a:rPr lang="en-US" sz="2400"/>
              <a:t>B	数据所有者主动发送</a:t>
            </a:r>
            <a:endParaRPr sz="2400"/>
          </a:p>
          <a:p>
            <a:pPr indent="-514350" lvl="1" marL="1085850" rtl="0" algn="l">
              <a:lnSpc>
                <a:spcPct val="120000"/>
              </a:lnSpc>
              <a:spcBef>
                <a:spcPts val="500"/>
              </a:spcBef>
              <a:spcAft>
                <a:spcPts val="0"/>
              </a:spcAft>
              <a:buSzPct val="97297"/>
              <a:buFont typeface="Arial"/>
              <a:buAutoNum type="arabicPeriod"/>
            </a:pPr>
            <a:r>
              <a:rPr lang="en-US" sz="2000"/>
              <a:t>请求使用者提供服务；</a:t>
            </a:r>
            <a:endParaRPr sz="2000"/>
          </a:p>
          <a:p>
            <a:pPr indent="-514350" lvl="1" marL="1085850" rtl="0" algn="l">
              <a:lnSpc>
                <a:spcPct val="120000"/>
              </a:lnSpc>
              <a:spcBef>
                <a:spcPts val="500"/>
              </a:spcBef>
              <a:spcAft>
                <a:spcPts val="0"/>
              </a:spcAft>
              <a:buSzPct val="97297"/>
              <a:buFont typeface="Arial"/>
              <a:buAutoNum type="arabicPeriod"/>
            </a:pPr>
            <a:r>
              <a:rPr lang="en-US" sz="2000"/>
              <a:t>根据之前的约定，多次主动发送更新数据，如医生对患者的定期检测和服务。</a:t>
            </a:r>
            <a:endParaRPr sz="2000"/>
          </a:p>
          <a:p>
            <a:pPr indent="-228600" lvl="0" marL="457200" rtl="0" algn="l">
              <a:lnSpc>
                <a:spcPct val="120000"/>
              </a:lnSpc>
              <a:spcBef>
                <a:spcPts val="1000"/>
              </a:spcBef>
              <a:spcAft>
                <a:spcPts val="0"/>
              </a:spcAft>
              <a:buSzPct val="81081"/>
              <a:buNone/>
            </a:pPr>
            <a:r>
              <a:t/>
            </a:r>
            <a:endParaRPr sz="2400"/>
          </a:p>
        </p:txBody>
      </p:sp>
      <p:sp>
        <p:nvSpPr>
          <p:cNvPr id="269" name="Google Shape;269;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2400"/>
              <a:buNone/>
            </a:pPr>
            <a:r>
              <a:rPr lang="en-US"/>
              <a:t>权益处理方式</a:t>
            </a:r>
            <a:endParaRPr/>
          </a:p>
        </p:txBody>
      </p:sp>
      <p:sp>
        <p:nvSpPr>
          <p:cNvPr id="270" name="Google Shape;270;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fontScale="92500" lnSpcReduction="20000"/>
          </a:bodyPr>
          <a:lstStyle/>
          <a:p>
            <a:pPr indent="0" lvl="0" marL="114300" rtl="0" algn="l">
              <a:lnSpc>
                <a:spcPct val="120000"/>
              </a:lnSpc>
              <a:spcBef>
                <a:spcPts val="1000"/>
              </a:spcBef>
              <a:spcAft>
                <a:spcPts val="0"/>
              </a:spcAft>
              <a:buSzPct val="81081"/>
              <a:buNone/>
            </a:pPr>
            <a:r>
              <a:rPr lang="en-US" sz="2400"/>
              <a:t>A	使用者请求，所有者授权</a:t>
            </a:r>
            <a:endParaRPr sz="2400"/>
          </a:p>
          <a:p>
            <a:pPr indent="-514350" lvl="1" marL="1085850" rtl="0" algn="l">
              <a:lnSpc>
                <a:spcPct val="120000"/>
              </a:lnSpc>
              <a:spcBef>
                <a:spcPts val="500"/>
              </a:spcBef>
              <a:spcAft>
                <a:spcPts val="0"/>
              </a:spcAft>
              <a:buSzPct val="97297"/>
              <a:buFont typeface="Arial"/>
              <a:buAutoNum type="arabicPeriod"/>
            </a:pPr>
            <a:r>
              <a:rPr lang="en-US" sz="2000"/>
              <a:t>数据银行提供一次有效的数据授权；</a:t>
            </a:r>
            <a:endParaRPr sz="2000"/>
          </a:p>
          <a:p>
            <a:pPr indent="-514350" lvl="1" marL="1085850" rtl="0" algn="l">
              <a:lnSpc>
                <a:spcPct val="120000"/>
              </a:lnSpc>
              <a:spcBef>
                <a:spcPts val="500"/>
              </a:spcBef>
              <a:spcAft>
                <a:spcPts val="0"/>
              </a:spcAft>
              <a:buSzPct val="97297"/>
              <a:buFont typeface="Arial"/>
              <a:buAutoNum type="arabicPeriod"/>
            </a:pPr>
            <a:r>
              <a:rPr lang="en-US" sz="2000"/>
              <a:t>数据银行提供多次有效的数据授权，该授权内设失效期。</a:t>
            </a:r>
            <a:endParaRPr sz="2000"/>
          </a:p>
          <a:p>
            <a:pPr indent="-400050" lvl="1" marL="1085850" rtl="0" algn="l">
              <a:lnSpc>
                <a:spcPct val="120000"/>
              </a:lnSpc>
              <a:spcBef>
                <a:spcPts val="500"/>
              </a:spcBef>
              <a:spcAft>
                <a:spcPts val="0"/>
              </a:spcAft>
              <a:buSzPct val="97297"/>
              <a:buFont typeface="Arial"/>
              <a:buNone/>
            </a:pPr>
            <a:r>
              <a:t/>
            </a:r>
            <a:endParaRPr sz="2000"/>
          </a:p>
          <a:p>
            <a:pPr indent="0" lvl="0" marL="114300" rtl="0" algn="l">
              <a:lnSpc>
                <a:spcPct val="120000"/>
              </a:lnSpc>
              <a:spcBef>
                <a:spcPts val="1000"/>
              </a:spcBef>
              <a:spcAft>
                <a:spcPts val="0"/>
              </a:spcAft>
              <a:buSzPct val="81081"/>
              <a:buNone/>
            </a:pPr>
            <a:r>
              <a:rPr lang="en-US" sz="2400"/>
              <a:t>B	数据所有者主动发送</a:t>
            </a:r>
            <a:endParaRPr sz="2400"/>
          </a:p>
          <a:p>
            <a:pPr indent="-514350" lvl="1" marL="1085850" rtl="0" algn="l">
              <a:lnSpc>
                <a:spcPct val="120000"/>
              </a:lnSpc>
              <a:spcBef>
                <a:spcPts val="500"/>
              </a:spcBef>
              <a:spcAft>
                <a:spcPts val="0"/>
              </a:spcAft>
              <a:buSzPct val="97297"/>
              <a:buFont typeface="Arial"/>
              <a:buAutoNum type="arabicPeriod"/>
            </a:pPr>
            <a:r>
              <a:rPr lang="en-US" sz="2000"/>
              <a:t>数据银行定制数据包给数据使用者；</a:t>
            </a:r>
            <a:endParaRPr sz="2000"/>
          </a:p>
          <a:p>
            <a:pPr indent="-514350" lvl="1" marL="1085850" rtl="0" algn="l">
              <a:lnSpc>
                <a:spcPct val="120000"/>
              </a:lnSpc>
              <a:spcBef>
                <a:spcPts val="500"/>
              </a:spcBef>
              <a:spcAft>
                <a:spcPts val="0"/>
              </a:spcAft>
              <a:buSzPct val="97297"/>
              <a:buFont typeface="Arial"/>
              <a:buAutoNum type="arabicPeriod"/>
            </a:pPr>
            <a:r>
              <a:rPr lang="en-US" sz="2000"/>
              <a:t>由数据银行根据设定的条件定制数据包，并主动发送数据，直到有效期结束。</a:t>
            </a:r>
            <a:endParaRPr sz="2000"/>
          </a:p>
          <a:p>
            <a:pPr indent="0" lvl="0" marL="114300" rtl="0" algn="l">
              <a:lnSpc>
                <a:spcPct val="120000"/>
              </a:lnSpc>
              <a:spcBef>
                <a:spcPts val="1000"/>
              </a:spcBef>
              <a:spcAft>
                <a:spcPts val="0"/>
              </a:spcAft>
              <a:buSzPct val="81081"/>
              <a:buNone/>
            </a:pPr>
            <a:r>
              <a:t/>
            </a:r>
            <a:endParaRPr sz="2400"/>
          </a:p>
        </p:txBody>
      </p:sp>
      <p:sp>
        <p:nvSpPr>
          <p:cNvPr id="271" name="Google Shape;2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数据银行数据调用</a:t>
            </a:r>
            <a:endParaRPr/>
          </a:p>
        </p:txBody>
      </p:sp>
      <p:sp>
        <p:nvSpPr>
          <p:cNvPr id="277" name="Google Shape;277;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2400"/>
              <a:buNone/>
            </a:pPr>
            <a:r>
              <a:rPr lang="en-US"/>
              <a:t>使用者有限期令牌</a:t>
            </a:r>
            <a:endParaRPr/>
          </a:p>
        </p:txBody>
      </p:sp>
      <p:sp>
        <p:nvSpPr>
          <p:cNvPr id="278" name="Google Shape;278;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0" lvl="0" marL="114300" rtl="0" algn="l">
              <a:lnSpc>
                <a:spcPct val="120000"/>
              </a:lnSpc>
              <a:spcBef>
                <a:spcPts val="1000"/>
              </a:spcBef>
              <a:spcAft>
                <a:spcPts val="0"/>
              </a:spcAft>
              <a:buSzPts val="1800"/>
              <a:buNone/>
            </a:pPr>
            <a:r>
              <a:rPr lang="en-US" sz="2400"/>
              <a:t>A	使用者请求，所有者授权</a:t>
            </a:r>
            <a:endParaRPr sz="2400"/>
          </a:p>
          <a:p>
            <a:pPr indent="0" lvl="1" marL="571500" rtl="0" algn="l">
              <a:lnSpc>
                <a:spcPct val="120000"/>
              </a:lnSpc>
              <a:spcBef>
                <a:spcPts val="500"/>
              </a:spcBef>
              <a:spcAft>
                <a:spcPts val="0"/>
              </a:spcAft>
              <a:buSzPts val="1800"/>
              <a:buNone/>
            </a:pPr>
            <a:r>
              <a:rPr lang="en-US" sz="2000"/>
              <a:t>根据使用者请求定制权益向量，把调用数据的令牌交给数据使用者。使用者凭令牌可通过权益向量生成调用数据的过程</a:t>
            </a:r>
            <a:r>
              <a:rPr lang="en-US" sz="1800"/>
              <a:t>（</a:t>
            </a:r>
            <a:r>
              <a:rPr lang="en-US" sz="2000"/>
              <a:t>procedure</a:t>
            </a:r>
            <a:r>
              <a:rPr lang="en-US" sz="1800"/>
              <a:t>）</a:t>
            </a:r>
            <a:r>
              <a:rPr lang="en-US" sz="2000"/>
              <a:t>，直到有效期结束。</a:t>
            </a:r>
            <a:endParaRPr sz="2000"/>
          </a:p>
          <a:p>
            <a:pPr indent="0" lvl="1" marL="571500" rtl="0" algn="l">
              <a:lnSpc>
                <a:spcPct val="120000"/>
              </a:lnSpc>
              <a:spcBef>
                <a:spcPts val="500"/>
              </a:spcBef>
              <a:spcAft>
                <a:spcPts val="0"/>
              </a:spcAft>
              <a:buSzPts val="1800"/>
              <a:buNone/>
            </a:pPr>
            <a:r>
              <a:rPr lang="en-US" sz="2000">
                <a:solidFill>
                  <a:srgbClr val="0C3512"/>
                </a:solidFill>
              </a:rPr>
              <a:t>这些功能由数据银行的“权益管理与定制处理：模块完成。</a:t>
            </a:r>
            <a:endParaRPr/>
          </a:p>
          <a:p>
            <a:pPr indent="0" lvl="1" marL="571500" rtl="0" algn="l">
              <a:lnSpc>
                <a:spcPct val="120000"/>
              </a:lnSpc>
              <a:spcBef>
                <a:spcPts val="500"/>
              </a:spcBef>
              <a:spcAft>
                <a:spcPts val="0"/>
              </a:spcAft>
              <a:buSzPts val="1800"/>
              <a:buNone/>
            </a:pPr>
            <a:r>
              <a:t/>
            </a:r>
            <a:endParaRPr sz="2000"/>
          </a:p>
          <a:p>
            <a:pPr indent="-228600" lvl="0" marL="457200" rtl="0" algn="l">
              <a:lnSpc>
                <a:spcPct val="90000"/>
              </a:lnSpc>
              <a:spcBef>
                <a:spcPts val="1000"/>
              </a:spcBef>
              <a:spcAft>
                <a:spcPts val="0"/>
              </a:spcAft>
              <a:buClr>
                <a:schemeClr val="dk1"/>
              </a:buClr>
              <a:buSzPts val="1800"/>
              <a:buNone/>
            </a:pPr>
            <a:r>
              <a:t/>
            </a:r>
            <a:endParaRPr/>
          </a:p>
        </p:txBody>
      </p:sp>
      <p:sp>
        <p:nvSpPr>
          <p:cNvPr id="279" name="Google Shape;279;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2400"/>
              <a:buNone/>
            </a:pPr>
            <a:r>
              <a:rPr lang="en-US"/>
              <a:t>所有者本地数据操作</a:t>
            </a:r>
            <a:endParaRPr/>
          </a:p>
        </p:txBody>
      </p:sp>
      <p:sp>
        <p:nvSpPr>
          <p:cNvPr id="280" name="Google Shape;280;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fontScale="85000" lnSpcReduction="10000"/>
          </a:bodyPr>
          <a:lstStyle/>
          <a:p>
            <a:pPr indent="0" lvl="0" marL="114300" rtl="0" algn="l">
              <a:lnSpc>
                <a:spcPct val="110000"/>
              </a:lnSpc>
              <a:spcBef>
                <a:spcPts val="1000"/>
              </a:spcBef>
              <a:spcAft>
                <a:spcPts val="0"/>
              </a:spcAft>
              <a:buSzPct val="105882"/>
              <a:buNone/>
            </a:pPr>
            <a:r>
              <a:rPr lang="en-US" sz="2000"/>
              <a:t>在以下情况，数据所有者会从数据胶囊中挑选一些数据做专门用途</a:t>
            </a:r>
            <a:endParaRPr sz="2000"/>
          </a:p>
          <a:p>
            <a:pPr indent="-342900" lvl="1" marL="914400" rtl="0" algn="l">
              <a:lnSpc>
                <a:spcPct val="110000"/>
              </a:lnSpc>
              <a:spcBef>
                <a:spcPts val="500"/>
              </a:spcBef>
              <a:spcAft>
                <a:spcPts val="0"/>
              </a:spcAft>
              <a:buSzPct val="117647"/>
              <a:buChar char="•"/>
            </a:pPr>
            <a:r>
              <a:rPr lang="en-US" sz="1800"/>
              <a:t>选择某些身体健康检测数据展示给医生或家庭成员；</a:t>
            </a:r>
            <a:endParaRPr sz="1800"/>
          </a:p>
          <a:p>
            <a:pPr indent="-342900" lvl="1" marL="914400" rtl="0" algn="l">
              <a:lnSpc>
                <a:spcPct val="110000"/>
              </a:lnSpc>
              <a:spcBef>
                <a:spcPts val="500"/>
              </a:spcBef>
              <a:spcAft>
                <a:spcPts val="0"/>
              </a:spcAft>
              <a:buSzPct val="117647"/>
              <a:buChar char="•"/>
            </a:pPr>
            <a:r>
              <a:rPr lang="en-US" sz="1800"/>
              <a:t>选择某些身体健康检测数据询问大语言模型；</a:t>
            </a:r>
            <a:endParaRPr sz="1800"/>
          </a:p>
          <a:p>
            <a:pPr indent="-342900" lvl="1" marL="914400" rtl="0" algn="l">
              <a:lnSpc>
                <a:spcPct val="110000"/>
              </a:lnSpc>
              <a:spcBef>
                <a:spcPts val="500"/>
              </a:spcBef>
              <a:spcAft>
                <a:spcPts val="0"/>
              </a:spcAft>
              <a:buSzPct val="117647"/>
              <a:buChar char="•"/>
            </a:pPr>
            <a:r>
              <a:rPr lang="en-US" sz="1800"/>
              <a:t>制定专项健康计划；</a:t>
            </a:r>
            <a:endParaRPr sz="1800"/>
          </a:p>
          <a:p>
            <a:pPr indent="-342900" lvl="1" marL="914400" rtl="0" algn="l">
              <a:lnSpc>
                <a:spcPct val="110000"/>
              </a:lnSpc>
              <a:spcBef>
                <a:spcPts val="500"/>
              </a:spcBef>
              <a:spcAft>
                <a:spcPts val="0"/>
              </a:spcAft>
              <a:buSzPct val="117647"/>
              <a:buChar char="•"/>
            </a:pPr>
            <a:r>
              <a:rPr lang="en-US" sz="1800"/>
              <a:t>评估治疗或康养的效果。</a:t>
            </a:r>
            <a:endParaRPr sz="1800"/>
          </a:p>
          <a:p>
            <a:pPr indent="0" lvl="0" marL="114300" rtl="0" algn="l">
              <a:lnSpc>
                <a:spcPct val="110000"/>
              </a:lnSpc>
              <a:spcBef>
                <a:spcPts val="1000"/>
              </a:spcBef>
              <a:spcAft>
                <a:spcPts val="0"/>
              </a:spcAft>
              <a:buSzPct val="105882"/>
              <a:buNone/>
            </a:pPr>
            <a:r>
              <a:rPr lang="en-US" sz="2000"/>
              <a:t>数据银行必须能够支持以上的数据访问已经计算的需求，这些应归到医问AI的功能中。</a:t>
            </a:r>
            <a:endParaRPr sz="2000"/>
          </a:p>
          <a:p>
            <a:pPr indent="0" lvl="0" marL="114300" rtl="0" algn="l">
              <a:lnSpc>
                <a:spcPct val="110000"/>
              </a:lnSpc>
              <a:spcBef>
                <a:spcPts val="1000"/>
              </a:spcBef>
              <a:spcAft>
                <a:spcPts val="0"/>
              </a:spcAft>
              <a:buSzPct val="105882"/>
              <a:buNone/>
            </a:pPr>
            <a:r>
              <a:rPr lang="en-US" sz="2000"/>
              <a:t>因此，在数据银行的设计中要统一考虑这些应用需求，提供便捷的数据调用功能。</a:t>
            </a:r>
            <a:endParaRPr sz="2000"/>
          </a:p>
        </p:txBody>
      </p:sp>
      <p:sp>
        <p:nvSpPr>
          <p:cNvPr id="281" name="Google Shape;28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2025-09-04T01:39:02Z</dcterms:created>
  <dc:creator>Z. Lin</dc:creator>
</cp:coreProperties>
</file>